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9" r:id="rId2"/>
    <p:sldId id="257" r:id="rId3"/>
    <p:sldId id="261" r:id="rId4"/>
    <p:sldId id="262" r:id="rId5"/>
    <p:sldId id="263" r:id="rId6"/>
    <p:sldId id="264" r:id="rId7"/>
    <p:sldId id="265" r:id="rId8"/>
    <p:sldId id="267" r:id="rId9"/>
    <p:sldId id="259" r:id="rId10"/>
  </p:sldIdLst>
  <p:sldSz cx="6480175" cy="8280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3" userDrawn="1">
          <p15:clr>
            <a:srgbClr val="A4A3A4"/>
          </p15:clr>
        </p15:guide>
        <p15:guide id="2" pos="930" userDrawn="1">
          <p15:clr>
            <a:srgbClr val="A4A3A4"/>
          </p15:clr>
        </p15:guide>
        <p15:guide id="3" userDrawn="1">
          <p15:clr>
            <a:srgbClr val="A4A3A4"/>
          </p15:clr>
        </p15:guide>
        <p15:guide id="4" orient="horz" pos="680" userDrawn="1">
          <p15:clr>
            <a:srgbClr val="A4A3A4"/>
          </p15:clr>
        </p15:guide>
        <p15:guide id="5" pos="431" userDrawn="1">
          <p15:clr>
            <a:srgbClr val="A4A3A4"/>
          </p15:clr>
        </p15:guide>
        <p15:guide id="6" pos="36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9D0"/>
    <a:srgbClr val="66FFFF"/>
    <a:srgbClr val="00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AA8C9-7BCA-4F6F-A080-B2278DBB0F6B}" v="9" dt="2024-02-23T19:15:33.04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autoAdjust="0"/>
    <p:restoredTop sz="94660"/>
  </p:normalViewPr>
  <p:slideViewPr>
    <p:cSldViewPr snapToGrid="0">
      <p:cViewPr varScale="1">
        <p:scale>
          <a:sx n="92" d="100"/>
          <a:sy n="92" d="100"/>
        </p:scale>
        <p:origin x="2886" y="84"/>
      </p:cViewPr>
      <p:guideLst>
        <p:guide orient="horz" pos="453"/>
        <p:guide pos="930"/>
        <p:guide/>
        <p:guide orient="horz" pos="680"/>
        <p:guide pos="431"/>
        <p:guide pos="365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7T15:58:02.317"/>
    </inkml:context>
    <inkml:brush xml:id="br0">
      <inkml:brushProperty name="width" value="0.025" units="cm"/>
      <inkml:brushProperty name="height" value="0.025" units="cm"/>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6013" y="1355149"/>
            <a:ext cx="5508149" cy="2882806"/>
          </a:xfrm>
        </p:spPr>
        <p:txBody>
          <a:bodyPr anchor="b"/>
          <a:lstStyle>
            <a:lvl1pPr algn="ctr">
              <a:defRPr sz="425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22" y="4349128"/>
            <a:ext cx="4860131" cy="1999179"/>
          </a:xfrm>
        </p:spPr>
        <p:txBody>
          <a:bodyPr/>
          <a:lstStyle>
            <a:lvl1pPr marL="0" indent="0" algn="ctr">
              <a:buNone/>
              <a:defRPr sz="1701"/>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949091-A674-4B5D-A963-B1AA75EB2B70}" type="datetimeFigureOut">
              <a:rPr lang="es-AR" smtClean="0"/>
              <a:t>26/03/2024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18632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949091-A674-4B5D-A963-B1AA75EB2B70}" type="datetimeFigureOut">
              <a:rPr lang="es-AR" smtClean="0"/>
              <a:t>26/03/2024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289750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37375" y="440855"/>
            <a:ext cx="1397288" cy="70172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45512" y="440855"/>
            <a:ext cx="4110861" cy="70172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949091-A674-4B5D-A963-B1AA75EB2B70}" type="datetimeFigureOut">
              <a:rPr lang="es-AR" smtClean="0"/>
              <a:t>26/03/2024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206508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949091-A674-4B5D-A963-B1AA75EB2B70}" type="datetimeFigureOut">
              <a:rPr lang="es-AR" smtClean="0"/>
              <a:t>26/03/2024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92811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42137" y="2064352"/>
            <a:ext cx="5589151" cy="3444416"/>
          </a:xfrm>
        </p:spPr>
        <p:txBody>
          <a:bodyPr anchor="b"/>
          <a:lstStyle>
            <a:lvl1pPr>
              <a:defRPr sz="425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42137" y="5541353"/>
            <a:ext cx="5589151" cy="1811337"/>
          </a:xfrm>
        </p:spPr>
        <p:txBody>
          <a:bodyPr/>
          <a:lstStyle>
            <a:lvl1pPr marL="0" indent="0">
              <a:buNone/>
              <a:defRPr sz="1701">
                <a:solidFill>
                  <a:schemeClr val="tx1"/>
                </a:solidFill>
              </a:defRPr>
            </a:lvl1pPr>
            <a:lvl2pPr marL="324018" indent="0">
              <a:buNone/>
              <a:defRPr sz="1417">
                <a:solidFill>
                  <a:schemeClr val="tx1">
                    <a:tint val="75000"/>
                  </a:schemeClr>
                </a:solidFill>
              </a:defRPr>
            </a:lvl2pPr>
            <a:lvl3pPr marL="648035" indent="0">
              <a:buNone/>
              <a:defRPr sz="1276">
                <a:solidFill>
                  <a:schemeClr val="tx1">
                    <a:tint val="75000"/>
                  </a:schemeClr>
                </a:solidFill>
              </a:defRPr>
            </a:lvl3pPr>
            <a:lvl4pPr marL="972053" indent="0">
              <a:buNone/>
              <a:defRPr sz="1134">
                <a:solidFill>
                  <a:schemeClr val="tx1">
                    <a:tint val="75000"/>
                  </a:schemeClr>
                </a:solidFill>
              </a:defRPr>
            </a:lvl4pPr>
            <a:lvl5pPr marL="1296071" indent="0">
              <a:buNone/>
              <a:defRPr sz="1134">
                <a:solidFill>
                  <a:schemeClr val="tx1">
                    <a:tint val="75000"/>
                  </a:schemeClr>
                </a:solidFill>
              </a:defRPr>
            </a:lvl5pPr>
            <a:lvl6pPr marL="1620088" indent="0">
              <a:buNone/>
              <a:defRPr sz="1134">
                <a:solidFill>
                  <a:schemeClr val="tx1">
                    <a:tint val="75000"/>
                  </a:schemeClr>
                </a:solidFill>
              </a:defRPr>
            </a:lvl6pPr>
            <a:lvl7pPr marL="1944106" indent="0">
              <a:buNone/>
              <a:defRPr sz="1134">
                <a:solidFill>
                  <a:schemeClr val="tx1">
                    <a:tint val="75000"/>
                  </a:schemeClr>
                </a:solidFill>
              </a:defRPr>
            </a:lvl7pPr>
            <a:lvl8pPr marL="2268123" indent="0">
              <a:buNone/>
              <a:defRPr sz="1134">
                <a:solidFill>
                  <a:schemeClr val="tx1">
                    <a:tint val="75000"/>
                  </a:schemeClr>
                </a:solidFill>
              </a:defRPr>
            </a:lvl8pPr>
            <a:lvl9pPr marL="2592141" indent="0">
              <a:buNone/>
              <a:defRPr sz="1134">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949091-A674-4B5D-A963-B1AA75EB2B70}" type="datetimeFigureOut">
              <a:rPr lang="es-AR" smtClean="0"/>
              <a:t>26/03/2024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406226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45512" y="2204273"/>
            <a:ext cx="2754074" cy="52538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280589" y="2204273"/>
            <a:ext cx="2754074" cy="52538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949091-A674-4B5D-A963-B1AA75EB2B70}" type="datetimeFigureOut">
              <a:rPr lang="es-AR" smtClean="0"/>
              <a:t>26/03/2024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246638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46356" y="440856"/>
            <a:ext cx="5589151" cy="160049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46357" y="2029849"/>
            <a:ext cx="2741417" cy="994797"/>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s-ES"/>
              <a:t>Haga clic para modificar los estilos de texto del patrón</a:t>
            </a:r>
          </a:p>
        </p:txBody>
      </p:sp>
      <p:sp>
        <p:nvSpPr>
          <p:cNvPr id="4" name="Content Placeholder 3"/>
          <p:cNvSpPr>
            <a:spLocks noGrp="1"/>
          </p:cNvSpPr>
          <p:nvPr>
            <p:ph sz="half" idx="2"/>
          </p:nvPr>
        </p:nvSpPr>
        <p:spPr>
          <a:xfrm>
            <a:off x="446357" y="3024646"/>
            <a:ext cx="2741417" cy="44487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280589" y="2029849"/>
            <a:ext cx="2754918" cy="994797"/>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s-ES"/>
              <a:t>Haga clic para modificar los estilos de texto del patrón</a:t>
            </a:r>
          </a:p>
        </p:txBody>
      </p:sp>
      <p:sp>
        <p:nvSpPr>
          <p:cNvPr id="6" name="Content Placeholder 5"/>
          <p:cNvSpPr>
            <a:spLocks noGrp="1"/>
          </p:cNvSpPr>
          <p:nvPr>
            <p:ph sz="quarter" idx="4"/>
          </p:nvPr>
        </p:nvSpPr>
        <p:spPr>
          <a:xfrm>
            <a:off x="3280589" y="3024646"/>
            <a:ext cx="2754918" cy="44487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949091-A674-4B5D-A963-B1AA75EB2B70}" type="datetimeFigureOut">
              <a:rPr lang="es-AR" smtClean="0"/>
              <a:t>26/03/2024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282089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949091-A674-4B5D-A963-B1AA75EB2B70}" type="datetimeFigureOut">
              <a:rPr lang="es-AR" smtClean="0"/>
              <a:t>26/03/2024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7131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49091-A674-4B5D-A963-B1AA75EB2B70}" type="datetimeFigureOut">
              <a:rPr lang="es-AR" smtClean="0"/>
              <a:t>26/03/2024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375555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6356" y="552027"/>
            <a:ext cx="2090025" cy="1932093"/>
          </a:xfrm>
        </p:spPr>
        <p:txBody>
          <a:bodyPr anchor="b"/>
          <a:lstStyle>
            <a:lvl1pPr>
              <a:defRPr sz="2268"/>
            </a:lvl1pPr>
          </a:lstStyle>
          <a:p>
            <a:r>
              <a:rPr lang="es-ES"/>
              <a:t>Haga clic para modificar el estilo de título del patrón</a:t>
            </a:r>
            <a:endParaRPr lang="en-US" dirty="0"/>
          </a:p>
        </p:txBody>
      </p:sp>
      <p:sp>
        <p:nvSpPr>
          <p:cNvPr id="3" name="Content Placeholder 2"/>
          <p:cNvSpPr>
            <a:spLocks noGrp="1"/>
          </p:cNvSpPr>
          <p:nvPr>
            <p:ph idx="1"/>
          </p:nvPr>
        </p:nvSpPr>
        <p:spPr>
          <a:xfrm>
            <a:off x="2754918" y="1192226"/>
            <a:ext cx="3280589" cy="5884451"/>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46356" y="2484120"/>
            <a:ext cx="2090025" cy="4602140"/>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949091-A674-4B5D-A963-B1AA75EB2B70}" type="datetimeFigureOut">
              <a:rPr lang="es-AR" smtClean="0"/>
              <a:t>26/03/2024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291805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6356" y="552027"/>
            <a:ext cx="2090025" cy="1932093"/>
          </a:xfrm>
        </p:spPr>
        <p:txBody>
          <a:bodyPr anchor="b"/>
          <a:lstStyle>
            <a:lvl1pPr>
              <a:defRPr sz="226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754918" y="1192226"/>
            <a:ext cx="3280589" cy="5884451"/>
          </a:xfrm>
        </p:spPr>
        <p:txBody>
          <a:bodyPr anchor="t"/>
          <a:lstStyle>
            <a:lvl1pPr marL="0" indent="0">
              <a:buNone/>
              <a:defRPr sz="2268"/>
            </a:lvl1pPr>
            <a:lvl2pPr marL="324018" indent="0">
              <a:buNone/>
              <a:defRPr sz="1984"/>
            </a:lvl2pPr>
            <a:lvl3pPr marL="648035" indent="0">
              <a:buNone/>
              <a:defRPr sz="1701"/>
            </a:lvl3pPr>
            <a:lvl4pPr marL="972053" indent="0">
              <a:buNone/>
              <a:defRPr sz="1417"/>
            </a:lvl4pPr>
            <a:lvl5pPr marL="1296071" indent="0">
              <a:buNone/>
              <a:defRPr sz="1417"/>
            </a:lvl5pPr>
            <a:lvl6pPr marL="1620088" indent="0">
              <a:buNone/>
              <a:defRPr sz="1417"/>
            </a:lvl6pPr>
            <a:lvl7pPr marL="1944106" indent="0">
              <a:buNone/>
              <a:defRPr sz="1417"/>
            </a:lvl7pPr>
            <a:lvl8pPr marL="2268123" indent="0">
              <a:buNone/>
              <a:defRPr sz="1417"/>
            </a:lvl8pPr>
            <a:lvl9pPr marL="2592141" indent="0">
              <a:buNone/>
              <a:defRPr sz="141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46356" y="2484120"/>
            <a:ext cx="2090025" cy="4602140"/>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949091-A674-4B5D-A963-B1AA75EB2B70}" type="datetimeFigureOut">
              <a:rPr lang="es-AR" smtClean="0"/>
              <a:t>26/03/2024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E7D331C-66DA-44F2-9363-545B9B7D2526}" type="slidenum">
              <a:rPr lang="es-AR" smtClean="0"/>
              <a:t>‹Nº›</a:t>
            </a:fld>
            <a:endParaRPr lang="es-AR"/>
          </a:p>
        </p:txBody>
      </p:sp>
    </p:spTree>
    <p:extLst>
      <p:ext uri="{BB962C8B-B14F-4D97-AF65-F5344CB8AC3E}">
        <p14:creationId xmlns:p14="http://schemas.microsoft.com/office/powerpoint/2010/main" val="103354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5512" y="440856"/>
            <a:ext cx="5589151" cy="160049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45512" y="2204273"/>
            <a:ext cx="5589151" cy="52538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45512" y="7674706"/>
            <a:ext cx="1458039" cy="440855"/>
          </a:xfrm>
          <a:prstGeom prst="rect">
            <a:avLst/>
          </a:prstGeom>
        </p:spPr>
        <p:txBody>
          <a:bodyPr vert="horz" lIns="91440" tIns="45720" rIns="91440" bIns="45720" rtlCol="0" anchor="ctr"/>
          <a:lstStyle>
            <a:lvl1pPr algn="l">
              <a:defRPr sz="850">
                <a:solidFill>
                  <a:schemeClr val="tx1">
                    <a:tint val="75000"/>
                  </a:schemeClr>
                </a:solidFill>
              </a:defRPr>
            </a:lvl1pPr>
          </a:lstStyle>
          <a:p>
            <a:fld id="{48949091-A674-4B5D-A963-B1AA75EB2B70}" type="datetimeFigureOut">
              <a:rPr lang="es-AR" smtClean="0"/>
              <a:t>26/03/2024</a:t>
            </a:fld>
            <a:endParaRPr lang="es-AR"/>
          </a:p>
        </p:txBody>
      </p:sp>
      <p:sp>
        <p:nvSpPr>
          <p:cNvPr id="5" name="Footer Placeholder 4"/>
          <p:cNvSpPr>
            <a:spLocks noGrp="1"/>
          </p:cNvSpPr>
          <p:nvPr>
            <p:ph type="ftr" sz="quarter" idx="3"/>
          </p:nvPr>
        </p:nvSpPr>
        <p:spPr>
          <a:xfrm>
            <a:off x="2146558" y="7674706"/>
            <a:ext cx="2187059" cy="440855"/>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4576624" y="7674706"/>
            <a:ext cx="1458039" cy="440855"/>
          </a:xfrm>
          <a:prstGeom prst="rect">
            <a:avLst/>
          </a:prstGeom>
        </p:spPr>
        <p:txBody>
          <a:bodyPr vert="horz" lIns="91440" tIns="45720" rIns="91440" bIns="45720" rtlCol="0" anchor="ctr"/>
          <a:lstStyle>
            <a:lvl1pPr algn="r">
              <a:defRPr sz="850">
                <a:solidFill>
                  <a:schemeClr val="tx1">
                    <a:tint val="75000"/>
                  </a:schemeClr>
                </a:solidFill>
              </a:defRPr>
            </a:lvl1pPr>
          </a:lstStyle>
          <a:p>
            <a:fld id="{7E7D331C-66DA-44F2-9363-545B9B7D2526}" type="slidenum">
              <a:rPr lang="es-AR" smtClean="0"/>
              <a:t>‹Nº›</a:t>
            </a:fld>
            <a:endParaRPr lang="es-AR"/>
          </a:p>
        </p:txBody>
      </p:sp>
    </p:spTree>
    <p:extLst>
      <p:ext uri="{BB962C8B-B14F-4D97-AF65-F5344CB8AC3E}">
        <p14:creationId xmlns:p14="http://schemas.microsoft.com/office/powerpoint/2010/main" val="18310575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www.caf.com/es/actualidad/capacitacion/2023/06/lpt-20-argentin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customXml" Target="../ink/ink1.xml"/><Relationship Id="rId21"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27.jpg"/><Relationship Id="rId2" Type="http://schemas.openxmlformats.org/officeDocument/2006/relationships/image" Target="../media/image4.jpg"/><Relationship Id="rId16" Type="http://schemas.openxmlformats.org/officeDocument/2006/relationships/image" Target="../media/image26.JPG"/><Relationship Id="rId20" Type="http://schemas.openxmlformats.org/officeDocument/2006/relationships/image" Target="../media/image1.png"/><Relationship Id="rId1" Type="http://schemas.openxmlformats.org/officeDocument/2006/relationships/slideLayout" Target="../slideLayouts/slideLayout2.xml"/><Relationship Id="rId11" Type="http://schemas.openxmlformats.org/officeDocument/2006/relationships/image" Target="../media/image20.png"/><Relationship Id="rId15" Type="http://schemas.openxmlformats.org/officeDocument/2006/relationships/image" Target="../media/image25.jpg"/><Relationship Id="rId10" Type="http://schemas.openxmlformats.org/officeDocument/2006/relationships/image" Target="../media/image19.png"/><Relationship Id="rId19" Type="http://schemas.openxmlformats.org/officeDocument/2006/relationships/image" Target="../media/image29.png"/><Relationship Id="rId9" Type="http://schemas.openxmlformats.org/officeDocument/2006/relationships/image" Target="../media/image18.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mailto:extensionuniversitaria@usma.ac.pa" TargetMode="External"/><Relationship Id="rId2" Type="http://schemas.openxmlformats.org/officeDocument/2006/relationships/hyperlink" Target="mailto:cursosvirtuales@caf.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mailto:jcaballero@usma.ac.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logo CAF- banco de desarrollo de América Latina y el Caribe">
            <a:extLst>
              <a:ext uri="{FF2B5EF4-FFF2-40B4-BE49-F238E27FC236}">
                <a16:creationId xmlns:a16="http://schemas.microsoft.com/office/drawing/2014/main" id="{E518E199-60B8-3A89-1388-0164CA0E6B2F}"/>
              </a:ext>
            </a:extLst>
          </p:cNvPr>
          <p:cNvPicPr>
            <a:picLocks noChangeAspect="1"/>
          </p:cNvPicPr>
          <p:nvPr/>
        </p:nvPicPr>
        <p:blipFill rotWithShape="1">
          <a:blip r:embed="rId2"/>
          <a:srcRect l="53257" b="-5769"/>
          <a:stretch/>
        </p:blipFill>
        <p:spPr>
          <a:xfrm>
            <a:off x="2176412" y="4964706"/>
            <a:ext cx="1981817" cy="872848"/>
          </a:xfrm>
          <a:prstGeom prst="rect">
            <a:avLst/>
          </a:prstGeom>
        </p:spPr>
      </p:pic>
      <p:pic>
        <p:nvPicPr>
          <p:cNvPr id="11" name="Imagen 10" descr="Interfaz de usuario gráfica, Sitio web&#10;&#10;Descripción generada automáticamente">
            <a:extLst>
              <a:ext uri="{FF2B5EF4-FFF2-40B4-BE49-F238E27FC236}">
                <a16:creationId xmlns:a16="http://schemas.microsoft.com/office/drawing/2014/main" id="{F9011E85-E26C-F501-B3C0-88D273A2F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480175" cy="4323573"/>
          </a:xfrm>
          <a:prstGeom prst="rect">
            <a:avLst/>
          </a:prstGeom>
        </p:spPr>
      </p:pic>
      <p:pic>
        <p:nvPicPr>
          <p:cNvPr id="2" name="Imagen 1" descr="Logotipo&#10;&#10;Descripción generada automáticamente">
            <a:extLst>
              <a:ext uri="{FF2B5EF4-FFF2-40B4-BE49-F238E27FC236}">
                <a16:creationId xmlns:a16="http://schemas.microsoft.com/office/drawing/2014/main" id="{CFC7D2BC-D203-5410-835E-8642E44B920C}"/>
              </a:ext>
            </a:extLst>
          </p:cNvPr>
          <p:cNvPicPr>
            <a:picLocks noChangeAspect="1"/>
          </p:cNvPicPr>
          <p:nvPr/>
        </p:nvPicPr>
        <p:blipFill rotWithShape="1">
          <a:blip r:embed="rId4">
            <a:extLst>
              <a:ext uri="{28A0092B-C50C-407E-A947-70E740481C1C}">
                <a14:useLocalDpi xmlns:a14="http://schemas.microsoft.com/office/drawing/2010/main" val="0"/>
              </a:ext>
            </a:extLst>
          </a:blip>
          <a:srcRect l="2191" t="6774"/>
          <a:stretch/>
        </p:blipFill>
        <p:spPr>
          <a:xfrm>
            <a:off x="2290403" y="6146048"/>
            <a:ext cx="1649336" cy="665278"/>
          </a:xfrm>
          <a:prstGeom prst="rect">
            <a:avLst/>
          </a:prstGeom>
        </p:spPr>
      </p:pic>
    </p:spTree>
    <p:extLst>
      <p:ext uri="{BB962C8B-B14F-4D97-AF65-F5344CB8AC3E}">
        <p14:creationId xmlns:p14="http://schemas.microsoft.com/office/powerpoint/2010/main" val="69192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Patrón de fondo&#10;&#10;Descripción generada automáticamente">
            <a:extLst>
              <a:ext uri="{FF2B5EF4-FFF2-40B4-BE49-F238E27FC236}">
                <a16:creationId xmlns:a16="http://schemas.microsoft.com/office/drawing/2014/main" id="{37CCAC60-833A-1B1A-B347-E6A0B65E2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0175" cy="8280400"/>
          </a:xfrm>
          <a:prstGeom prst="rect">
            <a:avLst/>
          </a:prstGeom>
        </p:spPr>
      </p:pic>
      <p:sp>
        <p:nvSpPr>
          <p:cNvPr id="19" name="CuadroTexto 18">
            <a:extLst>
              <a:ext uri="{FF2B5EF4-FFF2-40B4-BE49-F238E27FC236}">
                <a16:creationId xmlns:a16="http://schemas.microsoft.com/office/drawing/2014/main" id="{394C9869-227A-F762-E09D-FB4E42EBDE7C}"/>
              </a:ext>
            </a:extLst>
          </p:cNvPr>
          <p:cNvSpPr txBox="1"/>
          <p:nvPr/>
        </p:nvSpPr>
        <p:spPr>
          <a:xfrm>
            <a:off x="1474225" y="1089441"/>
            <a:ext cx="4431276" cy="1015663"/>
          </a:xfrm>
          <a:prstGeom prst="rect">
            <a:avLst/>
          </a:prstGeom>
          <a:noFill/>
        </p:spPr>
        <p:txBody>
          <a:bodyPr wrap="square">
            <a:spAutoFit/>
          </a:bodyPr>
          <a:lstStyle/>
          <a:p>
            <a:r>
              <a:rPr lang="es-ES" sz="1200" dirty="0"/>
              <a:t>CAF -banco de desarrollo de América Latina y el Caribe- en alianza con instituciones de la región han desarrollado el Programa </a:t>
            </a:r>
            <a:r>
              <a:rPr lang="es-ES" sz="1200" b="1" dirty="0"/>
              <a:t>Liderazgo para la Transformación 2.0 </a:t>
            </a:r>
            <a:r>
              <a:rPr lang="es-ES" sz="1200" dirty="0"/>
              <a:t>con el objetivo de ofrecer capacitación en el fortalecimiento de competencias blandas para líderes y lideresas de América Latina y el Caribe.</a:t>
            </a:r>
            <a:endParaRPr lang="es-AR" sz="1200" dirty="0"/>
          </a:p>
        </p:txBody>
      </p:sp>
      <p:pic>
        <p:nvPicPr>
          <p:cNvPr id="20" name="Imagen 19" descr="Forma&#10;&#10;Descripción generada automáticamente con confianza baja">
            <a:extLst>
              <a:ext uri="{FF2B5EF4-FFF2-40B4-BE49-F238E27FC236}">
                <a16:creationId xmlns:a16="http://schemas.microsoft.com/office/drawing/2014/main" id="{1C4DF004-A7D2-2BA4-5E2C-C659F2E7A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159" y="5745763"/>
            <a:ext cx="460745" cy="524703"/>
          </a:xfrm>
          <a:prstGeom prst="rect">
            <a:avLst/>
          </a:prstGeom>
          <a:ln>
            <a:noFill/>
          </a:ln>
        </p:spPr>
      </p:pic>
      <p:pic>
        <p:nvPicPr>
          <p:cNvPr id="21" name="Imagen 20" descr="Forma&#10;&#10;Descripción generada automáticamente con confianza baja">
            <a:extLst>
              <a:ext uri="{FF2B5EF4-FFF2-40B4-BE49-F238E27FC236}">
                <a16:creationId xmlns:a16="http://schemas.microsoft.com/office/drawing/2014/main" id="{FC6C5001-1AF6-7A69-9537-0E9DE4986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136" y="5721222"/>
            <a:ext cx="378904" cy="431500"/>
          </a:xfrm>
          <a:prstGeom prst="rect">
            <a:avLst/>
          </a:prstGeom>
          <a:ln>
            <a:noFill/>
          </a:ln>
        </p:spPr>
      </p:pic>
      <p:pic>
        <p:nvPicPr>
          <p:cNvPr id="22" name="Imagen 21" descr="Forma&#10;&#10;Descripción generada automáticamente con confianza baja">
            <a:extLst>
              <a:ext uri="{FF2B5EF4-FFF2-40B4-BE49-F238E27FC236}">
                <a16:creationId xmlns:a16="http://schemas.microsoft.com/office/drawing/2014/main" id="{8DF071F1-60FA-3744-21B8-4D3DEE360D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7482" y="5694672"/>
            <a:ext cx="460746" cy="524703"/>
          </a:xfrm>
          <a:prstGeom prst="rect">
            <a:avLst/>
          </a:prstGeom>
          <a:ln>
            <a:noFill/>
          </a:ln>
        </p:spPr>
      </p:pic>
      <p:pic>
        <p:nvPicPr>
          <p:cNvPr id="23" name="Imagen 22" descr="Forma&#10;&#10;Descripción generada automáticamente con confianza baja">
            <a:extLst>
              <a:ext uri="{FF2B5EF4-FFF2-40B4-BE49-F238E27FC236}">
                <a16:creationId xmlns:a16="http://schemas.microsoft.com/office/drawing/2014/main" id="{16D0C175-41D2-703C-689E-1AB509FEED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5378" y="5694672"/>
            <a:ext cx="454383" cy="517458"/>
          </a:xfrm>
          <a:prstGeom prst="rect">
            <a:avLst/>
          </a:prstGeom>
          <a:ln>
            <a:noFill/>
          </a:ln>
        </p:spPr>
      </p:pic>
      <p:sp>
        <p:nvSpPr>
          <p:cNvPr id="24" name="Rectángulo 23">
            <a:extLst>
              <a:ext uri="{FF2B5EF4-FFF2-40B4-BE49-F238E27FC236}">
                <a16:creationId xmlns:a16="http://schemas.microsoft.com/office/drawing/2014/main" id="{3EC69AAA-7AC2-20D2-E060-D429949A6CEB}"/>
              </a:ext>
            </a:extLst>
          </p:cNvPr>
          <p:cNvSpPr/>
          <p:nvPr/>
        </p:nvSpPr>
        <p:spPr>
          <a:xfrm>
            <a:off x="1476375" y="5400675"/>
            <a:ext cx="4316811" cy="1905789"/>
          </a:xfrm>
          <a:prstGeom prst="rect">
            <a:avLst/>
          </a:prstGeom>
          <a:noFill/>
          <a:ln w="25400">
            <a:solidFill>
              <a:srgbClr val="08C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6">
                  <a:lumMod val="60000"/>
                  <a:lumOff val="40000"/>
                </a:schemeClr>
              </a:solidFill>
            </a:endParaRPr>
          </a:p>
        </p:txBody>
      </p:sp>
      <p:sp>
        <p:nvSpPr>
          <p:cNvPr id="25" name="CuadroTexto 24">
            <a:extLst>
              <a:ext uri="{FF2B5EF4-FFF2-40B4-BE49-F238E27FC236}">
                <a16:creationId xmlns:a16="http://schemas.microsoft.com/office/drawing/2014/main" id="{6D4588BB-BC41-00E2-1303-CFB01FAA6255}"/>
              </a:ext>
            </a:extLst>
          </p:cNvPr>
          <p:cNvSpPr txBox="1"/>
          <p:nvPr/>
        </p:nvSpPr>
        <p:spPr>
          <a:xfrm>
            <a:off x="2384993" y="6336352"/>
            <a:ext cx="771831" cy="307777"/>
          </a:xfrm>
          <a:prstGeom prst="rect">
            <a:avLst/>
          </a:prstGeom>
          <a:noFill/>
          <a:ln>
            <a:noFill/>
          </a:ln>
        </p:spPr>
        <p:txBody>
          <a:bodyPr wrap="square" rtlCol="0">
            <a:spAutoFit/>
          </a:bodyPr>
          <a:lstStyle/>
          <a:p>
            <a:pPr algn="ctr"/>
            <a:r>
              <a:rPr lang="es-ES" sz="1400" dirty="0">
                <a:latin typeface="+mj-lt"/>
              </a:rPr>
              <a:t>INICIO</a:t>
            </a:r>
          </a:p>
        </p:txBody>
      </p:sp>
      <p:sp>
        <p:nvSpPr>
          <p:cNvPr id="26" name="CuadroTexto 25">
            <a:extLst>
              <a:ext uri="{FF2B5EF4-FFF2-40B4-BE49-F238E27FC236}">
                <a16:creationId xmlns:a16="http://schemas.microsoft.com/office/drawing/2014/main" id="{7094CE5E-17D3-13D5-8805-161EE415289D}"/>
              </a:ext>
            </a:extLst>
          </p:cNvPr>
          <p:cNvSpPr txBox="1"/>
          <p:nvPr/>
        </p:nvSpPr>
        <p:spPr>
          <a:xfrm>
            <a:off x="3814203" y="6319380"/>
            <a:ext cx="1199896" cy="307777"/>
          </a:xfrm>
          <a:prstGeom prst="rect">
            <a:avLst/>
          </a:prstGeom>
          <a:noFill/>
          <a:ln>
            <a:noFill/>
          </a:ln>
        </p:spPr>
        <p:txBody>
          <a:bodyPr wrap="square" rtlCol="0">
            <a:spAutoFit/>
          </a:bodyPr>
          <a:lstStyle/>
          <a:p>
            <a:pPr algn="ctr"/>
            <a:r>
              <a:rPr lang="es-ES" sz="1400" dirty="0">
                <a:latin typeface="+mj-lt"/>
              </a:rPr>
              <a:t>DURACIÓN</a:t>
            </a:r>
          </a:p>
        </p:txBody>
      </p:sp>
      <p:sp>
        <p:nvSpPr>
          <p:cNvPr id="27" name="CuadroTexto 26">
            <a:extLst>
              <a:ext uri="{FF2B5EF4-FFF2-40B4-BE49-F238E27FC236}">
                <a16:creationId xmlns:a16="http://schemas.microsoft.com/office/drawing/2014/main" id="{6DD5B8D0-2079-2717-4C9F-AF208F678E42}"/>
              </a:ext>
            </a:extLst>
          </p:cNvPr>
          <p:cNvSpPr txBox="1"/>
          <p:nvPr/>
        </p:nvSpPr>
        <p:spPr>
          <a:xfrm>
            <a:off x="1489905" y="6364927"/>
            <a:ext cx="934663" cy="307777"/>
          </a:xfrm>
          <a:prstGeom prst="rect">
            <a:avLst/>
          </a:prstGeom>
          <a:noFill/>
          <a:ln>
            <a:noFill/>
          </a:ln>
        </p:spPr>
        <p:txBody>
          <a:bodyPr wrap="square" rtlCol="0">
            <a:spAutoFit/>
          </a:bodyPr>
          <a:lstStyle/>
          <a:p>
            <a:pPr algn="ctr"/>
            <a:r>
              <a:rPr lang="es-ES" sz="1400" dirty="0">
                <a:latin typeface="+mj-lt"/>
              </a:rPr>
              <a:t>REGISTRO</a:t>
            </a:r>
          </a:p>
        </p:txBody>
      </p:sp>
      <p:sp>
        <p:nvSpPr>
          <p:cNvPr id="28" name="CuadroTexto 27">
            <a:extLst>
              <a:ext uri="{FF2B5EF4-FFF2-40B4-BE49-F238E27FC236}">
                <a16:creationId xmlns:a16="http://schemas.microsoft.com/office/drawing/2014/main" id="{0A38C426-0FEB-C2C9-27B3-301D191D27F2}"/>
              </a:ext>
            </a:extLst>
          </p:cNvPr>
          <p:cNvSpPr txBox="1"/>
          <p:nvPr/>
        </p:nvSpPr>
        <p:spPr>
          <a:xfrm>
            <a:off x="1509814" y="6581493"/>
            <a:ext cx="837549" cy="769441"/>
          </a:xfrm>
          <a:prstGeom prst="rect">
            <a:avLst/>
          </a:prstGeom>
          <a:noFill/>
          <a:ln>
            <a:noFill/>
          </a:ln>
        </p:spPr>
        <p:txBody>
          <a:bodyPr wrap="square" rtlCol="0">
            <a:spAutoFit/>
          </a:bodyPr>
          <a:lstStyle/>
          <a:p>
            <a:pPr algn="ctr"/>
            <a:r>
              <a:rPr lang="es-ES" sz="1100" dirty="0">
                <a:latin typeface="+mj-lt"/>
              </a:rPr>
              <a:t>1 de marzo al 3 de mayo de 2024</a:t>
            </a:r>
          </a:p>
        </p:txBody>
      </p:sp>
      <p:sp>
        <p:nvSpPr>
          <p:cNvPr id="29" name="CuadroTexto 28">
            <a:extLst>
              <a:ext uri="{FF2B5EF4-FFF2-40B4-BE49-F238E27FC236}">
                <a16:creationId xmlns:a16="http://schemas.microsoft.com/office/drawing/2014/main" id="{5162B1F5-9A23-4A40-DBE3-891D023C199C}"/>
              </a:ext>
            </a:extLst>
          </p:cNvPr>
          <p:cNvSpPr txBox="1"/>
          <p:nvPr/>
        </p:nvSpPr>
        <p:spPr>
          <a:xfrm>
            <a:off x="2367272" y="6594285"/>
            <a:ext cx="849396" cy="430887"/>
          </a:xfrm>
          <a:prstGeom prst="rect">
            <a:avLst/>
          </a:prstGeom>
          <a:noFill/>
          <a:ln>
            <a:noFill/>
          </a:ln>
        </p:spPr>
        <p:txBody>
          <a:bodyPr wrap="square" rtlCol="0">
            <a:spAutoFit/>
          </a:bodyPr>
          <a:lstStyle/>
          <a:p>
            <a:pPr algn="ctr"/>
            <a:r>
              <a:rPr lang="es-ES" sz="1100" dirty="0">
                <a:latin typeface="+mj-lt"/>
              </a:rPr>
              <a:t>6 de mayo de 2024</a:t>
            </a:r>
          </a:p>
        </p:txBody>
      </p:sp>
      <p:sp>
        <p:nvSpPr>
          <p:cNvPr id="30" name="CuadroTexto 29">
            <a:extLst>
              <a:ext uri="{FF2B5EF4-FFF2-40B4-BE49-F238E27FC236}">
                <a16:creationId xmlns:a16="http://schemas.microsoft.com/office/drawing/2014/main" id="{C6A45D79-4790-5E81-39A9-9A42B6DBDC75}"/>
              </a:ext>
            </a:extLst>
          </p:cNvPr>
          <p:cNvSpPr txBox="1"/>
          <p:nvPr/>
        </p:nvSpPr>
        <p:spPr>
          <a:xfrm>
            <a:off x="3937789" y="6565710"/>
            <a:ext cx="984602" cy="430887"/>
          </a:xfrm>
          <a:prstGeom prst="rect">
            <a:avLst/>
          </a:prstGeom>
          <a:noFill/>
          <a:ln>
            <a:noFill/>
          </a:ln>
        </p:spPr>
        <p:txBody>
          <a:bodyPr wrap="square" rtlCol="0">
            <a:spAutoFit/>
          </a:bodyPr>
          <a:lstStyle/>
          <a:p>
            <a:pPr algn="ctr"/>
            <a:r>
              <a:rPr lang="es-ES" sz="1100" dirty="0">
                <a:latin typeface="+mj-lt"/>
              </a:rPr>
              <a:t>6 meses</a:t>
            </a:r>
          </a:p>
          <a:p>
            <a:pPr algn="ctr"/>
            <a:r>
              <a:rPr lang="es-ES" sz="1100" dirty="0">
                <a:latin typeface="+mj-lt"/>
              </a:rPr>
              <a:t>(110 horas)</a:t>
            </a:r>
          </a:p>
        </p:txBody>
      </p:sp>
      <p:sp>
        <p:nvSpPr>
          <p:cNvPr id="31" name="CuadroTexto 30">
            <a:extLst>
              <a:ext uri="{FF2B5EF4-FFF2-40B4-BE49-F238E27FC236}">
                <a16:creationId xmlns:a16="http://schemas.microsoft.com/office/drawing/2014/main" id="{833AEA34-A504-9737-D686-F52AEEA62264}"/>
              </a:ext>
            </a:extLst>
          </p:cNvPr>
          <p:cNvSpPr txBox="1"/>
          <p:nvPr/>
        </p:nvSpPr>
        <p:spPr>
          <a:xfrm>
            <a:off x="4825661" y="6565710"/>
            <a:ext cx="968901" cy="430887"/>
          </a:xfrm>
          <a:prstGeom prst="rect">
            <a:avLst/>
          </a:prstGeom>
          <a:noFill/>
          <a:ln>
            <a:noFill/>
          </a:ln>
        </p:spPr>
        <p:txBody>
          <a:bodyPr wrap="square" rtlCol="0">
            <a:spAutoFit/>
          </a:bodyPr>
          <a:lstStyle/>
          <a:p>
            <a:pPr algn="ctr"/>
            <a:r>
              <a:rPr lang="es-ES" sz="1100" dirty="0">
                <a:latin typeface="+mj-lt"/>
              </a:rPr>
              <a:t>$ 100.00 dólares</a:t>
            </a:r>
          </a:p>
        </p:txBody>
      </p:sp>
      <p:sp>
        <p:nvSpPr>
          <p:cNvPr id="32" name="CuadroTexto 31">
            <a:extLst>
              <a:ext uri="{FF2B5EF4-FFF2-40B4-BE49-F238E27FC236}">
                <a16:creationId xmlns:a16="http://schemas.microsoft.com/office/drawing/2014/main" id="{F326F9D5-E30F-79A0-DD96-44FCEB57A2BC}"/>
              </a:ext>
            </a:extLst>
          </p:cNvPr>
          <p:cNvSpPr txBox="1"/>
          <p:nvPr/>
        </p:nvSpPr>
        <p:spPr>
          <a:xfrm>
            <a:off x="4825662" y="6307777"/>
            <a:ext cx="829456" cy="307777"/>
          </a:xfrm>
          <a:prstGeom prst="rect">
            <a:avLst/>
          </a:prstGeom>
          <a:noFill/>
          <a:ln>
            <a:noFill/>
          </a:ln>
        </p:spPr>
        <p:txBody>
          <a:bodyPr wrap="square" rtlCol="0">
            <a:spAutoFit/>
          </a:bodyPr>
          <a:lstStyle/>
          <a:p>
            <a:pPr algn="ctr"/>
            <a:r>
              <a:rPr lang="es-ES" sz="1400" dirty="0">
                <a:latin typeface="+mj-lt"/>
              </a:rPr>
              <a:t>COSTO</a:t>
            </a:r>
          </a:p>
        </p:txBody>
      </p:sp>
      <p:pic>
        <p:nvPicPr>
          <p:cNvPr id="36" name="Imagen 35" descr="Icono&#10;&#10;Descripción generada automáticamente">
            <a:extLst>
              <a:ext uri="{FF2B5EF4-FFF2-40B4-BE49-F238E27FC236}">
                <a16:creationId xmlns:a16="http://schemas.microsoft.com/office/drawing/2014/main" id="{3D81B4BE-AB0B-E7D2-54D5-BDA81D812DAA}"/>
              </a:ext>
            </a:extLst>
          </p:cNvPr>
          <p:cNvPicPr>
            <a:picLocks noChangeAspect="1"/>
          </p:cNvPicPr>
          <p:nvPr/>
        </p:nvPicPr>
        <p:blipFill>
          <a:blip r:embed="rId7">
            <a:duotone>
              <a:prstClr val="black"/>
              <a:schemeClr val="bg1">
                <a:tint val="45000"/>
                <a:satMod val="400000"/>
              </a:schemeClr>
            </a:duotone>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3216668" y="5694672"/>
            <a:ext cx="575130" cy="595135"/>
          </a:xfrm>
          <a:prstGeom prst="rect">
            <a:avLst/>
          </a:prstGeom>
        </p:spPr>
      </p:pic>
      <p:sp>
        <p:nvSpPr>
          <p:cNvPr id="37" name="CuadroTexto 36">
            <a:extLst>
              <a:ext uri="{FF2B5EF4-FFF2-40B4-BE49-F238E27FC236}">
                <a16:creationId xmlns:a16="http://schemas.microsoft.com/office/drawing/2014/main" id="{E034EBB8-5DF8-686C-FA44-870D0FD394D6}"/>
              </a:ext>
            </a:extLst>
          </p:cNvPr>
          <p:cNvSpPr txBox="1"/>
          <p:nvPr/>
        </p:nvSpPr>
        <p:spPr>
          <a:xfrm>
            <a:off x="3149826" y="6347955"/>
            <a:ext cx="771831" cy="307777"/>
          </a:xfrm>
          <a:prstGeom prst="rect">
            <a:avLst/>
          </a:prstGeom>
          <a:noFill/>
          <a:ln>
            <a:noFill/>
          </a:ln>
        </p:spPr>
        <p:txBody>
          <a:bodyPr wrap="square" rtlCol="0">
            <a:spAutoFit/>
          </a:bodyPr>
          <a:lstStyle/>
          <a:p>
            <a:pPr algn="ctr"/>
            <a:r>
              <a:rPr lang="es-ES" sz="1400" dirty="0">
                <a:latin typeface="+mj-lt"/>
              </a:rPr>
              <a:t>FIN</a:t>
            </a:r>
          </a:p>
        </p:txBody>
      </p:sp>
      <p:sp>
        <p:nvSpPr>
          <p:cNvPr id="38" name="CuadroTexto 37">
            <a:extLst>
              <a:ext uri="{FF2B5EF4-FFF2-40B4-BE49-F238E27FC236}">
                <a16:creationId xmlns:a16="http://schemas.microsoft.com/office/drawing/2014/main" id="{6CD40CC9-1EAA-3DAB-0B62-9911166EE530}"/>
              </a:ext>
            </a:extLst>
          </p:cNvPr>
          <p:cNvSpPr txBox="1"/>
          <p:nvPr/>
        </p:nvSpPr>
        <p:spPr>
          <a:xfrm>
            <a:off x="3116454" y="6565710"/>
            <a:ext cx="849396" cy="600164"/>
          </a:xfrm>
          <a:prstGeom prst="rect">
            <a:avLst/>
          </a:prstGeom>
          <a:noFill/>
          <a:ln>
            <a:noFill/>
          </a:ln>
        </p:spPr>
        <p:txBody>
          <a:bodyPr wrap="square" rtlCol="0">
            <a:spAutoFit/>
          </a:bodyPr>
          <a:lstStyle/>
          <a:p>
            <a:pPr algn="ctr"/>
            <a:r>
              <a:rPr lang="es-ES" sz="1100" dirty="0">
                <a:latin typeface="+mj-lt"/>
              </a:rPr>
              <a:t>30 de octubre de 2024</a:t>
            </a:r>
          </a:p>
        </p:txBody>
      </p:sp>
      <p:graphicFrame>
        <p:nvGraphicFramePr>
          <p:cNvPr id="7" name="Tabla 7">
            <a:extLst>
              <a:ext uri="{FF2B5EF4-FFF2-40B4-BE49-F238E27FC236}">
                <a16:creationId xmlns:a16="http://schemas.microsoft.com/office/drawing/2014/main" id="{525AAAE5-8AB3-C124-FC48-0C3A824A6806}"/>
              </a:ext>
            </a:extLst>
          </p:cNvPr>
          <p:cNvGraphicFramePr>
            <a:graphicFrameLocks noGrp="1"/>
          </p:cNvGraphicFramePr>
          <p:nvPr>
            <p:extLst>
              <p:ext uri="{D42A27DB-BD31-4B8C-83A1-F6EECF244321}">
                <p14:modId xmlns:p14="http://schemas.microsoft.com/office/powerpoint/2010/main" val="199873355"/>
              </p:ext>
            </p:extLst>
          </p:nvPr>
        </p:nvGraphicFramePr>
        <p:xfrm>
          <a:off x="1476374" y="2206517"/>
          <a:ext cx="4272217" cy="3139440"/>
        </p:xfrm>
        <a:graphic>
          <a:graphicData uri="http://schemas.openxmlformats.org/drawingml/2006/table">
            <a:tbl>
              <a:tblPr firstRow="1" bandRow="1">
                <a:tableStyleId>{5C22544A-7EE6-4342-B048-85BDC9FD1C3A}</a:tableStyleId>
              </a:tblPr>
              <a:tblGrid>
                <a:gridCol w="1774464">
                  <a:extLst>
                    <a:ext uri="{9D8B030D-6E8A-4147-A177-3AD203B41FA5}">
                      <a16:colId xmlns:a16="http://schemas.microsoft.com/office/drawing/2014/main" val="3586466636"/>
                    </a:ext>
                  </a:extLst>
                </a:gridCol>
                <a:gridCol w="2497753">
                  <a:extLst>
                    <a:ext uri="{9D8B030D-6E8A-4147-A177-3AD203B41FA5}">
                      <a16:colId xmlns:a16="http://schemas.microsoft.com/office/drawing/2014/main" val="1557080047"/>
                    </a:ext>
                  </a:extLst>
                </a:gridCol>
              </a:tblGrid>
              <a:tr h="2312211">
                <a:tc>
                  <a:txBody>
                    <a:bodyPr/>
                    <a:lstStyle/>
                    <a:p>
                      <a:endParaRPr lang="es-AR" sz="1200" b="1" dirty="0">
                        <a:solidFill>
                          <a:schemeClr val="tx1"/>
                        </a:solidFill>
                        <a:effectLst/>
                      </a:endParaRPr>
                    </a:p>
                    <a:p>
                      <a:endParaRPr lang="es-AR" sz="1200" b="1" dirty="0">
                        <a:solidFill>
                          <a:schemeClr val="tx1"/>
                        </a:solidFill>
                        <a:effectLst/>
                      </a:endParaRPr>
                    </a:p>
                    <a:p>
                      <a:endParaRPr lang="es-AR" sz="1200" b="1" dirty="0">
                        <a:solidFill>
                          <a:schemeClr val="tx1"/>
                        </a:solidFill>
                        <a:effectLst/>
                      </a:endParaRPr>
                    </a:p>
                    <a:p>
                      <a:endParaRPr lang="es-AR" sz="1200" b="1" dirty="0">
                        <a:solidFill>
                          <a:schemeClr val="tx1"/>
                        </a:solidFill>
                        <a:effectLst/>
                      </a:endParaRPr>
                    </a:p>
                    <a:p>
                      <a:endParaRPr lang="es-AR" sz="1200" b="1" dirty="0">
                        <a:solidFill>
                          <a:schemeClr val="tx1"/>
                        </a:solidFill>
                        <a:effectLst/>
                      </a:endParaRPr>
                    </a:p>
                    <a:p>
                      <a:endParaRPr lang="es-AR" sz="1200" b="1" dirty="0">
                        <a:solidFill>
                          <a:schemeClr val="tx1"/>
                        </a:solidFill>
                        <a:effectLst/>
                      </a:endParaRPr>
                    </a:p>
                    <a:p>
                      <a:endParaRPr lang="es-AR" sz="1200" b="1" dirty="0">
                        <a:solidFill>
                          <a:schemeClr val="tx1"/>
                        </a:solidFill>
                        <a:effectLst/>
                      </a:endParaRPr>
                    </a:p>
                    <a:p>
                      <a:endParaRPr lang="es-AR" sz="1200" b="1" dirty="0">
                        <a:solidFill>
                          <a:schemeClr val="tx1"/>
                        </a:solidFill>
                        <a:effectLst/>
                      </a:endParaRPr>
                    </a:p>
                    <a:p>
                      <a:r>
                        <a:rPr lang="es-AR" sz="1050" b="1" dirty="0">
                          <a:solidFill>
                            <a:schemeClr val="tx1"/>
                          </a:solidFill>
                          <a:effectLst/>
                        </a:rPr>
                        <a:t>Christian </a:t>
                      </a:r>
                      <a:r>
                        <a:rPr lang="es-AR" sz="1050" b="1" dirty="0" err="1">
                          <a:solidFill>
                            <a:schemeClr val="tx1"/>
                          </a:solidFill>
                          <a:effectLst/>
                        </a:rPr>
                        <a:t>Asinelli</a:t>
                      </a:r>
                      <a:endParaRPr lang="es-AR" sz="1050" b="1" dirty="0">
                        <a:solidFill>
                          <a:schemeClr val="tx1"/>
                        </a:solidFill>
                        <a:effectLst/>
                      </a:endParaRPr>
                    </a:p>
                    <a:p>
                      <a:r>
                        <a:rPr lang="es-AR" sz="1050" b="0" dirty="0">
                          <a:solidFill>
                            <a:schemeClr val="tx1"/>
                          </a:solidFill>
                        </a:rPr>
                        <a:t>Vicepresidente Corporativo de Programación Estratégica, CAF</a:t>
                      </a:r>
                    </a:p>
                    <a:p>
                      <a:endParaRPr lang="es-AR" sz="1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s-ES" sz="1200" b="0" kern="1200" dirty="0">
                        <a:solidFill>
                          <a:schemeClr val="tx1"/>
                        </a:solidFill>
                        <a:latin typeface="+mn-lt"/>
                        <a:ea typeface="+mn-ea"/>
                        <a:cs typeface="+mn-cs"/>
                      </a:endParaRPr>
                    </a:p>
                    <a:p>
                      <a:r>
                        <a:rPr lang="es-ES" sz="1100" b="0" kern="1200" dirty="0">
                          <a:solidFill>
                            <a:schemeClr val="tx1"/>
                          </a:solidFill>
                          <a:latin typeface="+mn-lt"/>
                          <a:ea typeface="+mn-ea"/>
                          <a:cs typeface="+mn-cs"/>
                        </a:rPr>
                        <a:t>“Para CAF es un orgullo retomar una propuesta de capacitación que permitirá fortalecer los liderazgos públicos, sociales, políticos y empresariales de América Latina y el Caribe, dotándoles de herramientas y nuevas competencias para enfrentar los desafíos actuales. </a:t>
                      </a:r>
                    </a:p>
                    <a:p>
                      <a:endParaRPr lang="es-ES" sz="1100" b="0" kern="1200" dirty="0">
                        <a:solidFill>
                          <a:schemeClr val="tx1"/>
                        </a:solidFill>
                        <a:latin typeface="+mn-lt"/>
                        <a:ea typeface="+mn-ea"/>
                        <a:cs typeface="+mn-cs"/>
                      </a:endParaRPr>
                    </a:p>
                    <a:p>
                      <a:r>
                        <a:rPr lang="es-ES" sz="1100" b="0" kern="1200" dirty="0">
                          <a:solidFill>
                            <a:schemeClr val="tx1"/>
                          </a:solidFill>
                          <a:latin typeface="+mn-lt"/>
                          <a:ea typeface="+mn-ea"/>
                          <a:cs typeface="+mn-cs"/>
                        </a:rPr>
                        <a:t>Es nuestra apuesta por un liderazgo humano, sensible y responsable, que ponga en el centro de su acción las necesidades de aquellas personas que más lo necesitan, garantizando que nadie se quede atrás en el camino hacia el desarrollo sostenible de nuestra región.”</a:t>
                      </a:r>
                      <a:endParaRPr lang="es-AR" sz="1100" b="0" kern="1200" dirty="0">
                        <a:solidFill>
                          <a:schemeClr val="tx1"/>
                        </a:solidFill>
                        <a:latin typeface="+mn-lt"/>
                        <a:ea typeface="+mn-ea"/>
                        <a:cs typeface="+mn-cs"/>
                      </a:endParaRPr>
                    </a:p>
                    <a:p>
                      <a:endParaRPr lang="es-AR"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9343216"/>
                  </a:ext>
                </a:extLst>
              </a:tr>
            </a:tbl>
          </a:graphicData>
        </a:graphic>
      </p:graphicFrame>
      <p:sp>
        <p:nvSpPr>
          <p:cNvPr id="10" name="Elipse 9" descr="Imagen Christian Asinelli&#10;">
            <a:extLst>
              <a:ext uri="{FF2B5EF4-FFF2-40B4-BE49-F238E27FC236}">
                <a16:creationId xmlns:a16="http://schemas.microsoft.com/office/drawing/2014/main" id="{1614954B-32E9-51AB-235A-20E1EEE436C5}"/>
              </a:ext>
            </a:extLst>
          </p:cNvPr>
          <p:cNvSpPr/>
          <p:nvPr/>
        </p:nvSpPr>
        <p:spPr>
          <a:xfrm>
            <a:off x="1545448" y="2363037"/>
            <a:ext cx="1167530" cy="1102039"/>
          </a:xfrm>
          <a:prstGeom prst="ellipse">
            <a:avLst/>
          </a:prstGeom>
          <a:blipFill rotWithShape="1">
            <a:blip r:embed="rId9"/>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AR" dirty="0"/>
          </a:p>
        </p:txBody>
      </p:sp>
      <p:sp>
        <p:nvSpPr>
          <p:cNvPr id="11" name="Forma libre: forma 10">
            <a:extLst>
              <a:ext uri="{FF2B5EF4-FFF2-40B4-BE49-F238E27FC236}">
                <a16:creationId xmlns:a16="http://schemas.microsoft.com/office/drawing/2014/main" id="{99CDCD11-2AA5-9726-6749-E2F41E3DE01C}"/>
              </a:ext>
            </a:extLst>
          </p:cNvPr>
          <p:cNvSpPr/>
          <p:nvPr/>
        </p:nvSpPr>
        <p:spPr>
          <a:xfrm>
            <a:off x="164671" y="3539647"/>
            <a:ext cx="248021" cy="251786"/>
          </a:xfrm>
          <a:custGeom>
            <a:avLst/>
            <a:gdLst>
              <a:gd name="connsiteX0" fmla="*/ 0 w 238074"/>
              <a:gd name="connsiteY0" fmla="*/ 0 h 251786"/>
              <a:gd name="connsiteX1" fmla="*/ 238074 w 238074"/>
              <a:gd name="connsiteY1" fmla="*/ 0 h 251786"/>
              <a:gd name="connsiteX2" fmla="*/ 238074 w 238074"/>
              <a:gd name="connsiteY2" fmla="*/ 251786 h 251786"/>
              <a:gd name="connsiteX3" fmla="*/ 0 w 238074"/>
              <a:gd name="connsiteY3" fmla="*/ 251786 h 251786"/>
              <a:gd name="connsiteX4" fmla="*/ 0 w 238074"/>
              <a:gd name="connsiteY4" fmla="*/ 0 h 25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74" h="251786">
                <a:moveTo>
                  <a:pt x="0" y="0"/>
                </a:moveTo>
                <a:lnTo>
                  <a:pt x="238074" y="0"/>
                </a:lnTo>
                <a:lnTo>
                  <a:pt x="238074" y="251786"/>
                </a:lnTo>
                <a:lnTo>
                  <a:pt x="0" y="25178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266700">
              <a:lnSpc>
                <a:spcPct val="90000"/>
              </a:lnSpc>
              <a:spcBef>
                <a:spcPct val="0"/>
              </a:spcBef>
              <a:spcAft>
                <a:spcPct val="35000"/>
              </a:spcAft>
              <a:buNone/>
            </a:pPr>
            <a:endParaRPr lang="es-AR" sz="600" kern="1200" dirty="0"/>
          </a:p>
        </p:txBody>
      </p:sp>
      <p:sp>
        <p:nvSpPr>
          <p:cNvPr id="4" name="CuadroTexto 3">
            <a:extLst>
              <a:ext uri="{FF2B5EF4-FFF2-40B4-BE49-F238E27FC236}">
                <a16:creationId xmlns:a16="http://schemas.microsoft.com/office/drawing/2014/main" id="{26818C2B-E101-8A7C-D485-6CB0E5872274}"/>
              </a:ext>
            </a:extLst>
          </p:cNvPr>
          <p:cNvSpPr txBox="1"/>
          <p:nvPr/>
        </p:nvSpPr>
        <p:spPr>
          <a:xfrm>
            <a:off x="684213" y="304800"/>
            <a:ext cx="2287587" cy="369332"/>
          </a:xfrm>
          <a:prstGeom prst="rect">
            <a:avLst/>
          </a:prstGeom>
          <a:solidFill>
            <a:schemeClr val="bg1"/>
          </a:solidFill>
        </p:spPr>
        <p:txBody>
          <a:bodyPr wrap="square" rtlCol="0">
            <a:spAutoFit/>
          </a:bodyPr>
          <a:lstStyle/>
          <a:p>
            <a:endParaRPr lang="es-AR" dirty="0"/>
          </a:p>
        </p:txBody>
      </p:sp>
      <p:pic>
        <p:nvPicPr>
          <p:cNvPr id="12" name="Imagen 11">
            <a:extLst>
              <a:ext uri="{FF2B5EF4-FFF2-40B4-BE49-F238E27FC236}">
                <a16:creationId xmlns:a16="http://schemas.microsoft.com/office/drawing/2014/main" id="{6EAA108D-5581-4A32-94FE-6CD0F156CC32}"/>
              </a:ext>
            </a:extLst>
          </p:cNvPr>
          <p:cNvPicPr>
            <a:picLocks noChangeAspect="1"/>
          </p:cNvPicPr>
          <p:nvPr/>
        </p:nvPicPr>
        <p:blipFill>
          <a:blip r:embed="rId10"/>
          <a:stretch>
            <a:fillRect/>
          </a:stretch>
        </p:blipFill>
        <p:spPr>
          <a:xfrm>
            <a:off x="674482" y="189384"/>
            <a:ext cx="2737052" cy="476590"/>
          </a:xfrm>
          <a:prstGeom prst="rect">
            <a:avLst/>
          </a:prstGeom>
        </p:spPr>
      </p:pic>
      <p:pic>
        <p:nvPicPr>
          <p:cNvPr id="2" name="Imagen 1" descr="Logotipo&#10;&#10;Descripción generada automáticamente">
            <a:extLst>
              <a:ext uri="{FF2B5EF4-FFF2-40B4-BE49-F238E27FC236}">
                <a16:creationId xmlns:a16="http://schemas.microsoft.com/office/drawing/2014/main" id="{06F07690-6465-C3CF-A07C-4CF4750BF0EA}"/>
              </a:ext>
            </a:extLst>
          </p:cNvPr>
          <p:cNvPicPr>
            <a:picLocks noChangeAspect="1"/>
          </p:cNvPicPr>
          <p:nvPr/>
        </p:nvPicPr>
        <p:blipFill rotWithShape="1">
          <a:blip r:embed="rId11">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205202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agen que contiene Patrón de fondo&#10;&#10;Descripción generada automáticamente">
            <a:extLst>
              <a:ext uri="{FF2B5EF4-FFF2-40B4-BE49-F238E27FC236}">
                <a16:creationId xmlns:a16="http://schemas.microsoft.com/office/drawing/2014/main" id="{0A6DDA9C-0894-57B6-7507-132E261F0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0175" cy="8280400"/>
          </a:xfrm>
          <a:prstGeom prst="rect">
            <a:avLst/>
          </a:prstGeom>
        </p:spPr>
      </p:pic>
      <p:sp>
        <p:nvSpPr>
          <p:cNvPr id="2" name="CuadroTexto 1">
            <a:extLst>
              <a:ext uri="{FF2B5EF4-FFF2-40B4-BE49-F238E27FC236}">
                <a16:creationId xmlns:a16="http://schemas.microsoft.com/office/drawing/2014/main" id="{52ACD4E7-A822-BCF8-9757-5E329134457A}"/>
              </a:ext>
            </a:extLst>
          </p:cNvPr>
          <p:cNvSpPr txBox="1"/>
          <p:nvPr/>
        </p:nvSpPr>
        <p:spPr>
          <a:xfrm>
            <a:off x="1452358" y="1323354"/>
            <a:ext cx="4316811" cy="1231106"/>
          </a:xfrm>
          <a:prstGeom prst="rect">
            <a:avLst/>
          </a:prstGeom>
          <a:solidFill>
            <a:schemeClr val="bg1"/>
          </a:solidFill>
          <a:ln w="28575">
            <a:solidFill>
              <a:srgbClr val="08C9D0"/>
            </a:solidFill>
          </a:ln>
        </p:spPr>
        <p:txBody>
          <a:bodyPr wrap="square" rtlCol="0">
            <a:spAutoFit/>
          </a:bodyPr>
          <a:lstStyle/>
          <a:p>
            <a:r>
              <a:rPr lang="es-AR" sz="1400" b="1" dirty="0"/>
              <a:t>Objetivo</a:t>
            </a:r>
          </a:p>
          <a:p>
            <a:r>
              <a:rPr lang="es-ES" sz="1200" dirty="0"/>
              <a:t>Fortalecer las competencias y habilidades blandas de líderes y lideresas de organizaciones de la sociedad civil, sectores públicos y/o privados de América Latina y el Caribe, tanto a nivel nacional como subnacional, que estén comprometidos en impulsar el desarrollo integral en sus comunidades y territorios.</a:t>
            </a:r>
            <a:endParaRPr lang="es-AR" sz="1200" dirty="0"/>
          </a:p>
        </p:txBody>
      </p:sp>
      <p:pic>
        <p:nvPicPr>
          <p:cNvPr id="5" name="Imagen 4" descr="Icono enfoque">
            <a:extLst>
              <a:ext uri="{FF2B5EF4-FFF2-40B4-BE49-F238E27FC236}">
                <a16:creationId xmlns:a16="http://schemas.microsoft.com/office/drawing/2014/main" id="{A32C94F0-881B-C6B9-CDAC-F9DD8182A7ED}"/>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687489" y="2943266"/>
            <a:ext cx="764869" cy="632746"/>
          </a:xfrm>
          <a:prstGeom prst="rect">
            <a:avLst/>
          </a:prstGeom>
        </p:spPr>
      </p:pic>
      <p:sp>
        <p:nvSpPr>
          <p:cNvPr id="6" name="CuadroTexto 5">
            <a:extLst>
              <a:ext uri="{FF2B5EF4-FFF2-40B4-BE49-F238E27FC236}">
                <a16:creationId xmlns:a16="http://schemas.microsoft.com/office/drawing/2014/main" id="{60986D71-934F-4C22-1DF8-6A6994A08D45}"/>
              </a:ext>
            </a:extLst>
          </p:cNvPr>
          <p:cNvSpPr txBox="1"/>
          <p:nvPr/>
        </p:nvSpPr>
        <p:spPr>
          <a:xfrm>
            <a:off x="1476375" y="2999588"/>
            <a:ext cx="4316311" cy="2239161"/>
          </a:xfrm>
          <a:prstGeom prst="rect">
            <a:avLst/>
          </a:prstGeom>
          <a:noFill/>
        </p:spPr>
        <p:txBody>
          <a:bodyPr wrap="square" rtlCol="0">
            <a:spAutoFit/>
          </a:bodyPr>
          <a:lstStyle/>
          <a:p>
            <a:r>
              <a:rPr lang="es-AR" sz="1400" b="1" dirty="0"/>
              <a:t>Enfoque del programa</a:t>
            </a:r>
          </a:p>
          <a:p>
            <a:endParaRPr lang="es-AR" sz="1200" b="1"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s-AR" sz="1200" dirty="0"/>
              <a:t>Capacidades blandas</a:t>
            </a:r>
          </a:p>
          <a:p>
            <a:pPr marL="342900" indent="-342900">
              <a:buFont typeface="Arial" panose="020B0604020202020204" pitchFamily="34" charset="0"/>
              <a:buChar char="•"/>
            </a:pPr>
            <a:r>
              <a:rPr lang="es-AR" sz="1200" dirty="0"/>
              <a:t>Transformación digital</a:t>
            </a:r>
          </a:p>
          <a:p>
            <a:pPr marL="342900" indent="-342900">
              <a:buFont typeface="Arial" panose="020B0604020202020204" pitchFamily="34" charset="0"/>
              <a:buChar char="•"/>
            </a:pPr>
            <a:r>
              <a:rPr lang="es-AR" sz="1200" dirty="0"/>
              <a:t>Género y grupos poblacionales</a:t>
            </a:r>
          </a:p>
          <a:p>
            <a:pPr marL="342900" indent="-342900">
              <a:buFont typeface="Arial" panose="020B0604020202020204" pitchFamily="34" charset="0"/>
              <a:buChar char="•"/>
            </a:pPr>
            <a:r>
              <a:rPr lang="es-AR" sz="1200" dirty="0"/>
              <a:t>Cambio climático</a:t>
            </a:r>
          </a:p>
          <a:p>
            <a:pPr marL="342900" indent="-342900">
              <a:buFont typeface="Arial" panose="020B0604020202020204" pitchFamily="34" charset="0"/>
              <a:buChar char="•"/>
            </a:pPr>
            <a:r>
              <a:rPr lang="es-AR" sz="1200" dirty="0"/>
              <a:t>ODS - Agenda 2030</a:t>
            </a:r>
          </a:p>
          <a:p>
            <a:pPr marL="342900" indent="-342900">
              <a:buFont typeface="Arial" panose="020B0604020202020204" pitchFamily="34" charset="0"/>
              <a:buChar char="•"/>
            </a:pPr>
            <a:r>
              <a:rPr lang="es-AR" sz="1200" dirty="0"/>
              <a:t>Gobierno y gestión local</a:t>
            </a:r>
          </a:p>
          <a:p>
            <a:pPr marL="342900" indent="-342900">
              <a:buFont typeface="Arial" panose="020B0604020202020204" pitchFamily="34" charset="0"/>
              <a:buChar char="•"/>
            </a:pPr>
            <a:r>
              <a:rPr lang="es-AR" sz="1200" dirty="0"/>
              <a:t>Reactivación económica</a:t>
            </a:r>
          </a:p>
          <a:p>
            <a:pPr marL="342900" indent="-342900">
              <a:buFont typeface="Arial" panose="020B0604020202020204" pitchFamily="34" charset="0"/>
              <a:buChar char="•"/>
            </a:pPr>
            <a:r>
              <a:rPr lang="es-AR" sz="1200" dirty="0"/>
              <a:t>Biodiverciudades</a:t>
            </a:r>
          </a:p>
          <a:p>
            <a:pPr marL="342900" indent="-342900">
              <a:buFont typeface="Arial" panose="020B0604020202020204" pitchFamily="34" charset="0"/>
              <a:buChar char="•"/>
            </a:pPr>
            <a:r>
              <a:rPr lang="es-AR" sz="1200" dirty="0"/>
              <a:t>Educación financiera</a:t>
            </a:r>
          </a:p>
        </p:txBody>
      </p:sp>
      <p:sp>
        <p:nvSpPr>
          <p:cNvPr id="9" name="CuadroTexto 8">
            <a:extLst>
              <a:ext uri="{FF2B5EF4-FFF2-40B4-BE49-F238E27FC236}">
                <a16:creationId xmlns:a16="http://schemas.microsoft.com/office/drawing/2014/main" id="{86BFCBD4-EF7B-7897-B95F-C636B26B2D79}"/>
              </a:ext>
            </a:extLst>
          </p:cNvPr>
          <p:cNvSpPr txBox="1"/>
          <p:nvPr/>
        </p:nvSpPr>
        <p:spPr>
          <a:xfrm>
            <a:off x="1520473" y="5683877"/>
            <a:ext cx="4234362" cy="1600438"/>
          </a:xfrm>
          <a:prstGeom prst="rect">
            <a:avLst/>
          </a:prstGeom>
          <a:noFill/>
        </p:spPr>
        <p:txBody>
          <a:bodyPr wrap="square">
            <a:spAutoFit/>
          </a:bodyPr>
          <a:lstStyle/>
          <a:p>
            <a:r>
              <a:rPr lang="es-ES" sz="1400" b="1" dirty="0"/>
              <a:t>¿A quién está dirigido? </a:t>
            </a:r>
          </a:p>
          <a:p>
            <a:endParaRPr lang="es-ES" sz="1200" dirty="0"/>
          </a:p>
          <a:p>
            <a:pPr marL="285750" indent="-285750">
              <a:buFont typeface="Arial" panose="020B0604020202020204" pitchFamily="34" charset="0"/>
              <a:buChar char="•"/>
            </a:pPr>
            <a:r>
              <a:rPr lang="es-ES" sz="1200" dirty="0"/>
              <a:t>Líderes públicos, sociales, políticos y empresariales a partir de 18 años.</a:t>
            </a:r>
          </a:p>
          <a:p>
            <a:pPr lvl="1"/>
            <a:r>
              <a:rPr lang="es-ES" sz="1200" dirty="0"/>
              <a:t>*No existe la necesidad de que cuente con formación académica</a:t>
            </a:r>
          </a:p>
          <a:p>
            <a:pPr marL="285750" indent="-285750">
              <a:buFont typeface="Arial" panose="020B0604020202020204" pitchFamily="34" charset="0"/>
              <a:buChar char="•"/>
            </a:pPr>
            <a:r>
              <a:rPr lang="es-ES" sz="1200" dirty="0"/>
              <a:t>Autoridades públicas</a:t>
            </a:r>
          </a:p>
          <a:p>
            <a:pPr marL="285750" indent="-285750">
              <a:buFont typeface="Arial" panose="020B0604020202020204" pitchFamily="34" charset="0"/>
              <a:buChar char="•"/>
            </a:pPr>
            <a:r>
              <a:rPr lang="es-ES" sz="1200" dirty="0"/>
              <a:t>Representantes de ONG y asociaciones civiles</a:t>
            </a:r>
          </a:p>
        </p:txBody>
      </p:sp>
      <p:pic>
        <p:nvPicPr>
          <p:cNvPr id="10" name="Imagen 9" descr="Icono personas a quien está dirigido el Programa">
            <a:extLst>
              <a:ext uri="{FF2B5EF4-FFF2-40B4-BE49-F238E27FC236}">
                <a16:creationId xmlns:a16="http://schemas.microsoft.com/office/drawing/2014/main" id="{2490D802-A9CA-F8D7-CB75-A163607F3210}"/>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725340" y="5683878"/>
            <a:ext cx="727018" cy="559647"/>
          </a:xfrm>
          <a:prstGeom prst="rect">
            <a:avLst/>
          </a:prstGeom>
        </p:spPr>
      </p:pic>
      <p:sp>
        <p:nvSpPr>
          <p:cNvPr id="4" name="CuadroTexto 3">
            <a:extLst>
              <a:ext uri="{FF2B5EF4-FFF2-40B4-BE49-F238E27FC236}">
                <a16:creationId xmlns:a16="http://schemas.microsoft.com/office/drawing/2014/main" id="{5453828F-85FE-8715-AAC5-3C9BB151D24B}"/>
              </a:ext>
            </a:extLst>
          </p:cNvPr>
          <p:cNvSpPr txBox="1"/>
          <p:nvPr/>
        </p:nvSpPr>
        <p:spPr>
          <a:xfrm>
            <a:off x="684213" y="304800"/>
            <a:ext cx="2287587" cy="369332"/>
          </a:xfrm>
          <a:prstGeom prst="rect">
            <a:avLst/>
          </a:prstGeom>
          <a:solidFill>
            <a:schemeClr val="bg1"/>
          </a:solidFill>
        </p:spPr>
        <p:txBody>
          <a:bodyPr wrap="square" rtlCol="0">
            <a:spAutoFit/>
          </a:bodyPr>
          <a:lstStyle/>
          <a:p>
            <a:endParaRPr lang="es-AR" dirty="0"/>
          </a:p>
        </p:txBody>
      </p:sp>
      <p:pic>
        <p:nvPicPr>
          <p:cNvPr id="11" name="Imagen 10">
            <a:extLst>
              <a:ext uri="{FF2B5EF4-FFF2-40B4-BE49-F238E27FC236}">
                <a16:creationId xmlns:a16="http://schemas.microsoft.com/office/drawing/2014/main" id="{C1B8C9E6-6623-C0F5-3AA3-9C8DE814DE01}"/>
              </a:ext>
            </a:extLst>
          </p:cNvPr>
          <p:cNvPicPr>
            <a:picLocks noChangeAspect="1"/>
          </p:cNvPicPr>
          <p:nvPr/>
        </p:nvPicPr>
        <p:blipFill>
          <a:blip r:embed="rId7"/>
          <a:stretch>
            <a:fillRect/>
          </a:stretch>
        </p:blipFill>
        <p:spPr>
          <a:xfrm>
            <a:off x="674482" y="189384"/>
            <a:ext cx="2737052" cy="476590"/>
          </a:xfrm>
          <a:prstGeom prst="rect">
            <a:avLst/>
          </a:prstGeom>
        </p:spPr>
      </p:pic>
      <p:pic>
        <p:nvPicPr>
          <p:cNvPr id="3" name="Imagen 2" descr="Logotipo&#10;&#10;Descripción generada automáticamente">
            <a:extLst>
              <a:ext uri="{FF2B5EF4-FFF2-40B4-BE49-F238E27FC236}">
                <a16:creationId xmlns:a16="http://schemas.microsoft.com/office/drawing/2014/main" id="{0FEB570F-30FE-576E-02B8-60FC67BE09F1}"/>
              </a:ext>
            </a:extLst>
          </p:cNvPr>
          <p:cNvPicPr>
            <a:picLocks noChangeAspect="1"/>
          </p:cNvPicPr>
          <p:nvPr/>
        </p:nvPicPr>
        <p:blipFill rotWithShape="1">
          <a:blip r:embed="rId8">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425625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agen que contiene Patrón de fondo&#10;&#10;Descripción generada automáticamente">
            <a:extLst>
              <a:ext uri="{FF2B5EF4-FFF2-40B4-BE49-F238E27FC236}">
                <a16:creationId xmlns:a16="http://schemas.microsoft.com/office/drawing/2014/main" id="{0A6DDA9C-0894-57B6-7507-132E261F0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0175" cy="8280400"/>
          </a:xfrm>
          <a:prstGeom prst="rect">
            <a:avLst/>
          </a:prstGeom>
        </p:spPr>
      </p:pic>
      <p:sp>
        <p:nvSpPr>
          <p:cNvPr id="2" name="CuadroTexto 1">
            <a:extLst>
              <a:ext uri="{FF2B5EF4-FFF2-40B4-BE49-F238E27FC236}">
                <a16:creationId xmlns:a16="http://schemas.microsoft.com/office/drawing/2014/main" id="{52ACD4E7-A822-BCF8-9757-5E329134457A}"/>
              </a:ext>
            </a:extLst>
          </p:cNvPr>
          <p:cNvSpPr txBox="1"/>
          <p:nvPr/>
        </p:nvSpPr>
        <p:spPr>
          <a:xfrm>
            <a:off x="1476375" y="1154080"/>
            <a:ext cx="4316811" cy="3600986"/>
          </a:xfrm>
          <a:prstGeom prst="rect">
            <a:avLst/>
          </a:prstGeom>
          <a:solidFill>
            <a:schemeClr val="bg1"/>
          </a:solidFill>
        </p:spPr>
        <p:txBody>
          <a:bodyPr wrap="square" rtlCol="0">
            <a:spAutoFit/>
          </a:bodyPr>
          <a:lstStyle/>
          <a:p>
            <a:r>
              <a:rPr lang="es-ES" sz="1200" dirty="0"/>
              <a:t>Este programa de 6 meses de duración se ofrece en un esquema de capacitación mixto, en el cual CAF ofrece a los estudiantes lecciones virtuales asincrónicas y charlas magistrales a cargo de expertos internacionales sincrónicas. </a:t>
            </a:r>
          </a:p>
          <a:p>
            <a:endParaRPr lang="es-ES" sz="1200" dirty="0"/>
          </a:p>
          <a:p>
            <a:r>
              <a:rPr lang="es-ES" sz="1200" dirty="0"/>
              <a:t>Mientras que las instituciones aliadas desarrollarán sus clases según su propia definición (presencial, virtual o híbrida). </a:t>
            </a:r>
          </a:p>
          <a:p>
            <a:endParaRPr lang="es-ES" sz="1200" dirty="0"/>
          </a:p>
          <a:p>
            <a:r>
              <a:rPr lang="es-AR" sz="1200" dirty="0"/>
              <a:t>El programa se articula de manera simultánea entre ambas partes:</a:t>
            </a:r>
          </a:p>
          <a:p>
            <a:endParaRPr lang="es-AR" sz="1200" dirty="0"/>
          </a:p>
          <a:p>
            <a:pPr marL="342900" indent="-342900">
              <a:buFont typeface="Arial" panose="020B0604020202020204" pitchFamily="34" charset="0"/>
              <a:buChar char="•"/>
            </a:pPr>
            <a:r>
              <a:rPr lang="es-AR" sz="1200" dirty="0"/>
              <a:t>Impartición por parte de CAF (55 </a:t>
            </a:r>
            <a:r>
              <a:rPr lang="es-AR" sz="1200" dirty="0" err="1"/>
              <a:t>hs</a:t>
            </a:r>
            <a:r>
              <a:rPr lang="es-AR" sz="1200" dirty="0"/>
              <a:t>)- Plataforma CANVAS</a:t>
            </a:r>
          </a:p>
          <a:p>
            <a:pPr marL="342900" indent="-342900">
              <a:buFont typeface="Arial" panose="020B0604020202020204" pitchFamily="34" charset="0"/>
              <a:buChar char="•"/>
            </a:pPr>
            <a:r>
              <a:rPr lang="es-AR" sz="1200" dirty="0"/>
              <a:t>Impartición por parte de USMA (55 </a:t>
            </a:r>
            <a:r>
              <a:rPr lang="es-AR" sz="1200" dirty="0" err="1"/>
              <a:t>hs</a:t>
            </a:r>
            <a:r>
              <a:rPr lang="es-AR" sz="1200" dirty="0"/>
              <a:t>) – Plataforma TEAMS</a:t>
            </a:r>
          </a:p>
          <a:p>
            <a:endParaRPr lang="es-AR" sz="1200" dirty="0"/>
          </a:p>
          <a:p>
            <a:r>
              <a:rPr lang="es-ES" sz="1200" dirty="0"/>
              <a:t>Los participantes que cumplan con los requisitos de aprobación del Programa recibirá un certificado digital emitido en conjunto por CAF y USMA.</a:t>
            </a:r>
          </a:p>
          <a:p>
            <a:endParaRPr lang="es-ES" sz="1200" dirty="0"/>
          </a:p>
          <a:p>
            <a:r>
              <a:rPr lang="es-ES" sz="1200" dirty="0"/>
              <a:t>Este certificado será emitido bajo el sistema electrónico (digital, seguro, portátil y compartible). </a:t>
            </a:r>
            <a:endParaRPr lang="es-AR" sz="1200" dirty="0"/>
          </a:p>
        </p:txBody>
      </p:sp>
      <p:pic>
        <p:nvPicPr>
          <p:cNvPr id="8" name="Imagen 7" descr="Icono&#10;&#10;Descripción generada automáticamente">
            <a:extLst>
              <a:ext uri="{FF2B5EF4-FFF2-40B4-BE49-F238E27FC236}">
                <a16:creationId xmlns:a16="http://schemas.microsoft.com/office/drawing/2014/main" id="{5A0D5504-9B5D-186F-CDED-16F744317ADE}"/>
              </a:ext>
            </a:extLst>
          </p:cNvPr>
          <p:cNvPicPr>
            <a:picLocks noChangeAspect="1"/>
          </p:cNvPicPr>
          <p:nvPr/>
        </p:nvPicPr>
        <p:blipFill>
          <a:blip r:embed="rId3">
            <a:lum bright="70000" contrast="-70000"/>
          </a:blip>
          <a:stretch>
            <a:fillRect/>
          </a:stretch>
        </p:blipFill>
        <p:spPr>
          <a:xfrm>
            <a:off x="684213" y="1122669"/>
            <a:ext cx="765581" cy="662977"/>
          </a:xfrm>
          <a:prstGeom prst="rect">
            <a:avLst/>
          </a:prstGeom>
        </p:spPr>
      </p:pic>
      <p:sp>
        <p:nvSpPr>
          <p:cNvPr id="12" name="CuadroTexto 11">
            <a:extLst>
              <a:ext uri="{FF2B5EF4-FFF2-40B4-BE49-F238E27FC236}">
                <a16:creationId xmlns:a16="http://schemas.microsoft.com/office/drawing/2014/main" id="{DD6E0A9D-546F-4076-945C-99DBD767B642}"/>
              </a:ext>
            </a:extLst>
          </p:cNvPr>
          <p:cNvSpPr txBox="1"/>
          <p:nvPr/>
        </p:nvSpPr>
        <p:spPr>
          <a:xfrm>
            <a:off x="1476375" y="5613228"/>
            <a:ext cx="4316811" cy="830997"/>
          </a:xfrm>
          <a:prstGeom prst="rect">
            <a:avLst/>
          </a:prstGeom>
          <a:noFill/>
          <a:ln w="28575">
            <a:solidFill>
              <a:srgbClr val="08C9D0"/>
            </a:solidFill>
          </a:ln>
        </p:spPr>
        <p:txBody>
          <a:bodyPr wrap="square" rtlCol="0">
            <a:spAutoFit/>
          </a:bodyPr>
          <a:lstStyle/>
          <a:p>
            <a:r>
              <a:rPr lang="es-AR" sz="1200" dirty="0"/>
              <a:t>A través de los módulos del Programa el estudiante se </a:t>
            </a:r>
            <a:r>
              <a:rPr lang="es-AR" sz="1200" b="1" dirty="0"/>
              <a:t>capacitará en competencias blandas y temas fundamentales para la Agenda CAF</a:t>
            </a:r>
            <a:r>
              <a:rPr lang="es-AR" sz="1200" dirty="0"/>
              <a:t>. También habrán sesiones de talleres, donde se trabajarán los proyectos de grado final.</a:t>
            </a:r>
          </a:p>
        </p:txBody>
      </p:sp>
      <p:sp>
        <p:nvSpPr>
          <p:cNvPr id="4" name="CuadroTexto 3">
            <a:extLst>
              <a:ext uri="{FF2B5EF4-FFF2-40B4-BE49-F238E27FC236}">
                <a16:creationId xmlns:a16="http://schemas.microsoft.com/office/drawing/2014/main" id="{330014BB-2DE1-A68B-925F-FF8C9B4C528C}"/>
              </a:ext>
            </a:extLst>
          </p:cNvPr>
          <p:cNvSpPr txBox="1"/>
          <p:nvPr/>
        </p:nvSpPr>
        <p:spPr>
          <a:xfrm>
            <a:off x="684213" y="304800"/>
            <a:ext cx="2287587" cy="369332"/>
          </a:xfrm>
          <a:prstGeom prst="rect">
            <a:avLst/>
          </a:prstGeom>
          <a:solidFill>
            <a:schemeClr val="bg1"/>
          </a:solidFill>
        </p:spPr>
        <p:txBody>
          <a:bodyPr wrap="square" rtlCol="0">
            <a:spAutoFit/>
          </a:bodyPr>
          <a:lstStyle/>
          <a:p>
            <a:endParaRPr lang="es-AR" dirty="0"/>
          </a:p>
        </p:txBody>
      </p:sp>
      <p:pic>
        <p:nvPicPr>
          <p:cNvPr id="7" name="Imagen 6">
            <a:extLst>
              <a:ext uri="{FF2B5EF4-FFF2-40B4-BE49-F238E27FC236}">
                <a16:creationId xmlns:a16="http://schemas.microsoft.com/office/drawing/2014/main" id="{41534A9D-C863-62A4-86C3-01260A9056F9}"/>
              </a:ext>
            </a:extLst>
          </p:cNvPr>
          <p:cNvPicPr>
            <a:picLocks noChangeAspect="1"/>
          </p:cNvPicPr>
          <p:nvPr/>
        </p:nvPicPr>
        <p:blipFill>
          <a:blip r:embed="rId4"/>
          <a:stretch>
            <a:fillRect/>
          </a:stretch>
        </p:blipFill>
        <p:spPr>
          <a:xfrm>
            <a:off x="674482" y="200016"/>
            <a:ext cx="2737052" cy="476590"/>
          </a:xfrm>
          <a:prstGeom prst="rect">
            <a:avLst/>
          </a:prstGeom>
        </p:spPr>
      </p:pic>
      <p:sp>
        <p:nvSpPr>
          <p:cNvPr id="10" name="CuadroTexto 9">
            <a:extLst>
              <a:ext uri="{FF2B5EF4-FFF2-40B4-BE49-F238E27FC236}">
                <a16:creationId xmlns:a16="http://schemas.microsoft.com/office/drawing/2014/main" id="{7C437A10-CDFE-1364-9DF1-4E2CA3C911A6}"/>
              </a:ext>
            </a:extLst>
          </p:cNvPr>
          <p:cNvSpPr txBox="1"/>
          <p:nvPr/>
        </p:nvSpPr>
        <p:spPr>
          <a:xfrm>
            <a:off x="1449794" y="839295"/>
            <a:ext cx="3312042" cy="307777"/>
          </a:xfrm>
          <a:prstGeom prst="rect">
            <a:avLst/>
          </a:prstGeom>
          <a:noFill/>
        </p:spPr>
        <p:txBody>
          <a:bodyPr wrap="square">
            <a:spAutoFit/>
          </a:bodyPr>
          <a:lstStyle/>
          <a:p>
            <a:r>
              <a:rPr lang="es-AR" sz="1400" b="1" dirty="0"/>
              <a:t>Metodología</a:t>
            </a:r>
          </a:p>
        </p:txBody>
      </p:sp>
      <p:pic>
        <p:nvPicPr>
          <p:cNvPr id="3" name="Imagen 2" descr="Logotipo&#10;&#10;Descripción generada automáticamente">
            <a:extLst>
              <a:ext uri="{FF2B5EF4-FFF2-40B4-BE49-F238E27FC236}">
                <a16:creationId xmlns:a16="http://schemas.microsoft.com/office/drawing/2014/main" id="{AF110BAC-2F57-36EB-BDFB-3ED3AE7B5A01}"/>
              </a:ext>
            </a:extLst>
          </p:cNvPr>
          <p:cNvPicPr>
            <a:picLocks noChangeAspect="1"/>
          </p:cNvPicPr>
          <p:nvPr/>
        </p:nvPicPr>
        <p:blipFill rotWithShape="1">
          <a:blip r:embed="rId5">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379745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atrón de fondo&#10;&#10;Descripción generada automáticamente">
            <a:extLst>
              <a:ext uri="{FF2B5EF4-FFF2-40B4-BE49-F238E27FC236}">
                <a16:creationId xmlns:a16="http://schemas.microsoft.com/office/drawing/2014/main" id="{21CCB7CA-D76C-A6FB-D9DA-936D3F32C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0175" cy="8280400"/>
          </a:xfrm>
          <a:prstGeom prst="rect">
            <a:avLst/>
          </a:prstGeom>
        </p:spPr>
      </p:pic>
      <p:sp>
        <p:nvSpPr>
          <p:cNvPr id="13" name="CuadroTexto 12">
            <a:extLst>
              <a:ext uri="{FF2B5EF4-FFF2-40B4-BE49-F238E27FC236}">
                <a16:creationId xmlns:a16="http://schemas.microsoft.com/office/drawing/2014/main" id="{276AFED2-6609-1D6E-A150-8D849E96CE16}"/>
              </a:ext>
            </a:extLst>
          </p:cNvPr>
          <p:cNvSpPr txBox="1"/>
          <p:nvPr/>
        </p:nvSpPr>
        <p:spPr>
          <a:xfrm>
            <a:off x="1476376" y="840166"/>
            <a:ext cx="4319588" cy="307777"/>
          </a:xfrm>
          <a:prstGeom prst="rect">
            <a:avLst/>
          </a:prstGeom>
          <a:noFill/>
        </p:spPr>
        <p:txBody>
          <a:bodyPr wrap="square" rtlCol="0">
            <a:spAutoFit/>
          </a:bodyPr>
          <a:lstStyle/>
          <a:p>
            <a:r>
              <a:rPr lang="es-AR" sz="1400" b="1" dirty="0"/>
              <a:t>Sílabo</a:t>
            </a:r>
          </a:p>
        </p:txBody>
      </p:sp>
      <p:graphicFrame>
        <p:nvGraphicFramePr>
          <p:cNvPr id="12" name="Tabla 13">
            <a:extLst>
              <a:ext uri="{FF2B5EF4-FFF2-40B4-BE49-F238E27FC236}">
                <a16:creationId xmlns:a16="http://schemas.microsoft.com/office/drawing/2014/main" id="{149219B8-6E62-4A77-CB8E-81850892C93C}"/>
              </a:ext>
            </a:extLst>
          </p:cNvPr>
          <p:cNvGraphicFramePr>
            <a:graphicFrameLocks noGrp="1"/>
          </p:cNvGraphicFramePr>
          <p:nvPr>
            <p:extLst>
              <p:ext uri="{D42A27DB-BD31-4B8C-83A1-F6EECF244321}">
                <p14:modId xmlns:p14="http://schemas.microsoft.com/office/powerpoint/2010/main" val="3954231476"/>
              </p:ext>
            </p:extLst>
          </p:nvPr>
        </p:nvGraphicFramePr>
        <p:xfrm>
          <a:off x="1476375" y="1354045"/>
          <a:ext cx="4316811" cy="6851246"/>
        </p:xfrm>
        <a:graphic>
          <a:graphicData uri="http://schemas.openxmlformats.org/drawingml/2006/table">
            <a:tbl>
              <a:tblPr firstRow="1" bandRow="1">
                <a:tableStyleId>{5C22544A-7EE6-4342-B048-85BDC9FD1C3A}</a:tableStyleId>
              </a:tblPr>
              <a:tblGrid>
                <a:gridCol w="1782661">
                  <a:extLst>
                    <a:ext uri="{9D8B030D-6E8A-4147-A177-3AD203B41FA5}">
                      <a16:colId xmlns:a16="http://schemas.microsoft.com/office/drawing/2014/main" val="3535551615"/>
                    </a:ext>
                  </a:extLst>
                </a:gridCol>
                <a:gridCol w="2534150">
                  <a:extLst>
                    <a:ext uri="{9D8B030D-6E8A-4147-A177-3AD203B41FA5}">
                      <a16:colId xmlns:a16="http://schemas.microsoft.com/office/drawing/2014/main" val="4272962213"/>
                    </a:ext>
                  </a:extLst>
                </a:gridCol>
              </a:tblGrid>
              <a:tr h="1027901">
                <a:tc>
                  <a:txBody>
                    <a:bodyPr/>
                    <a:lstStyle/>
                    <a:p>
                      <a:pPr marL="0" marR="0" lvl="0" indent="0" algn="l" defTabSz="648035" rtl="0" eaLnBrk="1" fontAlgn="auto" latinLnBrk="0" hangingPunct="1">
                        <a:lnSpc>
                          <a:spcPct val="100000"/>
                        </a:lnSpc>
                        <a:spcBef>
                          <a:spcPts val="0"/>
                        </a:spcBef>
                        <a:spcAft>
                          <a:spcPts val="0"/>
                        </a:spcAft>
                        <a:buClrTx/>
                        <a:buSzTx/>
                        <a:buFontTx/>
                        <a:buNone/>
                        <a:tabLst/>
                        <a:defRPr/>
                      </a:pPr>
                      <a:r>
                        <a:rPr lang="es-AR" sz="1200" b="0" kern="1200" dirty="0">
                          <a:solidFill>
                            <a:schemeClr val="dk1"/>
                          </a:solidFill>
                          <a:effectLst>
                            <a:outerShdw blurRad="38100" dist="38100" dir="2700000" algn="tl">
                              <a:srgbClr val="000000">
                                <a:alpha val="43137"/>
                              </a:srgbClr>
                            </a:outerShdw>
                          </a:effectLst>
                          <a:latin typeface="+mn-lt"/>
                          <a:ea typeface="+mn-ea"/>
                          <a:cs typeface="+mn-cs"/>
                        </a:rPr>
                        <a:t>Módulo 1. </a:t>
                      </a:r>
                    </a:p>
                    <a:p>
                      <a:pPr marL="0" marR="0" lvl="0" indent="0" algn="l" defTabSz="648035" rtl="0" eaLnBrk="1" fontAlgn="auto" latinLnBrk="0" hangingPunct="1">
                        <a:lnSpc>
                          <a:spcPct val="100000"/>
                        </a:lnSpc>
                        <a:spcBef>
                          <a:spcPts val="0"/>
                        </a:spcBef>
                        <a:spcAft>
                          <a:spcPts val="0"/>
                        </a:spcAft>
                        <a:buClrTx/>
                        <a:buSzTx/>
                        <a:buFontTx/>
                        <a:buNone/>
                        <a:tabLst/>
                        <a:defRPr/>
                      </a:pPr>
                      <a:r>
                        <a:rPr lang="es-AR" sz="1200" b="0" kern="1200" dirty="0">
                          <a:solidFill>
                            <a:schemeClr val="dk1"/>
                          </a:solidFill>
                          <a:effectLst>
                            <a:outerShdw blurRad="38100" dist="38100" dir="2700000" algn="tl">
                              <a:srgbClr val="000000">
                                <a:alpha val="43137"/>
                              </a:srgbClr>
                            </a:outerShdw>
                          </a:effectLst>
                          <a:latin typeface="+mn-lt"/>
                          <a:ea typeface="+mn-ea"/>
                          <a:cs typeface="+mn-cs"/>
                        </a:rPr>
                        <a:t>Liderazgo. Actualidad y desafíos</a:t>
                      </a:r>
                    </a:p>
                    <a:p>
                      <a:endParaRPr lang="es-A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s-AR" sz="1200" b="0" i="0" kern="1200" dirty="0">
                          <a:solidFill>
                            <a:srgbClr val="1F1F1F"/>
                          </a:solidFill>
                          <a:effectLst/>
                          <a:latin typeface="+mn-lt"/>
                          <a:ea typeface="+mn-ea"/>
                          <a:cs typeface="+mn-cs"/>
                        </a:rPr>
                        <a:t>Hacia un nuevo liderazgo</a:t>
                      </a:r>
                      <a:endParaRPr lang="es-ES" sz="1200" b="1" kern="1200" dirty="0">
                        <a:solidFill>
                          <a:srgbClr val="1F1F1F"/>
                        </a:solidFill>
                        <a:latin typeface="+mn-lt"/>
                        <a:ea typeface="+mn-ea"/>
                        <a:cs typeface="+mn-cs"/>
                      </a:endParaRPr>
                    </a:p>
                    <a:p>
                      <a:pPr marL="285750" indent="-285750">
                        <a:buFont typeface="Arial" panose="020B0604020202020204" pitchFamily="34" charset="0"/>
                        <a:buChar char="•"/>
                      </a:pPr>
                      <a:r>
                        <a:rPr lang="es-AR" sz="1200" b="0" i="0" kern="1200" dirty="0">
                          <a:solidFill>
                            <a:srgbClr val="1F1F1F"/>
                          </a:solidFill>
                          <a:effectLst/>
                          <a:latin typeface="+mn-lt"/>
                          <a:ea typeface="+mn-ea"/>
                          <a:cs typeface="+mn-cs"/>
                        </a:rPr>
                        <a:t>Vocación, liderazgo y cultura</a:t>
                      </a:r>
                      <a:endParaRPr lang="es-ES" sz="1200" b="0" i="0" kern="1200" dirty="0">
                        <a:solidFill>
                          <a:srgbClr val="1F1F1F"/>
                        </a:solidFill>
                        <a:effectLst/>
                        <a:latin typeface="+mn-lt"/>
                        <a:ea typeface="+mn-ea"/>
                        <a:cs typeface="+mn-cs"/>
                      </a:endParaRPr>
                    </a:p>
                    <a:p>
                      <a:pPr marL="285750" indent="-285750">
                        <a:buFont typeface="Arial" panose="020B0604020202020204" pitchFamily="34" charset="0"/>
                        <a:buChar char="•"/>
                      </a:pPr>
                      <a:r>
                        <a:rPr lang="es-ES" sz="1200" b="0" i="0" kern="1200" dirty="0">
                          <a:solidFill>
                            <a:srgbClr val="1F1F1F"/>
                          </a:solidFill>
                          <a:effectLst/>
                          <a:latin typeface="+mn-lt"/>
                          <a:ea typeface="+mn-ea"/>
                          <a:cs typeface="+mn-cs"/>
                        </a:rPr>
                        <a:t>Cambio Climático y los ODS</a:t>
                      </a:r>
                    </a:p>
                    <a:p>
                      <a:pPr marL="285750" indent="-285750">
                        <a:buFont typeface="Arial" panose="020B0604020202020204" pitchFamily="34" charset="0"/>
                        <a:buChar char="•"/>
                      </a:pPr>
                      <a:r>
                        <a:rPr lang="es-AR" sz="1200" b="0" i="0" kern="1200" dirty="0">
                          <a:solidFill>
                            <a:srgbClr val="1F1F1F"/>
                          </a:solidFill>
                          <a:effectLst/>
                          <a:latin typeface="+mn-lt"/>
                          <a:ea typeface="+mn-ea"/>
                          <a:cs typeface="+mn-cs"/>
                        </a:rPr>
                        <a:t>Contenidos opcionales para profundizar</a:t>
                      </a:r>
                      <a:endParaRPr lang="es-ES" sz="1200" b="1" kern="1200" dirty="0">
                        <a:solidFill>
                          <a:schemeClr val="lt1"/>
                        </a:solidFill>
                        <a:latin typeface="+mn-lt"/>
                        <a:ea typeface="+mn-ea"/>
                        <a:cs typeface="+mn-cs"/>
                      </a:endParaRPr>
                    </a:p>
                    <a:p>
                      <a:endParaRPr lang="es-A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2788796"/>
                  </a:ext>
                </a:extLst>
              </a:tr>
              <a:tr h="1212670">
                <a:tc>
                  <a:txBody>
                    <a:bodyPr/>
                    <a:lstStyle/>
                    <a:p>
                      <a:r>
                        <a:rPr lang="es-AR" sz="1200" dirty="0">
                          <a:effectLst>
                            <a:outerShdw blurRad="38100" dist="38100" dir="2700000" algn="tl">
                              <a:srgbClr val="000000">
                                <a:alpha val="43137"/>
                              </a:srgbClr>
                            </a:outerShdw>
                          </a:effectLst>
                        </a:rPr>
                        <a:t>Módulo 2. </a:t>
                      </a:r>
                    </a:p>
                    <a:p>
                      <a:r>
                        <a:rPr lang="es-AR" sz="1200" dirty="0">
                          <a:effectLst>
                            <a:outerShdw blurRad="38100" dist="38100" dir="2700000" algn="tl">
                              <a:srgbClr val="000000">
                                <a:alpha val="43137"/>
                              </a:srgbClr>
                            </a:outerShdw>
                          </a:effectLst>
                        </a:rPr>
                        <a:t>Liderazgo y desarrollo personal</a:t>
                      </a:r>
                    </a:p>
                    <a:p>
                      <a:endParaRPr lang="es-A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s-AR" sz="1200" kern="1200" dirty="0">
                          <a:solidFill>
                            <a:srgbClr val="1F1F1F"/>
                          </a:solidFill>
                          <a:latin typeface="+mn-lt"/>
                          <a:ea typeface="+mn-ea"/>
                          <a:cs typeface="+mn-cs"/>
                        </a:rPr>
                        <a:t>Liderazgo y autoconocimiento</a:t>
                      </a:r>
                    </a:p>
                    <a:p>
                      <a:pPr marL="285750" indent="-285750">
                        <a:buFont typeface="Arial" panose="020B0604020202020204" pitchFamily="34" charset="0"/>
                        <a:buChar char="•"/>
                      </a:pPr>
                      <a:r>
                        <a:rPr lang="es-AR" sz="1200" kern="1200" dirty="0">
                          <a:solidFill>
                            <a:srgbClr val="1F1F1F"/>
                          </a:solidFill>
                          <a:latin typeface="+mn-lt"/>
                          <a:ea typeface="+mn-ea"/>
                          <a:cs typeface="+mn-cs"/>
                        </a:rPr>
                        <a:t>Liderazgo y tiempo presente</a:t>
                      </a:r>
                    </a:p>
                    <a:p>
                      <a:pPr marL="285750" indent="-285750">
                        <a:buFont typeface="Arial" panose="020B0604020202020204" pitchFamily="34" charset="0"/>
                        <a:buChar char="•"/>
                      </a:pPr>
                      <a:r>
                        <a:rPr lang="es-ES" sz="1200" kern="1200" dirty="0">
                          <a:solidFill>
                            <a:srgbClr val="1F1F1F"/>
                          </a:solidFill>
                          <a:latin typeface="+mn-lt"/>
                          <a:ea typeface="+mn-ea"/>
                          <a:cs typeface="+mn-cs"/>
                        </a:rPr>
                        <a:t>Ciencias del comportamiento y gestión del cambio</a:t>
                      </a:r>
                      <a:endParaRPr lang="es-AR" sz="1200" kern="1200" dirty="0">
                        <a:solidFill>
                          <a:srgbClr val="1F1F1F"/>
                        </a:solidFill>
                        <a:latin typeface="+mn-lt"/>
                        <a:ea typeface="+mn-ea"/>
                        <a:cs typeface="+mn-cs"/>
                      </a:endParaRPr>
                    </a:p>
                    <a:p>
                      <a:pPr marL="285750" indent="-285750">
                        <a:buFont typeface="Arial" panose="020B0604020202020204" pitchFamily="34" charset="0"/>
                        <a:buChar char="•"/>
                      </a:pPr>
                      <a:r>
                        <a:rPr lang="es-AR" sz="1200" kern="1200" dirty="0">
                          <a:solidFill>
                            <a:srgbClr val="1F1F1F"/>
                          </a:solidFill>
                          <a:latin typeface="+mn-lt"/>
                          <a:ea typeface="+mn-ea"/>
                          <a:cs typeface="+mn-cs"/>
                        </a:rPr>
                        <a:t>Contenidos opcionales para profundizar</a:t>
                      </a:r>
                      <a:endParaRPr lang="es-ES" sz="1200" kern="1200" dirty="0">
                        <a:solidFill>
                          <a:srgbClr val="1F1F1F"/>
                        </a:solidFill>
                        <a:latin typeface="+mn-lt"/>
                        <a:ea typeface="+mn-ea"/>
                        <a:cs typeface="+mn-cs"/>
                      </a:endParaRPr>
                    </a:p>
                    <a:p>
                      <a:endParaRPr lang="es-A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59448"/>
                  </a:ext>
                </a:extLst>
              </a:tr>
              <a:tr h="1582206">
                <a:tc>
                  <a:txBody>
                    <a:bodyPr/>
                    <a:lstStyle/>
                    <a:p>
                      <a:r>
                        <a:rPr lang="es-AR" sz="1200" dirty="0">
                          <a:effectLst>
                            <a:outerShdw blurRad="38100" dist="38100" dir="2700000" algn="tl">
                              <a:srgbClr val="000000">
                                <a:alpha val="43137"/>
                              </a:srgbClr>
                            </a:outerShdw>
                          </a:effectLst>
                        </a:rPr>
                        <a:t>Módulo 3. </a:t>
                      </a:r>
                    </a:p>
                    <a:p>
                      <a:r>
                        <a:rPr lang="es-AR" sz="1200" dirty="0">
                          <a:effectLst>
                            <a:outerShdw blurRad="38100" dist="38100" dir="2700000" algn="tl">
                              <a:srgbClr val="000000">
                                <a:alpha val="43137"/>
                              </a:srgbClr>
                            </a:outerShdw>
                          </a:effectLst>
                        </a:rPr>
                        <a:t>Liderazgo y comunicación</a:t>
                      </a: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s-AR" sz="1200" kern="1200" dirty="0">
                          <a:solidFill>
                            <a:srgbClr val="1F1F1F"/>
                          </a:solidFill>
                          <a:latin typeface="+mn-lt"/>
                          <a:ea typeface="+mn-ea"/>
                          <a:cs typeface="+mn-cs"/>
                        </a:rPr>
                        <a:t>Habilidades socioemocionales del liderazgo</a:t>
                      </a:r>
                    </a:p>
                    <a:p>
                      <a:pPr marL="285750" indent="-285750">
                        <a:buFont typeface="Arial" panose="020B0604020202020204" pitchFamily="34" charset="0"/>
                        <a:buChar char="•"/>
                      </a:pPr>
                      <a:r>
                        <a:rPr lang="es-ES" sz="1200" kern="1200" dirty="0">
                          <a:solidFill>
                            <a:srgbClr val="1F1F1F"/>
                          </a:solidFill>
                          <a:latin typeface="+mn-lt"/>
                          <a:ea typeface="+mn-ea"/>
                          <a:cs typeface="+mn-cs"/>
                        </a:rPr>
                        <a:t>Comunicación efectiva, oratoria y argumentación </a:t>
                      </a:r>
                      <a:endParaRPr lang="es-AR" sz="1200" kern="1200" dirty="0">
                        <a:solidFill>
                          <a:srgbClr val="1F1F1F"/>
                        </a:solidFill>
                        <a:latin typeface="+mn-lt"/>
                        <a:ea typeface="+mn-ea"/>
                        <a:cs typeface="+mn-cs"/>
                      </a:endParaRPr>
                    </a:p>
                    <a:p>
                      <a:pPr marL="285750" indent="-285750">
                        <a:buFont typeface="Arial" panose="020B0604020202020204" pitchFamily="34" charset="0"/>
                        <a:buChar char="•"/>
                      </a:pPr>
                      <a:r>
                        <a:rPr lang="es-AR" sz="1200" kern="1200" dirty="0">
                          <a:solidFill>
                            <a:srgbClr val="1F1F1F"/>
                          </a:solidFill>
                          <a:latin typeface="+mn-lt"/>
                          <a:ea typeface="+mn-ea"/>
                          <a:cs typeface="+mn-cs"/>
                        </a:rPr>
                        <a:t>Liderazgo de equipos</a:t>
                      </a:r>
                    </a:p>
                    <a:p>
                      <a:pPr marL="285750" indent="-285750">
                        <a:buFont typeface="Arial" panose="020B0604020202020204" pitchFamily="34" charset="0"/>
                        <a:buChar char="•"/>
                      </a:pPr>
                      <a:r>
                        <a:rPr lang="es-ES" sz="1200" kern="1200" dirty="0">
                          <a:solidFill>
                            <a:srgbClr val="1F1F1F"/>
                          </a:solidFill>
                          <a:latin typeface="+mn-lt"/>
                          <a:ea typeface="+mn-ea"/>
                          <a:cs typeface="+mn-cs"/>
                        </a:rPr>
                        <a:t>Género y grupos poblacionales</a:t>
                      </a:r>
                    </a:p>
                    <a:p>
                      <a:pPr marL="285750" indent="-285750">
                        <a:buFont typeface="Arial" panose="020B0604020202020204" pitchFamily="34" charset="0"/>
                        <a:buChar char="•"/>
                      </a:pPr>
                      <a:r>
                        <a:rPr lang="es-AR" sz="1200" kern="1200" dirty="0">
                          <a:solidFill>
                            <a:srgbClr val="1F1F1F"/>
                          </a:solidFill>
                          <a:latin typeface="+mn-lt"/>
                          <a:ea typeface="+mn-ea"/>
                          <a:cs typeface="+mn-cs"/>
                        </a:rPr>
                        <a:t>Contenidos opcionales para profundizar</a:t>
                      </a:r>
                      <a:endParaRPr lang="es-ES" sz="1200" kern="1200" dirty="0">
                        <a:solidFill>
                          <a:srgbClr val="1F1F1F"/>
                        </a:solidFill>
                        <a:latin typeface="+mn-lt"/>
                        <a:ea typeface="+mn-ea"/>
                        <a:cs typeface="+mn-cs"/>
                      </a:endParaRP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255758"/>
                  </a:ext>
                </a:extLst>
              </a:tr>
              <a:tr h="843133">
                <a:tc>
                  <a:txBody>
                    <a:bodyPr/>
                    <a:lstStyle/>
                    <a:p>
                      <a:pPr marL="0" marR="0" lvl="0" indent="0" algn="l" defTabSz="648035" rtl="0" eaLnBrk="1" fontAlgn="auto" latinLnBrk="0" hangingPunct="1">
                        <a:lnSpc>
                          <a:spcPct val="100000"/>
                        </a:lnSpc>
                        <a:spcBef>
                          <a:spcPts val="0"/>
                        </a:spcBef>
                        <a:spcAft>
                          <a:spcPts val="0"/>
                        </a:spcAft>
                        <a:buClrTx/>
                        <a:buSzTx/>
                        <a:buFontTx/>
                        <a:buNone/>
                        <a:tabLst/>
                        <a:defRPr/>
                      </a:pPr>
                      <a:r>
                        <a:rPr lang="es-AR" sz="1200" dirty="0">
                          <a:effectLst>
                            <a:outerShdw blurRad="38100" dist="38100" dir="2700000" algn="tl">
                              <a:srgbClr val="000000">
                                <a:alpha val="43137"/>
                              </a:srgbClr>
                            </a:outerShdw>
                          </a:effectLst>
                        </a:rPr>
                        <a:t>Módulo 4. Liderazgo y servicio público</a:t>
                      </a: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s-AR" sz="1200" kern="1200" dirty="0">
                          <a:solidFill>
                            <a:srgbClr val="1F1F1F"/>
                          </a:solidFill>
                          <a:latin typeface="+mn-lt"/>
                          <a:ea typeface="+mn-ea"/>
                          <a:cs typeface="+mn-cs"/>
                        </a:rPr>
                        <a:t>Liderazgo público</a:t>
                      </a:r>
                    </a:p>
                    <a:p>
                      <a:pPr marL="285750" indent="-285750">
                        <a:buFont typeface="Arial" panose="020B0604020202020204" pitchFamily="34" charset="0"/>
                        <a:buChar char="•"/>
                      </a:pPr>
                      <a:r>
                        <a:rPr lang="es-ES" sz="1200" kern="1200" dirty="0">
                          <a:solidFill>
                            <a:srgbClr val="1F1F1F"/>
                          </a:solidFill>
                          <a:latin typeface="+mn-lt"/>
                          <a:ea typeface="+mn-ea"/>
                          <a:cs typeface="+mn-cs"/>
                        </a:rPr>
                        <a:t>Gobierno y gestión local </a:t>
                      </a:r>
                    </a:p>
                    <a:p>
                      <a:pPr marL="285750" indent="-285750">
                        <a:buFont typeface="Arial" panose="020B0604020202020204" pitchFamily="34" charset="0"/>
                        <a:buChar char="•"/>
                      </a:pPr>
                      <a:r>
                        <a:rPr lang="es-AR" sz="1200" kern="1200" dirty="0">
                          <a:solidFill>
                            <a:srgbClr val="1F1F1F"/>
                          </a:solidFill>
                          <a:latin typeface="+mn-lt"/>
                          <a:ea typeface="+mn-ea"/>
                          <a:cs typeface="+mn-cs"/>
                        </a:rPr>
                        <a:t>Contenidos opcionales para profundizar</a:t>
                      </a:r>
                      <a:endParaRPr lang="es-ES" sz="1200" kern="1200" dirty="0">
                        <a:solidFill>
                          <a:srgbClr val="1F1F1F"/>
                        </a:solidFill>
                        <a:latin typeface="+mn-lt"/>
                        <a:ea typeface="+mn-ea"/>
                        <a:cs typeface="+mn-cs"/>
                      </a:endParaRP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6821784"/>
                  </a:ext>
                </a:extLst>
              </a:tr>
              <a:tr h="843133">
                <a:tc>
                  <a:txBody>
                    <a:bodyPr/>
                    <a:lstStyle/>
                    <a:p>
                      <a:r>
                        <a:rPr lang="es-AR" sz="1200" dirty="0">
                          <a:effectLst>
                            <a:outerShdw blurRad="38100" dist="38100" dir="2700000" algn="tl">
                              <a:srgbClr val="000000">
                                <a:alpha val="43137"/>
                              </a:srgbClr>
                            </a:outerShdw>
                          </a:effectLst>
                        </a:rPr>
                        <a:t>Módulo 5. </a:t>
                      </a:r>
                    </a:p>
                    <a:p>
                      <a:r>
                        <a:rPr lang="es-AR" sz="1200" dirty="0">
                          <a:effectLst>
                            <a:outerShdw blurRad="38100" dist="38100" dir="2700000" algn="tl">
                              <a:srgbClr val="000000">
                                <a:alpha val="43137"/>
                              </a:srgbClr>
                            </a:outerShdw>
                          </a:effectLst>
                        </a:rPr>
                        <a:t>Liderazgo, proyectos y economía</a:t>
                      </a: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s-ES" sz="1200" kern="1200" dirty="0">
                          <a:solidFill>
                            <a:srgbClr val="1F1F1F"/>
                          </a:solidFill>
                          <a:latin typeface="+mn-lt"/>
                          <a:ea typeface="+mn-ea"/>
                          <a:cs typeface="+mn-cs"/>
                        </a:rPr>
                        <a:t>Evaluación de Impacto y proyectos </a:t>
                      </a:r>
                    </a:p>
                    <a:p>
                      <a:pPr marL="285750" indent="-285750">
                        <a:buFont typeface="Arial" panose="020B0604020202020204" pitchFamily="34" charset="0"/>
                        <a:buChar char="•"/>
                      </a:pPr>
                      <a:r>
                        <a:rPr lang="es-AR" sz="1200" kern="1200" dirty="0">
                          <a:solidFill>
                            <a:srgbClr val="1F1F1F"/>
                          </a:solidFill>
                          <a:latin typeface="+mn-lt"/>
                          <a:ea typeface="+mn-ea"/>
                          <a:cs typeface="+mn-cs"/>
                        </a:rPr>
                        <a:t>Liderazgo &amp; economía</a:t>
                      </a:r>
                      <a:endParaRPr lang="es-ES" sz="1200" kern="1200" dirty="0">
                        <a:solidFill>
                          <a:srgbClr val="1F1F1F"/>
                        </a:solidFill>
                        <a:latin typeface="+mn-lt"/>
                        <a:ea typeface="+mn-ea"/>
                        <a:cs typeface="+mn-cs"/>
                      </a:endParaRP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072489"/>
                  </a:ext>
                </a:extLst>
              </a:tr>
              <a:tr h="658365">
                <a:tc>
                  <a:txBody>
                    <a:bodyPr/>
                    <a:lstStyle/>
                    <a:p>
                      <a:r>
                        <a:rPr lang="es-AR" sz="1200" dirty="0">
                          <a:effectLst>
                            <a:outerShdw blurRad="38100" dist="38100" dir="2700000" algn="tl">
                              <a:srgbClr val="000000">
                                <a:alpha val="43137"/>
                              </a:srgbClr>
                            </a:outerShdw>
                          </a:effectLst>
                        </a:rPr>
                        <a:t>Módulo 6. </a:t>
                      </a:r>
                    </a:p>
                    <a:p>
                      <a:r>
                        <a:rPr lang="es-AR" sz="1200" dirty="0">
                          <a:effectLst>
                            <a:outerShdw blurRad="38100" dist="38100" dir="2700000" algn="tl">
                              <a:srgbClr val="000000">
                                <a:alpha val="43137"/>
                              </a:srgbClr>
                            </a:outerShdw>
                          </a:effectLst>
                        </a:rPr>
                        <a:t>Trabajos de Grado Final</a:t>
                      </a: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algn="l" defTabSz="6480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1F1F1F"/>
                          </a:solidFill>
                          <a:latin typeface="+mn-lt"/>
                          <a:ea typeface="+mn-ea"/>
                          <a:cs typeface="+mn-cs"/>
                        </a:rPr>
                        <a:t>Taller de elaboración de Trabajos de Grado Final</a:t>
                      </a:r>
                    </a:p>
                    <a:p>
                      <a:endParaRPr lang="es-A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2149821"/>
                  </a:ext>
                </a:extLst>
              </a:tr>
            </a:tbl>
          </a:graphicData>
        </a:graphic>
      </p:graphicFrame>
      <p:sp>
        <p:nvSpPr>
          <p:cNvPr id="2" name="CuadroTexto 1">
            <a:extLst>
              <a:ext uri="{FF2B5EF4-FFF2-40B4-BE49-F238E27FC236}">
                <a16:creationId xmlns:a16="http://schemas.microsoft.com/office/drawing/2014/main" id="{6BD5ABDA-3F8A-0C2E-D35C-70985292D929}"/>
              </a:ext>
            </a:extLst>
          </p:cNvPr>
          <p:cNvSpPr txBox="1"/>
          <p:nvPr/>
        </p:nvSpPr>
        <p:spPr>
          <a:xfrm>
            <a:off x="684213" y="304800"/>
            <a:ext cx="2287587" cy="369332"/>
          </a:xfrm>
          <a:prstGeom prst="rect">
            <a:avLst/>
          </a:prstGeom>
          <a:solidFill>
            <a:schemeClr val="bg1"/>
          </a:solidFill>
        </p:spPr>
        <p:txBody>
          <a:bodyPr wrap="square" rtlCol="0">
            <a:spAutoFit/>
          </a:bodyPr>
          <a:lstStyle/>
          <a:p>
            <a:endParaRPr lang="es-AR" dirty="0"/>
          </a:p>
        </p:txBody>
      </p:sp>
      <p:pic>
        <p:nvPicPr>
          <p:cNvPr id="4" name="Imagen 3">
            <a:extLst>
              <a:ext uri="{FF2B5EF4-FFF2-40B4-BE49-F238E27FC236}">
                <a16:creationId xmlns:a16="http://schemas.microsoft.com/office/drawing/2014/main" id="{E9214F80-6F42-EAB2-7898-2D6CBE499ACF}"/>
              </a:ext>
            </a:extLst>
          </p:cNvPr>
          <p:cNvPicPr>
            <a:picLocks noChangeAspect="1"/>
          </p:cNvPicPr>
          <p:nvPr/>
        </p:nvPicPr>
        <p:blipFill>
          <a:blip r:embed="rId3"/>
          <a:stretch>
            <a:fillRect/>
          </a:stretch>
        </p:blipFill>
        <p:spPr>
          <a:xfrm>
            <a:off x="674482" y="189383"/>
            <a:ext cx="2737052" cy="476590"/>
          </a:xfrm>
          <a:prstGeom prst="rect">
            <a:avLst/>
          </a:prstGeom>
        </p:spPr>
      </p:pic>
      <p:pic>
        <p:nvPicPr>
          <p:cNvPr id="3" name="Imagen 2" descr="Logotipo&#10;&#10;Descripción generada automáticamente">
            <a:extLst>
              <a:ext uri="{FF2B5EF4-FFF2-40B4-BE49-F238E27FC236}">
                <a16:creationId xmlns:a16="http://schemas.microsoft.com/office/drawing/2014/main" id="{D81819D2-BC66-37A5-5A88-7CD40CCAFAB8}"/>
              </a:ext>
            </a:extLst>
          </p:cNvPr>
          <p:cNvPicPr>
            <a:picLocks noChangeAspect="1"/>
          </p:cNvPicPr>
          <p:nvPr/>
        </p:nvPicPr>
        <p:blipFill rotWithShape="1">
          <a:blip r:embed="rId4">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428417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agen que contiene Patrón de fondo&#10;&#10;Descripción generada automáticamente">
            <a:extLst>
              <a:ext uri="{FF2B5EF4-FFF2-40B4-BE49-F238E27FC236}">
                <a16:creationId xmlns:a16="http://schemas.microsoft.com/office/drawing/2014/main" id="{0A6DDA9C-0894-57B6-7507-132E261F0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7" y="0"/>
            <a:ext cx="6480175" cy="8280400"/>
          </a:xfrm>
          <a:prstGeom prst="rect">
            <a:avLst/>
          </a:prstGeom>
        </p:spPr>
      </p:pic>
      <p:sp>
        <p:nvSpPr>
          <p:cNvPr id="3" name="CuadroTexto 2">
            <a:extLst>
              <a:ext uri="{FF2B5EF4-FFF2-40B4-BE49-F238E27FC236}">
                <a16:creationId xmlns:a16="http://schemas.microsoft.com/office/drawing/2014/main" id="{52031EA3-AF27-98CF-6E4C-6581272F4974}"/>
              </a:ext>
            </a:extLst>
          </p:cNvPr>
          <p:cNvSpPr txBox="1"/>
          <p:nvPr/>
        </p:nvSpPr>
        <p:spPr>
          <a:xfrm>
            <a:off x="1452230" y="822689"/>
            <a:ext cx="4343733" cy="307777"/>
          </a:xfrm>
          <a:prstGeom prst="rect">
            <a:avLst/>
          </a:prstGeom>
          <a:noFill/>
        </p:spPr>
        <p:txBody>
          <a:bodyPr wrap="square" rtlCol="0">
            <a:spAutoFit/>
          </a:bodyPr>
          <a:lstStyle/>
          <a:p>
            <a:r>
              <a:rPr lang="es-AR" sz="1400" b="1" dirty="0"/>
              <a:t>Fechas de pago y costos</a:t>
            </a:r>
          </a:p>
        </p:txBody>
      </p:sp>
      <p:pic>
        <p:nvPicPr>
          <p:cNvPr id="4" name="Imagen 3">
            <a:extLst>
              <a:ext uri="{FF2B5EF4-FFF2-40B4-BE49-F238E27FC236}">
                <a16:creationId xmlns:a16="http://schemas.microsoft.com/office/drawing/2014/main" id="{B57D2AE7-7855-B638-A99C-385EA71F6AE2}"/>
              </a:ext>
            </a:extLst>
          </p:cNvPr>
          <p:cNvPicPr>
            <a:picLocks noChangeAspect="1"/>
          </p:cNvPicPr>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Lst>
          </a:blip>
          <a:stretch>
            <a:fillRect/>
          </a:stretch>
        </p:blipFill>
        <p:spPr>
          <a:xfrm>
            <a:off x="692830" y="1252252"/>
            <a:ext cx="709628" cy="725167"/>
          </a:xfrm>
          <a:prstGeom prst="rect">
            <a:avLst/>
          </a:prstGeom>
          <a:solidFill>
            <a:srgbClr val="66FFFF"/>
          </a:solidFill>
        </p:spPr>
      </p:pic>
      <p:sp>
        <p:nvSpPr>
          <p:cNvPr id="5" name="CuadroTexto 4">
            <a:extLst>
              <a:ext uri="{FF2B5EF4-FFF2-40B4-BE49-F238E27FC236}">
                <a16:creationId xmlns:a16="http://schemas.microsoft.com/office/drawing/2014/main" id="{0C40901B-8D4F-4A1E-251B-D575C50500A7}"/>
              </a:ext>
            </a:extLst>
          </p:cNvPr>
          <p:cNvSpPr txBox="1"/>
          <p:nvPr/>
        </p:nvSpPr>
        <p:spPr>
          <a:xfrm>
            <a:off x="1499890" y="1427942"/>
            <a:ext cx="4273116" cy="461665"/>
          </a:xfrm>
          <a:prstGeom prst="rect">
            <a:avLst/>
          </a:prstGeom>
          <a:noFill/>
          <a:ln w="28575">
            <a:solidFill>
              <a:srgbClr val="08C9D0"/>
            </a:solidFill>
          </a:ln>
        </p:spPr>
        <p:txBody>
          <a:bodyPr wrap="square" rtlCol="0">
            <a:spAutoFit/>
          </a:bodyPr>
          <a:lstStyle/>
          <a:p>
            <a:r>
              <a:rPr lang="es-AR" sz="1200" b="1" dirty="0"/>
              <a:t>Fecha de pago</a:t>
            </a:r>
            <a:r>
              <a:rPr lang="es-AR" sz="1200" dirty="0"/>
              <a:t>: hasta el 3 de mayo de 2024</a:t>
            </a:r>
          </a:p>
          <a:p>
            <a:r>
              <a:rPr lang="es-AR" sz="1200" dirty="0"/>
              <a:t>El participante paga: $100.00</a:t>
            </a:r>
          </a:p>
        </p:txBody>
      </p:sp>
      <p:sp>
        <p:nvSpPr>
          <p:cNvPr id="8" name="CuadroTexto 7">
            <a:extLst>
              <a:ext uri="{FF2B5EF4-FFF2-40B4-BE49-F238E27FC236}">
                <a16:creationId xmlns:a16="http://schemas.microsoft.com/office/drawing/2014/main" id="{D730A449-C9F2-321F-DD7C-9BBA5E1832B6}"/>
              </a:ext>
            </a:extLst>
          </p:cNvPr>
          <p:cNvSpPr txBox="1"/>
          <p:nvPr/>
        </p:nvSpPr>
        <p:spPr>
          <a:xfrm>
            <a:off x="1494288" y="4139115"/>
            <a:ext cx="4293058" cy="461665"/>
          </a:xfrm>
          <a:prstGeom prst="rect">
            <a:avLst/>
          </a:prstGeom>
          <a:noFill/>
        </p:spPr>
        <p:txBody>
          <a:bodyPr wrap="square">
            <a:spAutoFit/>
          </a:bodyPr>
          <a:lstStyle/>
          <a:p>
            <a:r>
              <a:rPr lang="es-ES" sz="1200" dirty="0"/>
              <a:t>Debido al monto subvencionado por CAF, en este programa no está disponible la opción de reembolsos.</a:t>
            </a:r>
            <a:endParaRPr lang="es-AR" sz="1200" dirty="0"/>
          </a:p>
        </p:txBody>
      </p:sp>
      <p:pic>
        <p:nvPicPr>
          <p:cNvPr id="9" name="Imagen 8">
            <a:extLst>
              <a:ext uri="{FF2B5EF4-FFF2-40B4-BE49-F238E27FC236}">
                <a16:creationId xmlns:a16="http://schemas.microsoft.com/office/drawing/2014/main" id="{9A518E99-55BC-1D27-D2A2-F236CA18FBE7}"/>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rcRect l="20110"/>
          <a:stretch/>
        </p:blipFill>
        <p:spPr>
          <a:xfrm>
            <a:off x="729328" y="3846239"/>
            <a:ext cx="722902" cy="790575"/>
          </a:xfrm>
          <a:prstGeom prst="rect">
            <a:avLst/>
          </a:prstGeom>
        </p:spPr>
      </p:pic>
      <p:sp>
        <p:nvSpPr>
          <p:cNvPr id="10" name="CuadroTexto 9">
            <a:extLst>
              <a:ext uri="{FF2B5EF4-FFF2-40B4-BE49-F238E27FC236}">
                <a16:creationId xmlns:a16="http://schemas.microsoft.com/office/drawing/2014/main" id="{211D0CE6-E0D8-05D5-31BB-A18DFDFCE51C}"/>
              </a:ext>
            </a:extLst>
          </p:cNvPr>
          <p:cNvSpPr txBox="1"/>
          <p:nvPr/>
        </p:nvSpPr>
        <p:spPr>
          <a:xfrm>
            <a:off x="1476375" y="5598347"/>
            <a:ext cx="4255080" cy="1940773"/>
          </a:xfrm>
          <a:prstGeom prst="rect">
            <a:avLst/>
          </a:prstGeom>
          <a:noFill/>
        </p:spPr>
        <p:txBody>
          <a:bodyPr wrap="square">
            <a:spAutoFit/>
          </a:bodyPr>
          <a:lstStyle/>
          <a:p>
            <a:r>
              <a:rPr lang="es-ES" sz="1200" dirty="0"/>
              <a:t>Para facilitar el aprendizaje se ponen a disposición del estudiante los siguientes materiales: </a:t>
            </a:r>
          </a:p>
          <a:p>
            <a:endParaRPr lang="es-ES" sz="1200" dirty="0"/>
          </a:p>
          <a:p>
            <a:pPr marL="285750" indent="-285750">
              <a:buFont typeface="Arial" panose="020B0604020202020204" pitchFamily="34" charset="0"/>
              <a:buChar char="•"/>
            </a:pPr>
            <a:r>
              <a:rPr lang="es-ES" sz="1200" dirty="0"/>
              <a:t>Recursos audiovisuales: videos con instructores</a:t>
            </a:r>
          </a:p>
          <a:p>
            <a:pPr marL="285750" indent="-285750">
              <a:buFont typeface="Arial" panose="020B0604020202020204" pitchFamily="34" charset="0"/>
              <a:buChar char="•"/>
            </a:pPr>
            <a:r>
              <a:rPr lang="es-ES" sz="1200" dirty="0"/>
              <a:t>Casos de estudio y lecciones aprendidas</a:t>
            </a:r>
          </a:p>
          <a:p>
            <a:pPr marL="285750" indent="-285750">
              <a:buFont typeface="Arial" panose="020B0604020202020204" pitchFamily="34" charset="0"/>
              <a:buChar char="•"/>
            </a:pPr>
            <a:r>
              <a:rPr lang="es-ES" sz="1200" dirty="0"/>
              <a:t>Evaluaciones de opción múltiple</a:t>
            </a:r>
          </a:p>
          <a:p>
            <a:pPr marL="285750" indent="-285750">
              <a:buFont typeface="Arial" panose="020B0604020202020204" pitchFamily="34" charset="0"/>
              <a:buChar char="•"/>
            </a:pPr>
            <a:r>
              <a:rPr lang="es-ES" sz="1200" dirty="0"/>
              <a:t>Trabajos grupales </a:t>
            </a:r>
          </a:p>
          <a:p>
            <a:pPr marL="285750" indent="-285750">
              <a:buFont typeface="Arial" panose="020B0604020202020204" pitchFamily="34" charset="0"/>
              <a:buChar char="•"/>
            </a:pPr>
            <a:r>
              <a:rPr lang="es-ES" sz="1200" dirty="0"/>
              <a:t>Charlas magistrales impartidas por expertos </a:t>
            </a:r>
          </a:p>
          <a:p>
            <a:pPr marL="285750" indent="-285750">
              <a:buFont typeface="Arial" panose="020B0604020202020204" pitchFamily="34" charset="0"/>
              <a:buChar char="•"/>
            </a:pPr>
            <a:r>
              <a:rPr lang="es-ES" sz="1200" dirty="0"/>
              <a:t>Contenidos para profundizar</a:t>
            </a:r>
          </a:p>
          <a:p>
            <a:pPr marL="285750" indent="-285750">
              <a:buFont typeface="Arial" panose="020B0604020202020204" pitchFamily="34" charset="0"/>
              <a:buChar char="•"/>
            </a:pPr>
            <a:r>
              <a:rPr lang="es-ES" sz="1200" dirty="0"/>
              <a:t>Bibliografía de referencia</a:t>
            </a:r>
          </a:p>
        </p:txBody>
      </p:sp>
      <p:pic>
        <p:nvPicPr>
          <p:cNvPr id="11" name="Imagen 10">
            <a:extLst>
              <a:ext uri="{FF2B5EF4-FFF2-40B4-BE49-F238E27FC236}">
                <a16:creationId xmlns:a16="http://schemas.microsoft.com/office/drawing/2014/main" id="{92038EBD-8F4C-4B77-756E-D2C1E495AE78}"/>
              </a:ext>
            </a:extLst>
          </p:cNvPr>
          <p:cNvPicPr>
            <a:picLocks noChangeAspect="1"/>
          </p:cNvPicPr>
          <p:nvPr/>
        </p:nvPicPr>
        <p:blipFill rotWithShape="1">
          <a:blip r:embed="rId7">
            <a:lum bright="70000" contrast="-70000"/>
          </a:blip>
          <a:srcRect l="16085"/>
          <a:stretch/>
        </p:blipFill>
        <p:spPr>
          <a:xfrm>
            <a:off x="687007" y="5241705"/>
            <a:ext cx="807281" cy="742950"/>
          </a:xfrm>
          <a:prstGeom prst="rect">
            <a:avLst/>
          </a:prstGeom>
        </p:spPr>
      </p:pic>
      <p:sp>
        <p:nvSpPr>
          <p:cNvPr id="13" name="CuadroTexto 12">
            <a:extLst>
              <a:ext uri="{FF2B5EF4-FFF2-40B4-BE49-F238E27FC236}">
                <a16:creationId xmlns:a16="http://schemas.microsoft.com/office/drawing/2014/main" id="{F6A9FC68-4A91-126F-6A64-252ABDEAE459}"/>
              </a:ext>
            </a:extLst>
          </p:cNvPr>
          <p:cNvSpPr txBox="1"/>
          <p:nvPr/>
        </p:nvSpPr>
        <p:spPr>
          <a:xfrm>
            <a:off x="1485547" y="2156391"/>
            <a:ext cx="4310415" cy="1384995"/>
          </a:xfrm>
          <a:prstGeom prst="rect">
            <a:avLst/>
          </a:prstGeom>
          <a:noFill/>
        </p:spPr>
        <p:txBody>
          <a:bodyPr wrap="square">
            <a:spAutoFit/>
          </a:bodyPr>
          <a:lstStyle/>
          <a:p>
            <a:r>
              <a:rPr lang="es-ES" sz="1200" dirty="0"/>
              <a:t>El valor del programa es de 100.00 dólares por estudiante. CAF subvenciona un alto valor del mismo para que el costo para el estudiante sea accesible. </a:t>
            </a:r>
          </a:p>
          <a:p>
            <a:r>
              <a:rPr lang="es-ES" sz="1200" dirty="0"/>
              <a:t>El pago se realiza directamente a USMA a través del método de pago que la institución estipule. Las instrucciones detalladas serán enviadas a su correo una vez haya superado el proceso de postulación.</a:t>
            </a:r>
            <a:endParaRPr lang="es-AR" sz="1200" dirty="0"/>
          </a:p>
        </p:txBody>
      </p:sp>
      <p:sp>
        <p:nvSpPr>
          <p:cNvPr id="7" name="CuadroTexto 6">
            <a:extLst>
              <a:ext uri="{FF2B5EF4-FFF2-40B4-BE49-F238E27FC236}">
                <a16:creationId xmlns:a16="http://schemas.microsoft.com/office/drawing/2014/main" id="{C7583E8C-768F-C06B-8EBF-9D5A5EBEAB00}"/>
              </a:ext>
            </a:extLst>
          </p:cNvPr>
          <p:cNvSpPr txBox="1"/>
          <p:nvPr/>
        </p:nvSpPr>
        <p:spPr>
          <a:xfrm>
            <a:off x="1485549" y="3767479"/>
            <a:ext cx="4301798" cy="369332"/>
          </a:xfrm>
          <a:prstGeom prst="rect">
            <a:avLst/>
          </a:prstGeom>
          <a:noFill/>
        </p:spPr>
        <p:txBody>
          <a:bodyPr wrap="square">
            <a:spAutoFit/>
          </a:bodyPr>
          <a:lstStyle/>
          <a:p>
            <a:r>
              <a:rPr lang="es-ES" sz="1400" b="1" dirty="0"/>
              <a:t>Reembolsos</a:t>
            </a:r>
            <a:r>
              <a:rPr lang="es-ES" sz="1800" b="1" dirty="0"/>
              <a:t> </a:t>
            </a:r>
          </a:p>
        </p:txBody>
      </p:sp>
      <p:sp>
        <p:nvSpPr>
          <p:cNvPr id="15" name="CuadroTexto 14">
            <a:extLst>
              <a:ext uri="{FF2B5EF4-FFF2-40B4-BE49-F238E27FC236}">
                <a16:creationId xmlns:a16="http://schemas.microsoft.com/office/drawing/2014/main" id="{30C6CF24-0C00-1F52-239F-F91D9F72CCD3}"/>
              </a:ext>
            </a:extLst>
          </p:cNvPr>
          <p:cNvSpPr txBox="1"/>
          <p:nvPr/>
        </p:nvSpPr>
        <p:spPr>
          <a:xfrm>
            <a:off x="1494289" y="5218666"/>
            <a:ext cx="4293058" cy="307777"/>
          </a:xfrm>
          <a:prstGeom prst="rect">
            <a:avLst/>
          </a:prstGeom>
          <a:noFill/>
        </p:spPr>
        <p:txBody>
          <a:bodyPr wrap="square">
            <a:spAutoFit/>
          </a:bodyPr>
          <a:lstStyle/>
          <a:p>
            <a:r>
              <a:rPr lang="es-ES" sz="1400" b="1" dirty="0"/>
              <a:t>Recursos de aprendizaje del programa</a:t>
            </a:r>
          </a:p>
        </p:txBody>
      </p:sp>
      <p:sp>
        <p:nvSpPr>
          <p:cNvPr id="12" name="CuadroTexto 11">
            <a:extLst>
              <a:ext uri="{FF2B5EF4-FFF2-40B4-BE49-F238E27FC236}">
                <a16:creationId xmlns:a16="http://schemas.microsoft.com/office/drawing/2014/main" id="{C9C4C2EC-EDC3-7F8A-17F3-A0BBB06BA5D4}"/>
              </a:ext>
            </a:extLst>
          </p:cNvPr>
          <p:cNvSpPr txBox="1"/>
          <p:nvPr/>
        </p:nvSpPr>
        <p:spPr>
          <a:xfrm>
            <a:off x="684213" y="304800"/>
            <a:ext cx="2287587" cy="369332"/>
          </a:xfrm>
          <a:prstGeom prst="rect">
            <a:avLst/>
          </a:prstGeom>
          <a:solidFill>
            <a:schemeClr val="bg1"/>
          </a:solidFill>
        </p:spPr>
        <p:txBody>
          <a:bodyPr wrap="square" rtlCol="0">
            <a:spAutoFit/>
          </a:bodyPr>
          <a:lstStyle/>
          <a:p>
            <a:endParaRPr lang="es-AR" dirty="0"/>
          </a:p>
        </p:txBody>
      </p:sp>
      <p:pic>
        <p:nvPicPr>
          <p:cNvPr id="18" name="Imagen 17">
            <a:extLst>
              <a:ext uri="{FF2B5EF4-FFF2-40B4-BE49-F238E27FC236}">
                <a16:creationId xmlns:a16="http://schemas.microsoft.com/office/drawing/2014/main" id="{EBA5AAB8-CD14-51CD-3D8D-28989F434653}"/>
              </a:ext>
            </a:extLst>
          </p:cNvPr>
          <p:cNvPicPr>
            <a:picLocks noChangeAspect="1"/>
          </p:cNvPicPr>
          <p:nvPr/>
        </p:nvPicPr>
        <p:blipFill>
          <a:blip r:embed="rId8"/>
          <a:stretch>
            <a:fillRect/>
          </a:stretch>
        </p:blipFill>
        <p:spPr>
          <a:xfrm>
            <a:off x="674482" y="189384"/>
            <a:ext cx="2737052" cy="476590"/>
          </a:xfrm>
          <a:prstGeom prst="rect">
            <a:avLst/>
          </a:prstGeom>
        </p:spPr>
      </p:pic>
      <p:pic>
        <p:nvPicPr>
          <p:cNvPr id="2" name="Imagen 1" descr="Logotipo&#10;&#10;Descripción generada automáticamente">
            <a:extLst>
              <a:ext uri="{FF2B5EF4-FFF2-40B4-BE49-F238E27FC236}">
                <a16:creationId xmlns:a16="http://schemas.microsoft.com/office/drawing/2014/main" id="{59BDCF72-B688-7F0A-C7E7-05C325C137AF}"/>
              </a:ext>
            </a:extLst>
          </p:cNvPr>
          <p:cNvPicPr>
            <a:picLocks noChangeAspect="1"/>
          </p:cNvPicPr>
          <p:nvPr/>
        </p:nvPicPr>
        <p:blipFill rotWithShape="1">
          <a:blip r:embed="rId9">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317778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agen que contiene Patrón de fondo&#10;&#10;Descripción generada automáticamente">
            <a:extLst>
              <a:ext uri="{FF2B5EF4-FFF2-40B4-BE49-F238E27FC236}">
                <a16:creationId xmlns:a16="http://schemas.microsoft.com/office/drawing/2014/main" id="{0A6DDA9C-0894-57B6-7507-132E261F0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0175" cy="8280400"/>
          </a:xfrm>
          <a:prstGeom prst="rect">
            <a:avLst/>
          </a:prstGeom>
        </p:spPr>
      </p:pic>
      <p:sp>
        <p:nvSpPr>
          <p:cNvPr id="2" name="CuadroTexto 1">
            <a:extLst>
              <a:ext uri="{FF2B5EF4-FFF2-40B4-BE49-F238E27FC236}">
                <a16:creationId xmlns:a16="http://schemas.microsoft.com/office/drawing/2014/main" id="{BC6F75CA-9974-D3FA-65F0-464691BE537C}"/>
              </a:ext>
            </a:extLst>
          </p:cNvPr>
          <p:cNvSpPr txBox="1"/>
          <p:nvPr/>
        </p:nvSpPr>
        <p:spPr>
          <a:xfrm>
            <a:off x="1473598" y="824343"/>
            <a:ext cx="4319588" cy="307777"/>
          </a:xfrm>
          <a:prstGeom prst="rect">
            <a:avLst/>
          </a:prstGeom>
          <a:noFill/>
        </p:spPr>
        <p:txBody>
          <a:bodyPr wrap="square" rtlCol="0">
            <a:spAutoFit/>
          </a:bodyPr>
          <a:lstStyle/>
          <a:p>
            <a:r>
              <a:rPr lang="es-AR" sz="1400" b="1" dirty="0"/>
              <a:t>Proceso de postulación y selección</a:t>
            </a:r>
          </a:p>
        </p:txBody>
      </p:sp>
      <p:pic>
        <p:nvPicPr>
          <p:cNvPr id="9" name="Imagen 8">
            <a:extLst>
              <a:ext uri="{FF2B5EF4-FFF2-40B4-BE49-F238E27FC236}">
                <a16:creationId xmlns:a16="http://schemas.microsoft.com/office/drawing/2014/main" id="{03BE798F-D9D4-7D96-8247-8253C3B60715}"/>
              </a:ext>
            </a:extLst>
          </p:cNvPr>
          <p:cNvPicPr>
            <a:picLocks noChangeAspect="1"/>
          </p:cNvPicPr>
          <p:nvPr/>
        </p:nvPicPr>
        <p:blipFill rotWithShape="1">
          <a:blip r:embed="rId3">
            <a:duotone>
              <a:schemeClr val="bg2">
                <a:shade val="45000"/>
                <a:satMod val="135000"/>
              </a:schemeClr>
              <a:prstClr val="white"/>
            </a:duotone>
          </a:blip>
          <a:srcRect t="8406" b="24711"/>
          <a:stretch/>
        </p:blipFill>
        <p:spPr>
          <a:xfrm>
            <a:off x="-1" y="5751046"/>
            <a:ext cx="6480175" cy="2529354"/>
          </a:xfrm>
          <a:prstGeom prst="rect">
            <a:avLst/>
          </a:prstGeom>
        </p:spPr>
      </p:pic>
      <p:graphicFrame>
        <p:nvGraphicFramePr>
          <p:cNvPr id="5" name="Tabla 5">
            <a:extLst>
              <a:ext uri="{FF2B5EF4-FFF2-40B4-BE49-F238E27FC236}">
                <a16:creationId xmlns:a16="http://schemas.microsoft.com/office/drawing/2014/main" id="{14BC15B4-D7B7-26AF-836D-FA02E436FD6D}"/>
              </a:ext>
            </a:extLst>
          </p:cNvPr>
          <p:cNvGraphicFramePr>
            <a:graphicFrameLocks noGrp="1"/>
          </p:cNvGraphicFramePr>
          <p:nvPr>
            <p:extLst>
              <p:ext uri="{D42A27DB-BD31-4B8C-83A1-F6EECF244321}">
                <p14:modId xmlns:p14="http://schemas.microsoft.com/office/powerpoint/2010/main" val="3780411294"/>
              </p:ext>
            </p:extLst>
          </p:nvPr>
        </p:nvGraphicFramePr>
        <p:xfrm>
          <a:off x="1476375" y="1275323"/>
          <a:ext cx="4316811" cy="2743200"/>
        </p:xfrm>
        <a:graphic>
          <a:graphicData uri="http://schemas.openxmlformats.org/drawingml/2006/table">
            <a:tbl>
              <a:tblPr firstRow="1" bandRow="1">
                <a:tableStyleId>{5C22544A-7EE6-4342-B048-85BDC9FD1C3A}</a:tableStyleId>
              </a:tblPr>
              <a:tblGrid>
                <a:gridCol w="785956">
                  <a:extLst>
                    <a:ext uri="{9D8B030D-6E8A-4147-A177-3AD203B41FA5}">
                      <a16:colId xmlns:a16="http://schemas.microsoft.com/office/drawing/2014/main" val="499711659"/>
                    </a:ext>
                  </a:extLst>
                </a:gridCol>
                <a:gridCol w="3530855">
                  <a:extLst>
                    <a:ext uri="{9D8B030D-6E8A-4147-A177-3AD203B41FA5}">
                      <a16:colId xmlns:a16="http://schemas.microsoft.com/office/drawing/2014/main" val="560539834"/>
                    </a:ext>
                  </a:extLst>
                </a:gridCol>
              </a:tblGrid>
              <a:tr h="370840">
                <a:tc>
                  <a:txBody>
                    <a:bodyPr/>
                    <a:lstStyle/>
                    <a:p>
                      <a:pPr algn="l"/>
                      <a:r>
                        <a:rPr lang="es-AR" sz="1200" b="1" dirty="0">
                          <a:solidFill>
                            <a:schemeClr val="tx1"/>
                          </a:solidFill>
                          <a:effectLst/>
                        </a:rPr>
                        <a:t>PASO 1:</a:t>
                      </a:r>
                      <a:endParaRPr lang="es-PE" sz="1200" dirty="0">
                        <a:solidFill>
                          <a:schemeClr val="tx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spcAft>
                          <a:spcPts val="600"/>
                        </a:spcAft>
                      </a:pPr>
                      <a:r>
                        <a:rPr lang="es-AR" sz="1200" b="0" dirty="0">
                          <a:solidFill>
                            <a:schemeClr val="tx1"/>
                          </a:solidFill>
                        </a:rPr>
                        <a:t>Los interesados deberán completar el formulario de postulación de CAF y de la institución aliada, </a:t>
                      </a:r>
                      <a:r>
                        <a:rPr lang="es-AR" sz="1200" b="0" dirty="0">
                          <a:solidFill>
                            <a:schemeClr val="tx1"/>
                          </a:solidFill>
                          <a:hlinkClick r:id="rId4"/>
                        </a:rPr>
                        <a:t>haciendo clic aquí</a:t>
                      </a:r>
                      <a:r>
                        <a:rPr lang="es-AR" sz="1200" b="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500178"/>
                  </a:ext>
                </a:extLst>
              </a:tr>
              <a:tr h="370840">
                <a:tc>
                  <a:txBody>
                    <a:bodyPr/>
                    <a:lstStyle/>
                    <a:p>
                      <a:pPr algn="l"/>
                      <a:r>
                        <a:rPr lang="es-AR" sz="1200" b="1" dirty="0">
                          <a:solidFill>
                            <a:schemeClr val="tx1"/>
                          </a:solidFill>
                          <a:effectLst/>
                        </a:rPr>
                        <a:t>PASO 2:</a:t>
                      </a:r>
                      <a:endParaRPr lang="es-PE" sz="1200" dirty="0">
                        <a:solidFill>
                          <a:schemeClr val="tx1"/>
                        </a:solidFill>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spcAft>
                          <a:spcPts val="600"/>
                        </a:spcAft>
                      </a:pPr>
                      <a:r>
                        <a:rPr lang="es-AR" sz="1200" dirty="0">
                          <a:solidFill>
                            <a:schemeClr val="tx1"/>
                          </a:solidFill>
                        </a:rPr>
                        <a:t>C</a:t>
                      </a:r>
                      <a:r>
                        <a:rPr lang="es-ES" sz="1200" dirty="0">
                          <a:solidFill>
                            <a:schemeClr val="tx1"/>
                          </a:solidFill>
                        </a:rPr>
                        <a:t>AF y la institución aliada realizarán la validación y 	   selección de los participantes en función de su perfil. CAF y USMA se comunicarán con los postulantes seleccionados.</a:t>
                      </a:r>
                      <a:endParaRPr lang="es-PE" sz="12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5485951"/>
                  </a:ext>
                </a:extLst>
              </a:tr>
              <a:tr h="370840">
                <a:tc>
                  <a:txBody>
                    <a:bodyPr/>
                    <a:lstStyle/>
                    <a:p>
                      <a:pPr algn="l"/>
                      <a:r>
                        <a:rPr lang="es-AR" sz="1200" b="1" dirty="0">
                          <a:solidFill>
                            <a:schemeClr val="tx1"/>
                          </a:solidFill>
                          <a:effectLst/>
                        </a:rPr>
                        <a:t>PASO 3:</a:t>
                      </a:r>
                      <a:endParaRPr lang="es-PE" sz="1200" dirty="0">
                        <a:solidFill>
                          <a:schemeClr val="tx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spcAft>
                          <a:spcPts val="600"/>
                        </a:spcAft>
                      </a:pPr>
                      <a:r>
                        <a:rPr lang="es-ES" sz="1200" dirty="0">
                          <a:solidFill>
                            <a:schemeClr val="tx1"/>
                          </a:solidFill>
                        </a:rPr>
                        <a:t>Los postulantes seleccionados deberán confirmar su participación realizando el pago de la inscripción. </a:t>
                      </a:r>
                      <a:endParaRPr lang="es-PE"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0489608"/>
                  </a:ext>
                </a:extLst>
              </a:tr>
              <a:tr h="370840">
                <a:tc>
                  <a:txBody>
                    <a:bodyPr/>
                    <a:lstStyle/>
                    <a:p>
                      <a:pPr algn="l"/>
                      <a:r>
                        <a:rPr lang="es-AR" sz="1200" b="1" dirty="0">
                          <a:solidFill>
                            <a:schemeClr val="tx1"/>
                          </a:solidFill>
                          <a:effectLst/>
                        </a:rPr>
                        <a:t>PASO 4:</a:t>
                      </a:r>
                      <a:endParaRPr lang="es-PE" sz="1200" dirty="0">
                        <a:solidFill>
                          <a:schemeClr val="tx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spcAft>
                          <a:spcPts val="600"/>
                        </a:spcAft>
                      </a:pPr>
                      <a:r>
                        <a:rPr lang="es-ES" sz="1200" dirty="0">
                          <a:solidFill>
                            <a:schemeClr val="tx1"/>
                          </a:solidFill>
                        </a:rPr>
                        <a:t>El pago debe realizarse a USMA obligatoriamente en las fechas estipuladas. Las instrucciones detalladas serán enviadas a su correo una vez haya superado el proceso de postulación.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9757804"/>
                  </a:ext>
                </a:extLst>
              </a:tr>
            </a:tbl>
          </a:graphicData>
        </a:graphic>
      </p:graphicFrame>
      <p:sp>
        <p:nvSpPr>
          <p:cNvPr id="7" name="CuadroTexto 6">
            <a:extLst>
              <a:ext uri="{FF2B5EF4-FFF2-40B4-BE49-F238E27FC236}">
                <a16:creationId xmlns:a16="http://schemas.microsoft.com/office/drawing/2014/main" id="{F8294056-F2CB-7A80-A9E4-0A484E6268F0}"/>
              </a:ext>
            </a:extLst>
          </p:cNvPr>
          <p:cNvSpPr txBox="1"/>
          <p:nvPr/>
        </p:nvSpPr>
        <p:spPr>
          <a:xfrm>
            <a:off x="684213" y="304800"/>
            <a:ext cx="2287587" cy="369332"/>
          </a:xfrm>
          <a:prstGeom prst="rect">
            <a:avLst/>
          </a:prstGeom>
          <a:solidFill>
            <a:schemeClr val="bg1"/>
          </a:solidFill>
        </p:spPr>
        <p:txBody>
          <a:bodyPr wrap="square" rtlCol="0">
            <a:spAutoFit/>
          </a:bodyPr>
          <a:lstStyle/>
          <a:p>
            <a:endParaRPr lang="es-AR" dirty="0"/>
          </a:p>
        </p:txBody>
      </p:sp>
      <p:pic>
        <p:nvPicPr>
          <p:cNvPr id="10" name="Imagen 9">
            <a:extLst>
              <a:ext uri="{FF2B5EF4-FFF2-40B4-BE49-F238E27FC236}">
                <a16:creationId xmlns:a16="http://schemas.microsoft.com/office/drawing/2014/main" id="{EE6B4D92-DF03-9B88-6339-10598897A009}"/>
              </a:ext>
            </a:extLst>
          </p:cNvPr>
          <p:cNvPicPr>
            <a:picLocks noChangeAspect="1"/>
          </p:cNvPicPr>
          <p:nvPr/>
        </p:nvPicPr>
        <p:blipFill>
          <a:blip r:embed="rId5"/>
          <a:stretch>
            <a:fillRect/>
          </a:stretch>
        </p:blipFill>
        <p:spPr>
          <a:xfrm>
            <a:off x="674482" y="189383"/>
            <a:ext cx="2737052" cy="476590"/>
          </a:xfrm>
          <a:prstGeom prst="rect">
            <a:avLst/>
          </a:prstGeom>
        </p:spPr>
      </p:pic>
      <p:pic>
        <p:nvPicPr>
          <p:cNvPr id="3" name="Imagen 2" descr="Logotipo&#10;&#10;Descripción generada automáticamente">
            <a:extLst>
              <a:ext uri="{FF2B5EF4-FFF2-40B4-BE49-F238E27FC236}">
                <a16:creationId xmlns:a16="http://schemas.microsoft.com/office/drawing/2014/main" id="{CD600952-5599-9D51-C97C-762259704D6E}"/>
              </a:ext>
            </a:extLst>
          </p:cNvPr>
          <p:cNvPicPr>
            <a:picLocks noChangeAspect="1"/>
          </p:cNvPicPr>
          <p:nvPr/>
        </p:nvPicPr>
        <p:blipFill rotWithShape="1">
          <a:blip r:embed="rId6">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392180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atrón de fondo&#10;&#10;Descripción generada automáticamente">
            <a:extLst>
              <a:ext uri="{FF2B5EF4-FFF2-40B4-BE49-F238E27FC236}">
                <a16:creationId xmlns:a16="http://schemas.microsoft.com/office/drawing/2014/main" id="{899A9F09-77E8-F712-A305-D6EDC84F7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 y="-27966"/>
            <a:ext cx="6480175" cy="8280400"/>
          </a:xfrm>
          <a:prstGeom prst="rect">
            <a:avLst/>
          </a:prstGeom>
        </p:spPr>
      </p:pic>
      <p:sp>
        <p:nvSpPr>
          <p:cNvPr id="2" name="CuadroTexto 1">
            <a:extLst>
              <a:ext uri="{FF2B5EF4-FFF2-40B4-BE49-F238E27FC236}">
                <a16:creationId xmlns:a16="http://schemas.microsoft.com/office/drawing/2014/main" id="{C6CEB4C9-C975-D1B6-806B-B038F7E485AD}"/>
              </a:ext>
            </a:extLst>
          </p:cNvPr>
          <p:cNvSpPr txBox="1"/>
          <p:nvPr/>
        </p:nvSpPr>
        <p:spPr>
          <a:xfrm>
            <a:off x="1476375" y="1187953"/>
            <a:ext cx="4319588" cy="830997"/>
          </a:xfrm>
          <a:prstGeom prst="rect">
            <a:avLst/>
          </a:prstGeom>
          <a:noFill/>
        </p:spPr>
        <p:txBody>
          <a:bodyPr wrap="square" rtlCol="0">
            <a:spAutoFit/>
          </a:bodyPr>
          <a:lstStyle/>
          <a:p>
            <a:r>
              <a:rPr lang="es-ES" sz="1200" dirty="0"/>
              <a:t>El programa ofrecido en alianza con las instituciones más prestigiosas de América Latina y el Caribe, le permitirá al estudiante contar una visión regional e intercambiar ideas y experiencias con estudiantes de diferentes países.</a:t>
            </a:r>
            <a:endParaRPr lang="es-AR" sz="1200" dirty="0"/>
          </a:p>
        </p:txBody>
      </p:sp>
      <mc:AlternateContent xmlns:mc="http://schemas.openxmlformats.org/markup-compatibility/2006" xmlns:p14="http://schemas.microsoft.com/office/powerpoint/2010/main">
        <mc:Choice Requires="p14">
          <p:contentPart p14:bwMode="auto" r:id="rId3">
            <p14:nvContentPartPr>
              <p14:cNvPr id="26" name="Entrada de lápiz 25">
                <a:extLst>
                  <a:ext uri="{FF2B5EF4-FFF2-40B4-BE49-F238E27FC236}">
                    <a16:creationId xmlns:a16="http://schemas.microsoft.com/office/drawing/2014/main" id="{F66B8C63-AC31-2B29-E340-E3C5FFE23897}"/>
                  </a:ext>
                </a:extLst>
              </p14:cNvPr>
              <p14:cNvContentPartPr/>
              <p14:nvPr/>
            </p14:nvContentPartPr>
            <p14:xfrm>
              <a:off x="-1079810" y="2381180"/>
              <a:ext cx="360" cy="360"/>
            </p14:xfrm>
          </p:contentPart>
        </mc:Choice>
        <mc:Fallback xmlns="">
          <p:pic>
            <p:nvPicPr>
              <p:cNvPr id="26" name="Entrada de lápiz 25">
                <a:extLst>
                  <a:ext uri="{FF2B5EF4-FFF2-40B4-BE49-F238E27FC236}">
                    <a16:creationId xmlns:a16="http://schemas.microsoft.com/office/drawing/2014/main" id="{F66B8C63-AC31-2B29-E340-E3C5FFE23897}"/>
                  </a:ext>
                </a:extLst>
              </p:cNvPr>
              <p:cNvPicPr/>
              <p:nvPr/>
            </p:nvPicPr>
            <p:blipFill>
              <a:blip r:embed="rId8"/>
              <a:stretch>
                <a:fillRect/>
              </a:stretch>
            </p:blipFill>
            <p:spPr>
              <a:xfrm>
                <a:off x="-1084130" y="2376860"/>
                <a:ext cx="9000" cy="9000"/>
              </a:xfrm>
              <a:prstGeom prst="rect">
                <a:avLst/>
              </a:prstGeom>
            </p:spPr>
          </p:pic>
        </mc:Fallback>
      </mc:AlternateContent>
      <p:pic>
        <p:nvPicPr>
          <p:cNvPr id="25" name="Imagen 24" descr="Mapa&#10;&#10;Descripción generada automáticamente">
            <a:extLst>
              <a:ext uri="{FF2B5EF4-FFF2-40B4-BE49-F238E27FC236}">
                <a16:creationId xmlns:a16="http://schemas.microsoft.com/office/drawing/2014/main" id="{794F2A76-C918-5BD7-56B4-DEA1BB05BD75}"/>
              </a:ext>
            </a:extLst>
          </p:cNvPr>
          <p:cNvPicPr>
            <a:picLocks noChangeAspect="1"/>
          </p:cNvPicPr>
          <p:nvPr/>
        </p:nvPicPr>
        <p:blipFill rotWithShape="1">
          <a:blip r:embed="rId9">
            <a:extLst>
              <a:ext uri="{28A0092B-C50C-407E-A947-70E740481C1C}">
                <a14:useLocalDpi xmlns:a14="http://schemas.microsoft.com/office/drawing/2010/main" val="0"/>
              </a:ext>
            </a:extLst>
          </a:blip>
          <a:srcRect r="24165"/>
          <a:stretch/>
        </p:blipFill>
        <p:spPr>
          <a:xfrm>
            <a:off x="1748560" y="3277764"/>
            <a:ext cx="4047403" cy="4357183"/>
          </a:xfrm>
          <a:prstGeom prst="rect">
            <a:avLst/>
          </a:prstGeom>
        </p:spPr>
      </p:pic>
      <p:cxnSp>
        <p:nvCxnSpPr>
          <p:cNvPr id="27" name="Conector recto 26">
            <a:extLst>
              <a:ext uri="{FF2B5EF4-FFF2-40B4-BE49-F238E27FC236}">
                <a16:creationId xmlns:a16="http://schemas.microsoft.com/office/drawing/2014/main" id="{9FFF03E3-B599-AB3D-6B63-CE75D9F5507F}"/>
              </a:ext>
            </a:extLst>
          </p:cNvPr>
          <p:cNvCxnSpPr>
            <a:cxnSpLocks/>
          </p:cNvCxnSpPr>
          <p:nvPr/>
        </p:nvCxnSpPr>
        <p:spPr>
          <a:xfrm>
            <a:off x="3771303" y="3660408"/>
            <a:ext cx="60988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034F149E-39F5-1F8E-FD09-8DF9BA09F825}"/>
              </a:ext>
            </a:extLst>
          </p:cNvPr>
          <p:cNvCxnSpPr>
            <a:cxnSpLocks/>
          </p:cNvCxnSpPr>
          <p:nvPr/>
        </p:nvCxnSpPr>
        <p:spPr>
          <a:xfrm>
            <a:off x="2205057" y="3056063"/>
            <a:ext cx="92360" cy="289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6E5A1518-10ED-9CDD-4555-578789ED0559}"/>
              </a:ext>
            </a:extLst>
          </p:cNvPr>
          <p:cNvCxnSpPr>
            <a:cxnSpLocks/>
          </p:cNvCxnSpPr>
          <p:nvPr/>
        </p:nvCxnSpPr>
        <p:spPr>
          <a:xfrm flipH="1">
            <a:off x="2868855" y="3055800"/>
            <a:ext cx="523704" cy="59207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ector recto 32">
            <a:extLst>
              <a:ext uri="{FF2B5EF4-FFF2-40B4-BE49-F238E27FC236}">
                <a16:creationId xmlns:a16="http://schemas.microsoft.com/office/drawing/2014/main" id="{5FD017E0-B99A-CDFC-BF40-16AEB36982C9}"/>
              </a:ext>
            </a:extLst>
          </p:cNvPr>
          <p:cNvCxnSpPr>
            <a:cxnSpLocks/>
            <a:stCxn id="53" idx="3"/>
          </p:cNvCxnSpPr>
          <p:nvPr/>
        </p:nvCxnSpPr>
        <p:spPr>
          <a:xfrm>
            <a:off x="2482054" y="4025910"/>
            <a:ext cx="600721" cy="202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Conector recto 33">
            <a:extLst>
              <a:ext uri="{FF2B5EF4-FFF2-40B4-BE49-F238E27FC236}">
                <a16:creationId xmlns:a16="http://schemas.microsoft.com/office/drawing/2014/main" id="{043DC156-BAAA-E732-B864-839CCF963D08}"/>
              </a:ext>
            </a:extLst>
          </p:cNvPr>
          <p:cNvCxnSpPr>
            <a:cxnSpLocks/>
          </p:cNvCxnSpPr>
          <p:nvPr/>
        </p:nvCxnSpPr>
        <p:spPr>
          <a:xfrm flipV="1">
            <a:off x="2253826" y="4394003"/>
            <a:ext cx="481926" cy="5455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Conector recto 34">
            <a:extLst>
              <a:ext uri="{FF2B5EF4-FFF2-40B4-BE49-F238E27FC236}">
                <a16:creationId xmlns:a16="http://schemas.microsoft.com/office/drawing/2014/main" id="{255C6B59-7A74-D31B-5AC7-D61432DDA8EC}"/>
              </a:ext>
            </a:extLst>
          </p:cNvPr>
          <p:cNvCxnSpPr>
            <a:cxnSpLocks/>
          </p:cNvCxnSpPr>
          <p:nvPr/>
        </p:nvCxnSpPr>
        <p:spPr>
          <a:xfrm flipV="1">
            <a:off x="2825264" y="5028638"/>
            <a:ext cx="218977" cy="7635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0D6B96E0-3AC2-7E93-F96B-4051AEA3F7DA}"/>
              </a:ext>
            </a:extLst>
          </p:cNvPr>
          <p:cNvCxnSpPr>
            <a:cxnSpLocks/>
          </p:cNvCxnSpPr>
          <p:nvPr/>
        </p:nvCxnSpPr>
        <p:spPr>
          <a:xfrm flipV="1">
            <a:off x="2770239" y="6389844"/>
            <a:ext cx="578729" cy="68923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7" name="Imagen 36" descr="Logotipo, nombre de la empresa&#10;&#10;Descripción generada automáticamente">
            <a:extLst>
              <a:ext uri="{FF2B5EF4-FFF2-40B4-BE49-F238E27FC236}">
                <a16:creationId xmlns:a16="http://schemas.microsoft.com/office/drawing/2014/main" id="{DB231F71-9CC7-5B2A-2382-5C31D57E00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3627" y="2534806"/>
            <a:ext cx="439212" cy="494359"/>
          </a:xfrm>
          <a:prstGeom prst="rect">
            <a:avLst/>
          </a:prstGeom>
        </p:spPr>
      </p:pic>
      <p:pic>
        <p:nvPicPr>
          <p:cNvPr id="38" name="Imagen 37" descr="Logotipo, nombre de la empresa&#10;&#10;Descripción generada automáticamente">
            <a:extLst>
              <a:ext uri="{FF2B5EF4-FFF2-40B4-BE49-F238E27FC236}">
                <a16:creationId xmlns:a16="http://schemas.microsoft.com/office/drawing/2014/main" id="{90D33351-38B3-758B-1198-BAB2B5A5F75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7012" y="4975705"/>
            <a:ext cx="768289" cy="231719"/>
          </a:xfrm>
          <a:prstGeom prst="rect">
            <a:avLst/>
          </a:prstGeom>
        </p:spPr>
      </p:pic>
      <p:pic>
        <p:nvPicPr>
          <p:cNvPr id="39" name="Imagen 38" descr="Un letrero de color negro&#10;&#10;Descripción generada automáticamente con confianza baja">
            <a:extLst>
              <a:ext uri="{FF2B5EF4-FFF2-40B4-BE49-F238E27FC236}">
                <a16:creationId xmlns:a16="http://schemas.microsoft.com/office/drawing/2014/main" id="{FA22CEFE-F92C-9FF6-C055-58A40DB53A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33974" y="6179415"/>
            <a:ext cx="747540" cy="210429"/>
          </a:xfrm>
          <a:prstGeom prst="rect">
            <a:avLst/>
          </a:prstGeom>
        </p:spPr>
      </p:pic>
      <p:pic>
        <p:nvPicPr>
          <p:cNvPr id="42" name="Imagen 41" descr="Interfaz de usuario gráfica, Texto&#10;&#10;Descripción generada automáticamente">
            <a:extLst>
              <a:ext uri="{FF2B5EF4-FFF2-40B4-BE49-F238E27FC236}">
                <a16:creationId xmlns:a16="http://schemas.microsoft.com/office/drawing/2014/main" id="{376C99C0-4B5F-F1D0-23C9-6A3F26E50A4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9206" y="2538617"/>
            <a:ext cx="1732577" cy="641094"/>
          </a:xfrm>
          <a:prstGeom prst="rect">
            <a:avLst/>
          </a:prstGeom>
        </p:spPr>
      </p:pic>
      <p:pic>
        <p:nvPicPr>
          <p:cNvPr id="44" name="Imagen 43">
            <a:extLst>
              <a:ext uri="{FF2B5EF4-FFF2-40B4-BE49-F238E27FC236}">
                <a16:creationId xmlns:a16="http://schemas.microsoft.com/office/drawing/2014/main" id="{7A98C167-F8F3-2132-B72B-DD220ADBE16C}"/>
              </a:ext>
            </a:extLst>
          </p:cNvPr>
          <p:cNvPicPr>
            <a:picLocks noChangeAspect="1"/>
          </p:cNvPicPr>
          <p:nvPr/>
        </p:nvPicPr>
        <p:blipFill>
          <a:blip r:embed="rId14"/>
          <a:stretch>
            <a:fillRect/>
          </a:stretch>
        </p:blipFill>
        <p:spPr>
          <a:xfrm>
            <a:off x="1544391" y="4120092"/>
            <a:ext cx="968680" cy="261953"/>
          </a:xfrm>
          <a:prstGeom prst="rect">
            <a:avLst/>
          </a:prstGeom>
        </p:spPr>
      </p:pic>
      <p:pic>
        <p:nvPicPr>
          <p:cNvPr id="47" name="Imagen 46" descr="Logotipo&#10;&#10;Descripción generada automáticamente">
            <a:extLst>
              <a:ext uri="{FF2B5EF4-FFF2-40B4-BE49-F238E27FC236}">
                <a16:creationId xmlns:a16="http://schemas.microsoft.com/office/drawing/2014/main" id="{FF3712C9-A459-D909-7FFE-8DE2DCF4738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07524" y="7113549"/>
            <a:ext cx="800220" cy="361368"/>
          </a:xfrm>
          <a:prstGeom prst="rect">
            <a:avLst/>
          </a:prstGeom>
        </p:spPr>
      </p:pic>
      <p:pic>
        <p:nvPicPr>
          <p:cNvPr id="48" name="Imagen 47" descr="Texto&#10;&#10;Descripción generada automáticamente">
            <a:extLst>
              <a:ext uri="{FF2B5EF4-FFF2-40B4-BE49-F238E27FC236}">
                <a16:creationId xmlns:a16="http://schemas.microsoft.com/office/drawing/2014/main" id="{880BC015-7F0E-7EB8-7354-9B4733FE4968}"/>
              </a:ext>
            </a:extLst>
          </p:cNvPr>
          <p:cNvPicPr>
            <a:picLocks noChangeAspect="1"/>
          </p:cNvPicPr>
          <p:nvPr/>
        </p:nvPicPr>
        <p:blipFill rotWithShape="1">
          <a:blip r:embed="rId16">
            <a:extLst>
              <a:ext uri="{28A0092B-C50C-407E-A947-70E740481C1C}">
                <a14:useLocalDpi xmlns:a14="http://schemas.microsoft.com/office/drawing/2010/main" val="0"/>
              </a:ext>
            </a:extLst>
          </a:blip>
          <a:srcRect l="4952" t="2329" b="-1665"/>
          <a:stretch/>
        </p:blipFill>
        <p:spPr>
          <a:xfrm>
            <a:off x="1544391" y="5880179"/>
            <a:ext cx="1663494" cy="276998"/>
          </a:xfrm>
          <a:prstGeom prst="rect">
            <a:avLst/>
          </a:prstGeom>
        </p:spPr>
      </p:pic>
      <p:pic>
        <p:nvPicPr>
          <p:cNvPr id="51" name="Imagen 50" descr="Texto&#10;&#10;Descripción generada automáticamente con confianza media">
            <a:extLst>
              <a:ext uri="{FF2B5EF4-FFF2-40B4-BE49-F238E27FC236}">
                <a16:creationId xmlns:a16="http://schemas.microsoft.com/office/drawing/2014/main" id="{7CA938D4-C435-C5C3-47E4-E65030E6DDB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18619" y="7023852"/>
            <a:ext cx="734663" cy="314170"/>
          </a:xfrm>
          <a:prstGeom prst="rect">
            <a:avLst/>
          </a:prstGeom>
        </p:spPr>
      </p:pic>
      <p:pic>
        <p:nvPicPr>
          <p:cNvPr id="55" name="Imagen 54" descr="Imagen que contiene aire, hombre, montar a caballo, alimentos&#10;&#10;Descripción generada automáticamente">
            <a:extLst>
              <a:ext uri="{FF2B5EF4-FFF2-40B4-BE49-F238E27FC236}">
                <a16:creationId xmlns:a16="http://schemas.microsoft.com/office/drawing/2014/main" id="{3BAC0F61-D7DD-EE5B-40C3-D18C86FBC66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81185" y="3112546"/>
            <a:ext cx="800220" cy="800220"/>
          </a:xfrm>
          <a:prstGeom prst="rect">
            <a:avLst/>
          </a:prstGeom>
        </p:spPr>
      </p:pic>
      <p:cxnSp>
        <p:nvCxnSpPr>
          <p:cNvPr id="13" name="Conector recto 12">
            <a:extLst>
              <a:ext uri="{FF2B5EF4-FFF2-40B4-BE49-F238E27FC236}">
                <a16:creationId xmlns:a16="http://schemas.microsoft.com/office/drawing/2014/main" id="{651526DF-B174-D7BB-E746-5556DC18C74E}"/>
              </a:ext>
            </a:extLst>
          </p:cNvPr>
          <p:cNvCxnSpPr>
            <a:cxnSpLocks/>
          </p:cNvCxnSpPr>
          <p:nvPr/>
        </p:nvCxnSpPr>
        <p:spPr>
          <a:xfrm>
            <a:off x="3727712" y="6447717"/>
            <a:ext cx="640224" cy="63136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Conector recto 13">
            <a:extLst>
              <a:ext uri="{FF2B5EF4-FFF2-40B4-BE49-F238E27FC236}">
                <a16:creationId xmlns:a16="http://schemas.microsoft.com/office/drawing/2014/main" id="{A0BEEEE3-12E1-DC00-1997-55C48DF55CFD}"/>
              </a:ext>
            </a:extLst>
          </p:cNvPr>
          <p:cNvCxnSpPr>
            <a:cxnSpLocks/>
          </p:cNvCxnSpPr>
          <p:nvPr/>
        </p:nvCxnSpPr>
        <p:spPr>
          <a:xfrm flipH="1" flipV="1">
            <a:off x="4032653" y="5710515"/>
            <a:ext cx="676465" cy="52792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38915FC2-6359-2389-207B-2F9D4A402D38}"/>
              </a:ext>
            </a:extLst>
          </p:cNvPr>
          <p:cNvCxnSpPr>
            <a:cxnSpLocks/>
          </p:cNvCxnSpPr>
          <p:nvPr/>
        </p:nvCxnSpPr>
        <p:spPr>
          <a:xfrm flipH="1">
            <a:off x="4381185" y="4480015"/>
            <a:ext cx="800220" cy="5983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21" name="Imagen 20">
            <a:extLst>
              <a:ext uri="{FF2B5EF4-FFF2-40B4-BE49-F238E27FC236}">
                <a16:creationId xmlns:a16="http://schemas.microsoft.com/office/drawing/2014/main" id="{BE9C9EA1-1869-B915-E3E1-ED929B3886DD}"/>
              </a:ext>
            </a:extLst>
          </p:cNvPr>
          <p:cNvPicPr>
            <a:picLocks noChangeAspect="1"/>
          </p:cNvPicPr>
          <p:nvPr/>
        </p:nvPicPr>
        <p:blipFill>
          <a:blip r:embed="rId19"/>
          <a:stretch>
            <a:fillRect/>
          </a:stretch>
        </p:blipFill>
        <p:spPr>
          <a:xfrm>
            <a:off x="4807634" y="4169311"/>
            <a:ext cx="1010078" cy="215609"/>
          </a:xfrm>
          <a:prstGeom prst="rect">
            <a:avLst/>
          </a:prstGeom>
        </p:spPr>
      </p:pic>
      <p:sp>
        <p:nvSpPr>
          <p:cNvPr id="65" name="CuadroTexto 64">
            <a:extLst>
              <a:ext uri="{FF2B5EF4-FFF2-40B4-BE49-F238E27FC236}">
                <a16:creationId xmlns:a16="http://schemas.microsoft.com/office/drawing/2014/main" id="{DEF88D27-505E-A68C-C980-457AEB16534B}"/>
              </a:ext>
            </a:extLst>
          </p:cNvPr>
          <p:cNvSpPr txBox="1"/>
          <p:nvPr/>
        </p:nvSpPr>
        <p:spPr>
          <a:xfrm>
            <a:off x="1472931" y="836256"/>
            <a:ext cx="4319588" cy="307777"/>
          </a:xfrm>
          <a:prstGeom prst="rect">
            <a:avLst/>
          </a:prstGeom>
          <a:noFill/>
        </p:spPr>
        <p:txBody>
          <a:bodyPr wrap="square">
            <a:spAutoFit/>
          </a:bodyPr>
          <a:lstStyle/>
          <a:p>
            <a:r>
              <a:rPr lang="es-AR" sz="1400" b="1" dirty="0"/>
              <a:t>Aliados regionales</a:t>
            </a:r>
          </a:p>
        </p:txBody>
      </p:sp>
      <p:sp>
        <p:nvSpPr>
          <p:cNvPr id="3" name="CuadroTexto 2">
            <a:extLst>
              <a:ext uri="{FF2B5EF4-FFF2-40B4-BE49-F238E27FC236}">
                <a16:creationId xmlns:a16="http://schemas.microsoft.com/office/drawing/2014/main" id="{D9AEC93D-6465-CF7E-4F1B-DBEA5A67D873}"/>
              </a:ext>
            </a:extLst>
          </p:cNvPr>
          <p:cNvSpPr txBox="1"/>
          <p:nvPr/>
        </p:nvSpPr>
        <p:spPr>
          <a:xfrm>
            <a:off x="4418558" y="6851424"/>
            <a:ext cx="789186" cy="276999"/>
          </a:xfrm>
          <a:prstGeom prst="rect">
            <a:avLst/>
          </a:prstGeom>
          <a:noFill/>
        </p:spPr>
        <p:txBody>
          <a:bodyPr wrap="square" rtlCol="0">
            <a:spAutoFit/>
          </a:bodyPr>
          <a:lstStyle/>
          <a:p>
            <a:r>
              <a:rPr lang="es-ES" sz="1200" dirty="0"/>
              <a:t>Argentina</a:t>
            </a:r>
            <a:endParaRPr lang="es-AR" sz="1200" dirty="0"/>
          </a:p>
        </p:txBody>
      </p:sp>
      <p:sp>
        <p:nvSpPr>
          <p:cNvPr id="5" name="CuadroTexto 4">
            <a:extLst>
              <a:ext uri="{FF2B5EF4-FFF2-40B4-BE49-F238E27FC236}">
                <a16:creationId xmlns:a16="http://schemas.microsoft.com/office/drawing/2014/main" id="{94C3C71A-21AA-B08A-44F1-CC0519F56377}"/>
              </a:ext>
            </a:extLst>
          </p:cNvPr>
          <p:cNvSpPr txBox="1"/>
          <p:nvPr/>
        </p:nvSpPr>
        <p:spPr>
          <a:xfrm>
            <a:off x="4833974" y="5886145"/>
            <a:ext cx="789186" cy="276999"/>
          </a:xfrm>
          <a:prstGeom prst="rect">
            <a:avLst/>
          </a:prstGeom>
          <a:noFill/>
        </p:spPr>
        <p:txBody>
          <a:bodyPr wrap="square" rtlCol="0">
            <a:spAutoFit/>
          </a:bodyPr>
          <a:lstStyle/>
          <a:p>
            <a:r>
              <a:rPr lang="es-ES" sz="1200" dirty="0"/>
              <a:t>Paraguay</a:t>
            </a:r>
            <a:endParaRPr lang="es-AR" sz="1200" dirty="0"/>
          </a:p>
        </p:txBody>
      </p:sp>
      <p:sp>
        <p:nvSpPr>
          <p:cNvPr id="6" name="CuadroTexto 5">
            <a:extLst>
              <a:ext uri="{FF2B5EF4-FFF2-40B4-BE49-F238E27FC236}">
                <a16:creationId xmlns:a16="http://schemas.microsoft.com/office/drawing/2014/main" id="{DA9ED521-DC55-B325-3665-6FD9A314D660}"/>
              </a:ext>
            </a:extLst>
          </p:cNvPr>
          <p:cNvSpPr txBox="1"/>
          <p:nvPr/>
        </p:nvSpPr>
        <p:spPr>
          <a:xfrm>
            <a:off x="5088823" y="3899749"/>
            <a:ext cx="534337" cy="276999"/>
          </a:xfrm>
          <a:prstGeom prst="rect">
            <a:avLst/>
          </a:prstGeom>
          <a:noFill/>
        </p:spPr>
        <p:txBody>
          <a:bodyPr wrap="square" rtlCol="0">
            <a:spAutoFit/>
          </a:bodyPr>
          <a:lstStyle/>
          <a:p>
            <a:r>
              <a:rPr lang="es-ES" sz="1200" dirty="0"/>
              <a:t>Brasil</a:t>
            </a:r>
            <a:endParaRPr lang="es-AR" sz="1200" dirty="0"/>
          </a:p>
        </p:txBody>
      </p:sp>
      <p:sp>
        <p:nvSpPr>
          <p:cNvPr id="7" name="CuadroTexto 6">
            <a:extLst>
              <a:ext uri="{FF2B5EF4-FFF2-40B4-BE49-F238E27FC236}">
                <a16:creationId xmlns:a16="http://schemas.microsoft.com/office/drawing/2014/main" id="{49986783-2115-D506-0541-95AF8ED9D1C9}"/>
              </a:ext>
            </a:extLst>
          </p:cNvPr>
          <p:cNvSpPr txBox="1"/>
          <p:nvPr/>
        </p:nvSpPr>
        <p:spPr>
          <a:xfrm>
            <a:off x="4141935" y="2937739"/>
            <a:ext cx="1309794" cy="276999"/>
          </a:xfrm>
          <a:prstGeom prst="rect">
            <a:avLst/>
          </a:prstGeom>
          <a:noFill/>
        </p:spPr>
        <p:txBody>
          <a:bodyPr wrap="square" rtlCol="0">
            <a:spAutoFit/>
          </a:bodyPr>
          <a:lstStyle/>
          <a:p>
            <a:r>
              <a:rPr lang="es-ES" sz="1200" dirty="0"/>
              <a:t>Trinidad y Tobago</a:t>
            </a:r>
            <a:endParaRPr lang="es-AR" sz="1200" dirty="0"/>
          </a:p>
        </p:txBody>
      </p:sp>
      <p:sp>
        <p:nvSpPr>
          <p:cNvPr id="8" name="CuadroTexto 7">
            <a:extLst>
              <a:ext uri="{FF2B5EF4-FFF2-40B4-BE49-F238E27FC236}">
                <a16:creationId xmlns:a16="http://schemas.microsoft.com/office/drawing/2014/main" id="{C10D7F37-8BC4-AB59-F5ED-040A687204A7}"/>
              </a:ext>
            </a:extLst>
          </p:cNvPr>
          <p:cNvSpPr txBox="1"/>
          <p:nvPr/>
        </p:nvSpPr>
        <p:spPr>
          <a:xfrm>
            <a:off x="3303898" y="2272007"/>
            <a:ext cx="742366" cy="276999"/>
          </a:xfrm>
          <a:prstGeom prst="rect">
            <a:avLst/>
          </a:prstGeom>
          <a:noFill/>
        </p:spPr>
        <p:txBody>
          <a:bodyPr wrap="square" rtlCol="0">
            <a:spAutoFit/>
          </a:bodyPr>
          <a:lstStyle/>
          <a:p>
            <a:r>
              <a:rPr lang="es-ES" sz="1200" dirty="0"/>
              <a:t>Panamá</a:t>
            </a:r>
            <a:endParaRPr lang="es-AR" sz="1200" dirty="0"/>
          </a:p>
        </p:txBody>
      </p:sp>
      <p:sp>
        <p:nvSpPr>
          <p:cNvPr id="9" name="CuadroTexto 8">
            <a:extLst>
              <a:ext uri="{FF2B5EF4-FFF2-40B4-BE49-F238E27FC236}">
                <a16:creationId xmlns:a16="http://schemas.microsoft.com/office/drawing/2014/main" id="{C0E6BDFB-FAA1-792F-9216-8359E3638AA3}"/>
              </a:ext>
            </a:extLst>
          </p:cNvPr>
          <p:cNvSpPr txBox="1"/>
          <p:nvPr/>
        </p:nvSpPr>
        <p:spPr>
          <a:xfrm>
            <a:off x="1987071" y="2358336"/>
            <a:ext cx="963235" cy="276999"/>
          </a:xfrm>
          <a:prstGeom prst="rect">
            <a:avLst/>
          </a:prstGeom>
          <a:noFill/>
        </p:spPr>
        <p:txBody>
          <a:bodyPr wrap="square" rtlCol="0">
            <a:spAutoFit/>
          </a:bodyPr>
          <a:lstStyle/>
          <a:p>
            <a:r>
              <a:rPr lang="es-ES" sz="1200" dirty="0"/>
              <a:t>El Salvador</a:t>
            </a:r>
            <a:endParaRPr lang="es-AR" sz="1200" dirty="0"/>
          </a:p>
        </p:txBody>
      </p:sp>
      <p:sp>
        <p:nvSpPr>
          <p:cNvPr id="10" name="CuadroTexto 9">
            <a:extLst>
              <a:ext uri="{FF2B5EF4-FFF2-40B4-BE49-F238E27FC236}">
                <a16:creationId xmlns:a16="http://schemas.microsoft.com/office/drawing/2014/main" id="{86DE7613-A4B0-D999-4C1A-BC8B56937923}"/>
              </a:ext>
            </a:extLst>
          </p:cNvPr>
          <p:cNvSpPr txBox="1"/>
          <p:nvPr/>
        </p:nvSpPr>
        <p:spPr>
          <a:xfrm>
            <a:off x="2237346" y="6815419"/>
            <a:ext cx="498406" cy="276999"/>
          </a:xfrm>
          <a:prstGeom prst="rect">
            <a:avLst/>
          </a:prstGeom>
          <a:noFill/>
        </p:spPr>
        <p:txBody>
          <a:bodyPr wrap="square" rtlCol="0">
            <a:spAutoFit/>
          </a:bodyPr>
          <a:lstStyle/>
          <a:p>
            <a:r>
              <a:rPr lang="es-ES" sz="1200" dirty="0"/>
              <a:t>Chile</a:t>
            </a:r>
            <a:endParaRPr lang="es-AR" sz="1200" dirty="0"/>
          </a:p>
        </p:txBody>
      </p:sp>
      <p:sp>
        <p:nvSpPr>
          <p:cNvPr id="15" name="CuadroTexto 14">
            <a:extLst>
              <a:ext uri="{FF2B5EF4-FFF2-40B4-BE49-F238E27FC236}">
                <a16:creationId xmlns:a16="http://schemas.microsoft.com/office/drawing/2014/main" id="{73CA950F-213A-A876-0F4C-5F837A81D3CF}"/>
              </a:ext>
            </a:extLst>
          </p:cNvPr>
          <p:cNvSpPr txBox="1"/>
          <p:nvPr/>
        </p:nvSpPr>
        <p:spPr>
          <a:xfrm>
            <a:off x="2198319" y="5637463"/>
            <a:ext cx="498406" cy="276999"/>
          </a:xfrm>
          <a:prstGeom prst="rect">
            <a:avLst/>
          </a:prstGeom>
          <a:noFill/>
        </p:spPr>
        <p:txBody>
          <a:bodyPr wrap="square" rtlCol="0">
            <a:spAutoFit/>
          </a:bodyPr>
          <a:lstStyle/>
          <a:p>
            <a:r>
              <a:rPr lang="es-ES" sz="1200" dirty="0"/>
              <a:t>Perú</a:t>
            </a:r>
            <a:endParaRPr lang="es-AR" sz="1200" dirty="0"/>
          </a:p>
        </p:txBody>
      </p:sp>
      <p:sp>
        <p:nvSpPr>
          <p:cNvPr id="30" name="CuadroTexto 29">
            <a:extLst>
              <a:ext uri="{FF2B5EF4-FFF2-40B4-BE49-F238E27FC236}">
                <a16:creationId xmlns:a16="http://schemas.microsoft.com/office/drawing/2014/main" id="{0F55A437-1734-10F2-DF54-AAC768CF860C}"/>
              </a:ext>
            </a:extLst>
          </p:cNvPr>
          <p:cNvSpPr txBox="1"/>
          <p:nvPr/>
        </p:nvSpPr>
        <p:spPr>
          <a:xfrm>
            <a:off x="677243" y="232554"/>
            <a:ext cx="2465637" cy="378721"/>
          </a:xfrm>
          <a:prstGeom prst="rect">
            <a:avLst/>
          </a:prstGeom>
          <a:solidFill>
            <a:schemeClr val="bg1"/>
          </a:solidFill>
        </p:spPr>
        <p:txBody>
          <a:bodyPr wrap="square" rtlCol="0">
            <a:spAutoFit/>
          </a:bodyPr>
          <a:lstStyle/>
          <a:p>
            <a:endParaRPr lang="es-AR" dirty="0"/>
          </a:p>
        </p:txBody>
      </p:sp>
      <p:sp>
        <p:nvSpPr>
          <p:cNvPr id="53" name="CuadroTexto 52">
            <a:extLst>
              <a:ext uri="{FF2B5EF4-FFF2-40B4-BE49-F238E27FC236}">
                <a16:creationId xmlns:a16="http://schemas.microsoft.com/office/drawing/2014/main" id="{11CC8A0D-C895-3F6F-CB54-DCB257E3B231}"/>
              </a:ext>
            </a:extLst>
          </p:cNvPr>
          <p:cNvSpPr txBox="1"/>
          <p:nvPr/>
        </p:nvSpPr>
        <p:spPr>
          <a:xfrm>
            <a:off x="1695564" y="3887410"/>
            <a:ext cx="786490" cy="276999"/>
          </a:xfrm>
          <a:prstGeom prst="rect">
            <a:avLst/>
          </a:prstGeom>
          <a:noFill/>
        </p:spPr>
        <p:txBody>
          <a:bodyPr wrap="square" rtlCol="0">
            <a:spAutoFit/>
          </a:bodyPr>
          <a:lstStyle/>
          <a:p>
            <a:r>
              <a:rPr lang="es-ES" sz="1200" dirty="0"/>
              <a:t>Colombia</a:t>
            </a:r>
            <a:endParaRPr lang="es-AR" sz="1200" dirty="0"/>
          </a:p>
        </p:txBody>
      </p:sp>
      <p:sp>
        <p:nvSpPr>
          <p:cNvPr id="54" name="CuadroTexto 53">
            <a:extLst>
              <a:ext uri="{FF2B5EF4-FFF2-40B4-BE49-F238E27FC236}">
                <a16:creationId xmlns:a16="http://schemas.microsoft.com/office/drawing/2014/main" id="{F29E5603-6EDC-2983-D4DD-B2F3776779BA}"/>
              </a:ext>
            </a:extLst>
          </p:cNvPr>
          <p:cNvSpPr txBox="1"/>
          <p:nvPr/>
        </p:nvSpPr>
        <p:spPr>
          <a:xfrm>
            <a:off x="1586850" y="4736505"/>
            <a:ext cx="786490" cy="276999"/>
          </a:xfrm>
          <a:prstGeom prst="rect">
            <a:avLst/>
          </a:prstGeom>
          <a:noFill/>
        </p:spPr>
        <p:txBody>
          <a:bodyPr wrap="square" rtlCol="0">
            <a:spAutoFit/>
          </a:bodyPr>
          <a:lstStyle/>
          <a:p>
            <a:r>
              <a:rPr lang="es-ES" sz="1200" dirty="0"/>
              <a:t>Ecuador</a:t>
            </a:r>
            <a:endParaRPr lang="es-AR" sz="1200" dirty="0"/>
          </a:p>
        </p:txBody>
      </p:sp>
      <p:pic>
        <p:nvPicPr>
          <p:cNvPr id="61" name="Imagen 60">
            <a:extLst>
              <a:ext uri="{FF2B5EF4-FFF2-40B4-BE49-F238E27FC236}">
                <a16:creationId xmlns:a16="http://schemas.microsoft.com/office/drawing/2014/main" id="{12E194B9-E833-0232-5EFD-8898082360C0}"/>
              </a:ext>
            </a:extLst>
          </p:cNvPr>
          <p:cNvPicPr>
            <a:picLocks noChangeAspect="1"/>
          </p:cNvPicPr>
          <p:nvPr/>
        </p:nvPicPr>
        <p:blipFill>
          <a:blip r:embed="rId20"/>
          <a:stretch>
            <a:fillRect/>
          </a:stretch>
        </p:blipFill>
        <p:spPr>
          <a:xfrm>
            <a:off x="674482" y="168117"/>
            <a:ext cx="2737052" cy="476590"/>
          </a:xfrm>
          <a:prstGeom prst="rect">
            <a:avLst/>
          </a:prstGeom>
        </p:spPr>
      </p:pic>
      <p:pic>
        <p:nvPicPr>
          <p:cNvPr id="11" name="Imagen 10" descr="Logotipo&#10;&#10;Descripción generada automáticamente">
            <a:extLst>
              <a:ext uri="{FF2B5EF4-FFF2-40B4-BE49-F238E27FC236}">
                <a16:creationId xmlns:a16="http://schemas.microsoft.com/office/drawing/2014/main" id="{437A82A0-8F26-BFD2-A0A7-6DF9A24EF8A6}"/>
              </a:ext>
            </a:extLst>
          </p:cNvPr>
          <p:cNvPicPr>
            <a:picLocks noChangeAspect="1"/>
          </p:cNvPicPr>
          <p:nvPr/>
        </p:nvPicPr>
        <p:blipFill rotWithShape="1">
          <a:blip r:embed="rId21">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392171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6E4165E-B440-2A11-1A55-2735D6E40DBC}"/>
              </a:ext>
            </a:extLst>
          </p:cNvPr>
          <p:cNvSpPr txBox="1"/>
          <p:nvPr/>
        </p:nvSpPr>
        <p:spPr>
          <a:xfrm>
            <a:off x="1476375" y="5667335"/>
            <a:ext cx="4319588" cy="1292662"/>
          </a:xfrm>
          <a:prstGeom prst="rect">
            <a:avLst/>
          </a:prstGeom>
          <a:noFill/>
        </p:spPr>
        <p:txBody>
          <a:bodyPr wrap="square">
            <a:spAutoFit/>
          </a:bodyPr>
          <a:lstStyle/>
          <a:p>
            <a:r>
              <a:rPr lang="es-ES" sz="1400" b="1" dirty="0"/>
              <a:t>Consultas </a:t>
            </a:r>
          </a:p>
          <a:p>
            <a:r>
              <a:rPr lang="es-ES" sz="1200" dirty="0"/>
              <a:t>Ante cualquier consulta sobre temas académicos, registro, pagos, plataforma de aprendizaje, entre otros, escribanos:</a:t>
            </a:r>
          </a:p>
          <a:p>
            <a:r>
              <a:rPr lang="es-ES" sz="1200" dirty="0"/>
              <a:t>CAF: </a:t>
            </a:r>
            <a:r>
              <a:rPr lang="es-ES" sz="1200" dirty="0">
                <a:hlinkClick r:id="rId2"/>
              </a:rPr>
              <a:t>cursosvirtuales@caf.com</a:t>
            </a:r>
            <a:endParaRPr lang="es-ES" sz="1200" dirty="0"/>
          </a:p>
          <a:p>
            <a:endParaRPr lang="es-ES" sz="1200" dirty="0"/>
          </a:p>
          <a:p>
            <a:r>
              <a:rPr lang="es-ES" sz="1200" dirty="0"/>
              <a:t>USMA:</a:t>
            </a:r>
            <a:r>
              <a:rPr lang="es-ES" sz="1600" dirty="0">
                <a:hlinkClick r:id="rId3"/>
              </a:rPr>
              <a:t> </a:t>
            </a:r>
            <a:r>
              <a:rPr lang="es-ES" sz="1200" dirty="0">
                <a:hlinkClick r:id="rId4"/>
              </a:rPr>
              <a:t>jcaballero@usma.ac.pa</a:t>
            </a:r>
            <a:r>
              <a:rPr lang="es-ES" sz="1200" dirty="0"/>
              <a:t> </a:t>
            </a:r>
            <a:endParaRPr lang="es-AR" sz="1200" dirty="0"/>
          </a:p>
        </p:txBody>
      </p:sp>
      <p:pic>
        <p:nvPicPr>
          <p:cNvPr id="5" name="Imagen 4">
            <a:extLst>
              <a:ext uri="{FF2B5EF4-FFF2-40B4-BE49-F238E27FC236}">
                <a16:creationId xmlns:a16="http://schemas.microsoft.com/office/drawing/2014/main" id="{15A241CA-9382-F723-C881-9B8CF5608E32}"/>
              </a:ext>
            </a:extLst>
          </p:cNvPr>
          <p:cNvPicPr>
            <a:picLocks noChangeAspect="1"/>
          </p:cNvPicPr>
          <p:nvPr/>
        </p:nvPicPr>
        <p:blipFill>
          <a:blip r:embed="rId5"/>
          <a:stretch>
            <a:fillRect/>
          </a:stretch>
        </p:blipFill>
        <p:spPr>
          <a:xfrm>
            <a:off x="674482" y="242548"/>
            <a:ext cx="2737052" cy="476590"/>
          </a:xfrm>
          <a:prstGeom prst="rect">
            <a:avLst/>
          </a:prstGeom>
        </p:spPr>
      </p:pic>
      <p:pic>
        <p:nvPicPr>
          <p:cNvPr id="2" name="Imagen 1" descr="Logotipo&#10;&#10;Descripción generada automáticamente">
            <a:extLst>
              <a:ext uri="{FF2B5EF4-FFF2-40B4-BE49-F238E27FC236}">
                <a16:creationId xmlns:a16="http://schemas.microsoft.com/office/drawing/2014/main" id="{A649C1FF-F189-7E23-6FA9-1B2CB31B4641}"/>
              </a:ext>
            </a:extLst>
          </p:cNvPr>
          <p:cNvPicPr>
            <a:picLocks noChangeAspect="1"/>
          </p:cNvPicPr>
          <p:nvPr/>
        </p:nvPicPr>
        <p:blipFill rotWithShape="1">
          <a:blip r:embed="rId6">
            <a:extLst>
              <a:ext uri="{28A0092B-C50C-407E-A947-70E740481C1C}">
                <a14:useLocalDpi xmlns:a14="http://schemas.microsoft.com/office/drawing/2010/main" val="0"/>
              </a:ext>
            </a:extLst>
          </a:blip>
          <a:srcRect l="2191" t="6774"/>
          <a:stretch/>
        </p:blipFill>
        <p:spPr>
          <a:xfrm>
            <a:off x="4985439" y="334817"/>
            <a:ext cx="798305" cy="322005"/>
          </a:xfrm>
          <a:prstGeom prst="rect">
            <a:avLst/>
          </a:prstGeom>
        </p:spPr>
      </p:pic>
    </p:spTree>
    <p:extLst>
      <p:ext uri="{BB962C8B-B14F-4D97-AF65-F5344CB8AC3E}">
        <p14:creationId xmlns:p14="http://schemas.microsoft.com/office/powerpoint/2010/main" val="181338063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32242</TotalTime>
  <Words>945</Words>
  <Application>Microsoft Office PowerPoint</Application>
  <PresentationFormat>Personalizado</PresentationFormat>
  <Paragraphs>133</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GOMEZ, MARIA SOLEDAD</dc:creator>
  <cp:lastModifiedBy>GOMEZ, MARIA SOLEDAD</cp:lastModifiedBy>
  <cp:revision>95</cp:revision>
  <dcterms:created xsi:type="dcterms:W3CDTF">2023-03-06T18:59:49Z</dcterms:created>
  <dcterms:modified xsi:type="dcterms:W3CDTF">2024-03-27T15:42:19Z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b9f95edc-924c-4e2e-aadc-659d850d3dc7</vt:lpwstr>
  </property>
</Properties>
</file>