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V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51720" y="3861048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VE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2770476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239645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04144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2807248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5550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432651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01628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29823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120307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1517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13142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24582" cy="49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VE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E261-4DEB-453D-97EF-D08184759853}" type="datetimeFigureOut">
              <a:rPr lang="es-VE" smtClean="0"/>
              <a:pPr/>
              <a:t>01/09/2014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F2FB6-693C-4140-B469-F152B2C8D4C8}" type="slidenum">
              <a:rPr lang="es-VE" smtClean="0"/>
              <a:pPr/>
              <a:t>‹#›</a:t>
            </a:fld>
            <a:endParaRPr lang="es-VE"/>
          </a:p>
        </p:txBody>
      </p:sp>
      <p:grpSp>
        <p:nvGrpSpPr>
          <p:cNvPr id="12" name="11 Grupo"/>
          <p:cNvGrpSpPr/>
          <p:nvPr userDrawn="1"/>
        </p:nvGrpSpPr>
        <p:grpSpPr>
          <a:xfrm>
            <a:off x="1" y="-26143"/>
            <a:ext cx="9144000" cy="1349829"/>
            <a:chOff x="99077" y="-17986"/>
            <a:chExt cx="9164418" cy="1349829"/>
          </a:xfrm>
        </p:grpSpPr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12" t="33532" r="2530" b="48016"/>
            <a:stretch/>
          </p:blipFill>
          <p:spPr bwMode="auto">
            <a:xfrm>
              <a:off x="99077" y="-17986"/>
              <a:ext cx="9164418" cy="1349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 userDrawn="1"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84880" t="33532" r="2530" b="48016"/>
            <a:stretch/>
          </p:blipFill>
          <p:spPr bwMode="auto">
            <a:xfrm>
              <a:off x="1600991" y="117151"/>
              <a:ext cx="7662503" cy="1214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547933" y="113506"/>
            <a:ext cx="756057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xmlns="" val="121253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5591" y="2708920"/>
            <a:ext cx="7772400" cy="1082551"/>
          </a:xfrm>
        </p:spPr>
        <p:txBody>
          <a:bodyPr/>
          <a:lstStyle/>
          <a:p>
            <a:r>
              <a:rPr lang="es-VE" sz="4000" dirty="0" smtClean="0"/>
              <a:t>&lt;POR FAVOR SEÑALAR AQUÍ PAIS&gt;</a:t>
            </a:r>
            <a:endParaRPr lang="es-VE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51720" y="3573016"/>
            <a:ext cx="6400800" cy="792088"/>
          </a:xfrm>
        </p:spPr>
        <p:txBody>
          <a:bodyPr/>
          <a:lstStyle/>
          <a:p>
            <a:r>
              <a:rPr lang="es-VE" dirty="0" smtClean="0"/>
              <a:t>Avances en el diseño e implementación de Planes de Adaptación y principales necesidades identificadas</a:t>
            </a:r>
            <a:endParaRPr lang="es-VE" dirty="0"/>
          </a:p>
        </p:txBody>
      </p:sp>
      <p:grpSp>
        <p:nvGrpSpPr>
          <p:cNvPr id="9" name="8 Grupo"/>
          <p:cNvGrpSpPr/>
          <p:nvPr/>
        </p:nvGrpSpPr>
        <p:grpSpPr>
          <a:xfrm>
            <a:off x="-20418" y="-27384"/>
            <a:ext cx="9164418" cy="1349829"/>
            <a:chOff x="99077" y="-17986"/>
            <a:chExt cx="9164418" cy="1349829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12" t="33532" r="2530" b="48016"/>
            <a:stretch/>
          </p:blipFill>
          <p:spPr bwMode="auto">
            <a:xfrm>
              <a:off x="99077" y="-17986"/>
              <a:ext cx="9164418" cy="1349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" name="10 Grupo"/>
            <p:cNvGrpSpPr/>
            <p:nvPr/>
          </p:nvGrpSpPr>
          <p:grpSpPr>
            <a:xfrm>
              <a:off x="1567194" y="764704"/>
              <a:ext cx="6120680" cy="539777"/>
              <a:chOff x="1567194" y="1484784"/>
              <a:chExt cx="6120680" cy="539777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4880" t="33532" r="2530" b="48016"/>
              <a:stretch/>
            </p:blipFill>
            <p:spPr bwMode="auto">
              <a:xfrm>
                <a:off x="1567194" y="1484784"/>
                <a:ext cx="6120680" cy="539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12 CuadroTexto"/>
              <p:cNvSpPr txBox="1"/>
              <p:nvPr/>
            </p:nvSpPr>
            <p:spPr>
              <a:xfrm>
                <a:off x="1595151" y="1484784"/>
                <a:ext cx="39604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12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9-10 Septiembre 2014</a:t>
                </a:r>
              </a:p>
              <a:p>
                <a:r>
                  <a:rPr lang="es-VE" sz="12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México D.F.</a:t>
                </a:r>
                <a:endParaRPr lang="es-V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66067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1. Marco Institucional </a:t>
            </a:r>
            <a:br>
              <a:rPr lang="es-VE" dirty="0" smtClean="0"/>
            </a:br>
            <a:r>
              <a:rPr lang="es-VE" dirty="0" smtClean="0"/>
              <a:t>y Regulatorio</a:t>
            </a:r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VE" sz="2200" dirty="0" smtClean="0"/>
              <a:t>Indicar brevemente el marco regulatorio existente para la </a:t>
            </a:r>
            <a:r>
              <a:rPr lang="es-VE" sz="2200" b="1" u="sng" dirty="0" smtClean="0"/>
              <a:t>definición</a:t>
            </a:r>
            <a:r>
              <a:rPr lang="es-VE" sz="2200" dirty="0" smtClean="0"/>
              <a:t> de políticas en materia de adaptación al cambio climático</a:t>
            </a:r>
          </a:p>
          <a:p>
            <a:endParaRPr lang="es-VE" sz="2200" dirty="0" smtClean="0"/>
          </a:p>
          <a:p>
            <a:r>
              <a:rPr lang="es-VE" sz="2200" dirty="0" smtClean="0"/>
              <a:t>Indicar brevemente el marco regulatorio existente para la </a:t>
            </a:r>
            <a:r>
              <a:rPr lang="es-VE" sz="2200" b="1" u="sng" dirty="0" smtClean="0"/>
              <a:t>ejecución</a:t>
            </a:r>
            <a:r>
              <a:rPr lang="es-VE" sz="2200" dirty="0" smtClean="0"/>
              <a:t> de medidas en materia de adaptación al cambio climático</a:t>
            </a:r>
          </a:p>
          <a:p>
            <a:endParaRPr lang="es-VE" sz="2200" dirty="0"/>
          </a:p>
        </p:txBody>
      </p:sp>
    </p:spTree>
    <p:extLst>
      <p:ext uri="{BB962C8B-B14F-4D97-AF65-F5344CB8AC3E}">
        <p14:creationId xmlns:p14="http://schemas.microsoft.com/office/powerpoint/2010/main" xmlns="" val="16462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2. Plan/ Política de Adaptación al </a:t>
            </a:r>
            <a:br>
              <a:rPr lang="es-VE" dirty="0" smtClean="0"/>
            </a:br>
            <a:r>
              <a:rPr lang="es-VE" dirty="0" smtClean="0"/>
              <a:t>Cambio Climático</a:t>
            </a:r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VE" dirty="0" smtClean="0"/>
              <a:t>Señale, si existe, el Plan de Adaptación</a:t>
            </a:r>
          </a:p>
          <a:p>
            <a:pPr lvl="1"/>
            <a:r>
              <a:rPr lang="es-VE" dirty="0" smtClean="0"/>
              <a:t>Objetivo</a:t>
            </a:r>
          </a:p>
          <a:p>
            <a:pPr lvl="1"/>
            <a:r>
              <a:rPr lang="es-VE" dirty="0" smtClean="0"/>
              <a:t>Principales aspectos</a:t>
            </a:r>
          </a:p>
          <a:p>
            <a:pPr lvl="1"/>
            <a:r>
              <a:rPr lang="es-VE" dirty="0" smtClean="0"/>
              <a:t>A cuantos años (horizonte de tiempo) ha sido planteado</a:t>
            </a:r>
          </a:p>
          <a:p>
            <a:pPr lvl="1"/>
            <a:r>
              <a:rPr lang="es-VE" dirty="0" smtClean="0"/>
              <a:t>Mencionar los 3 a 5 principales proyectos identificados y/o en implementación</a:t>
            </a:r>
          </a:p>
          <a:p>
            <a:pPr lvl="2"/>
            <a:r>
              <a:rPr lang="es-VE" dirty="0" smtClean="0"/>
              <a:t>En esto principales proyectos por favor indicar</a:t>
            </a:r>
          </a:p>
          <a:p>
            <a:pPr lvl="3"/>
            <a:r>
              <a:rPr lang="es-VE" dirty="0" smtClean="0"/>
              <a:t>Nombre del proyecto</a:t>
            </a:r>
          </a:p>
          <a:p>
            <a:pPr lvl="3"/>
            <a:r>
              <a:rPr lang="es-VE" dirty="0" smtClean="0"/>
              <a:t>Tipo</a:t>
            </a:r>
          </a:p>
          <a:p>
            <a:pPr lvl="3"/>
            <a:r>
              <a:rPr lang="es-VE" dirty="0" smtClean="0"/>
              <a:t>Breve descripción principal (es) componente (s)</a:t>
            </a:r>
          </a:p>
          <a:p>
            <a:pPr lvl="3"/>
            <a:r>
              <a:rPr lang="es-VE" dirty="0" smtClean="0"/>
              <a:t>Alternativas de financiamiento</a:t>
            </a:r>
          </a:p>
          <a:p>
            <a:pPr lvl="4"/>
            <a:r>
              <a:rPr lang="es-VE" dirty="0" smtClean="0"/>
              <a:t>Previsto en el presupuesto?</a:t>
            </a:r>
          </a:p>
          <a:p>
            <a:pPr lvl="4"/>
            <a:r>
              <a:rPr lang="es-VE" dirty="0" smtClean="0"/>
              <a:t>Incluido en el sistema de planificación de inversiones?</a:t>
            </a:r>
          </a:p>
          <a:p>
            <a:pPr lvl="4"/>
            <a:r>
              <a:rPr lang="es-VE" dirty="0" smtClean="0"/>
              <a:t>Fuentes de financiamiento identificadas?</a:t>
            </a:r>
          </a:p>
          <a:p>
            <a:r>
              <a:rPr lang="es-VE" sz="2600" dirty="0" smtClean="0"/>
              <a:t>(se sugiere una diapositiva para cada proyecto principal identificado)</a:t>
            </a:r>
          </a:p>
          <a:p>
            <a:pPr lvl="3"/>
            <a:endParaRPr lang="es-VE" dirty="0" smtClean="0"/>
          </a:p>
          <a:p>
            <a:pPr lvl="3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xmlns="" val="33795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3. Plan / política en proceso </a:t>
            </a:r>
            <a:br>
              <a:rPr lang="es-VE" dirty="0" smtClean="0"/>
            </a:br>
            <a:r>
              <a:rPr lang="es-VE" sz="2400" dirty="0" smtClean="0">
                <a:solidFill>
                  <a:srgbClr val="FFFF00"/>
                </a:solidFill>
              </a:rPr>
              <a:t>(sólo para países que no cuentan con plan o política)</a:t>
            </a:r>
            <a:endParaRPr lang="es-VE" sz="24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sz="2200" dirty="0" smtClean="0"/>
              <a:t>Áreas críticas identificadas (más vulnerables)</a:t>
            </a:r>
          </a:p>
          <a:p>
            <a:r>
              <a:rPr lang="es-VE" sz="2200" dirty="0" smtClean="0"/>
              <a:t>Áreas prioritarias identificadas</a:t>
            </a:r>
          </a:p>
          <a:p>
            <a:r>
              <a:rPr lang="es-VE" sz="2200" dirty="0" smtClean="0"/>
              <a:t>Estudios desarrollados o en curso? </a:t>
            </a:r>
            <a:endParaRPr lang="es-VE" sz="2200" dirty="0"/>
          </a:p>
          <a:p>
            <a:pPr lvl="1"/>
            <a:r>
              <a:rPr lang="es-VE" sz="2200" dirty="0" smtClean="0"/>
              <a:t>Enumerar e indicar su objetivo</a:t>
            </a:r>
          </a:p>
          <a:p>
            <a:r>
              <a:rPr lang="es-VE" sz="2200" dirty="0" smtClean="0"/>
              <a:t>Existen proyectos identificados ?</a:t>
            </a:r>
          </a:p>
          <a:p>
            <a:pPr lvl="1"/>
            <a:r>
              <a:rPr lang="es-VE" sz="2200" dirty="0" smtClean="0"/>
              <a:t>Enumerar e indicar su objetivo</a:t>
            </a:r>
          </a:p>
          <a:p>
            <a:r>
              <a:rPr lang="es-VE" sz="2200" dirty="0" smtClean="0"/>
              <a:t>Si no existen proyectos identificados o en curso, </a:t>
            </a:r>
          </a:p>
          <a:p>
            <a:pPr lvl="1"/>
            <a:r>
              <a:rPr lang="es-VE" sz="2200" dirty="0" smtClean="0"/>
              <a:t>se ha visualizado algún proyecto? De qué tipo? Valor estimado?</a:t>
            </a:r>
          </a:p>
          <a:p>
            <a:pPr lvl="1"/>
            <a:r>
              <a:rPr lang="es-VE" sz="2200" dirty="0" smtClean="0"/>
              <a:t>Qué áreas requieren apoyo para definir un plan de adaptación e identificar estos proyectos?</a:t>
            </a:r>
          </a:p>
          <a:p>
            <a:endParaRPr lang="es-VE" dirty="0" smtClean="0"/>
          </a:p>
          <a:p>
            <a:endParaRPr lang="es-VE" dirty="0" smtClean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xmlns="" val="3913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4. Financiamiento</a:t>
            </a:r>
            <a:endParaRPr lang="es-VE" sz="24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200" dirty="0" smtClean="0"/>
              <a:t>¿Cuál es la mayor fuente de financiamiento para proyectos de adaptación?</a:t>
            </a:r>
          </a:p>
          <a:p>
            <a:r>
              <a:rPr lang="es-CO" sz="2200" dirty="0" smtClean="0"/>
              <a:t>¿Cuáles son las lecciones aprendidas en el proceso de acceso a los recursos?</a:t>
            </a:r>
            <a:endParaRPr lang="es-VE" sz="2200" dirty="0" smtClean="0"/>
          </a:p>
          <a:p>
            <a:endParaRPr lang="es-VE" dirty="0" smtClean="0"/>
          </a:p>
          <a:p>
            <a:endParaRPr lang="es-VE" dirty="0" smtClean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xmlns="" val="189714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268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&lt;POR FAVOR SEÑALAR AQUÍ PAIS&gt;</vt:lpstr>
      <vt:lpstr>1. Marco Institucional  y Regulatorio</vt:lpstr>
      <vt:lpstr>2. Plan/ Política de Adaptación al  Cambio Climático</vt:lpstr>
      <vt:lpstr>3. Plan / política en proceso  (sólo para países que no cuentan con plan o política)</vt:lpstr>
      <vt:lpstr>4. Financiamiento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CASTILLO, MARTHA</dc:creator>
  <cp:lastModifiedBy>Milype</cp:lastModifiedBy>
  <cp:revision>8</cp:revision>
  <dcterms:created xsi:type="dcterms:W3CDTF">2014-06-28T00:12:42Z</dcterms:created>
  <dcterms:modified xsi:type="dcterms:W3CDTF">2014-09-01T22:30:02Z</dcterms:modified>
</cp:coreProperties>
</file>