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325" r:id="rId3"/>
    <p:sldId id="326" r:id="rId4"/>
    <p:sldId id="327" r:id="rId5"/>
    <p:sldId id="314" r:id="rId6"/>
    <p:sldId id="315" r:id="rId7"/>
    <p:sldId id="257" r:id="rId8"/>
    <p:sldId id="313" r:id="rId9"/>
    <p:sldId id="316" r:id="rId10"/>
    <p:sldId id="317" r:id="rId11"/>
    <p:sldId id="319" r:id="rId12"/>
    <p:sldId id="320" r:id="rId13"/>
    <p:sldId id="321" r:id="rId14"/>
    <p:sldId id="268" r:id="rId15"/>
    <p:sldId id="269" r:id="rId16"/>
    <p:sldId id="267" r:id="rId17"/>
    <p:sldId id="300" r:id="rId18"/>
    <p:sldId id="302" r:id="rId19"/>
    <p:sldId id="303" r:id="rId20"/>
    <p:sldId id="309" r:id="rId21"/>
    <p:sldId id="311" r:id="rId22"/>
    <p:sldId id="312" r:id="rId23"/>
    <p:sldId id="322" r:id="rId24"/>
    <p:sldId id="323" r:id="rId25"/>
    <p:sldId id="324" r:id="rId2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8"/>
    <p:restoredTop sz="94911" autoAdjust="0"/>
  </p:normalViewPr>
  <p:slideViewPr>
    <p:cSldViewPr snapToGrid="0" snapToObjects="1">
      <p:cViewPr varScale="1">
        <p:scale>
          <a:sx n="90" d="100"/>
          <a:sy n="90" d="100"/>
        </p:scale>
        <p:origin x="1512"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505F2A-2B24-4F2D-B150-D3918F481783}" type="doc">
      <dgm:prSet loTypeId="urn:microsoft.com/office/officeart/2005/8/layout/lProcess2" loCatId="list" qsTypeId="urn:microsoft.com/office/officeart/2005/8/quickstyle/simple2" qsCatId="simple" csTypeId="urn:microsoft.com/office/officeart/2005/8/colors/colorful1" csCatId="colorful" phldr="1"/>
      <dgm:spPr/>
      <dgm:t>
        <a:bodyPr/>
        <a:lstStyle/>
        <a:p>
          <a:endParaRPr lang="es-CL"/>
        </a:p>
      </dgm:t>
    </dgm:pt>
    <dgm:pt modelId="{AA95F542-0A85-4A80-A872-7174F9D195A4}">
      <dgm:prSet phldrT="[Texto]" custT="1"/>
      <dgm:spPr/>
      <dgm:t>
        <a:bodyPr/>
        <a:lstStyle/>
        <a:p>
          <a:endParaRPr lang="es-CL" sz="3200" dirty="0"/>
        </a:p>
      </dgm:t>
    </dgm:pt>
    <dgm:pt modelId="{FAAEF0C5-67E6-4243-A206-C69AA8730089}" type="parTrans" cxnId="{F6DCA61D-2C05-49BF-8228-08552061D323}">
      <dgm:prSet/>
      <dgm:spPr/>
      <dgm:t>
        <a:bodyPr/>
        <a:lstStyle/>
        <a:p>
          <a:endParaRPr lang="es-CL"/>
        </a:p>
      </dgm:t>
    </dgm:pt>
    <dgm:pt modelId="{A27A9514-BD60-4CE9-9A47-9E7ACD631B39}" type="sibTrans" cxnId="{F6DCA61D-2C05-49BF-8228-08552061D323}">
      <dgm:prSet/>
      <dgm:spPr/>
      <dgm:t>
        <a:bodyPr/>
        <a:lstStyle/>
        <a:p>
          <a:endParaRPr lang="es-CL"/>
        </a:p>
      </dgm:t>
    </dgm:pt>
    <dgm:pt modelId="{1696BCEB-759D-4DC3-B50A-B41A6BC04567}">
      <dgm:prSet phldrT="[Texto]" custT="1"/>
      <dgm:spPr/>
      <dgm:t>
        <a:bodyPr/>
        <a:lstStyle/>
        <a:p>
          <a:r>
            <a:rPr lang="es-CL" sz="4000" dirty="0" smtClean="0"/>
            <a:t>Eficiencia Asignación Recursos</a:t>
          </a:r>
          <a:endParaRPr lang="es-CL" sz="4000" dirty="0"/>
        </a:p>
      </dgm:t>
    </dgm:pt>
    <dgm:pt modelId="{1F97DC16-2282-4FF4-9E36-53A554066ACB}" type="parTrans" cxnId="{075263DB-2926-4E90-8F1B-972AE5B2CEB0}">
      <dgm:prSet/>
      <dgm:spPr/>
      <dgm:t>
        <a:bodyPr/>
        <a:lstStyle/>
        <a:p>
          <a:endParaRPr lang="es-CL"/>
        </a:p>
      </dgm:t>
    </dgm:pt>
    <dgm:pt modelId="{DA38F91E-6772-4D84-9F63-7D7B81E2E4B1}" type="sibTrans" cxnId="{075263DB-2926-4E90-8F1B-972AE5B2CEB0}">
      <dgm:prSet/>
      <dgm:spPr/>
      <dgm:t>
        <a:bodyPr/>
        <a:lstStyle/>
        <a:p>
          <a:endParaRPr lang="es-CL"/>
        </a:p>
      </dgm:t>
    </dgm:pt>
    <dgm:pt modelId="{0D2EB139-2873-4AB9-BCDE-8333AC7860AA}">
      <dgm:prSet phldrT="[Texto]" custT="1"/>
      <dgm:spPr/>
      <dgm:t>
        <a:bodyPr/>
        <a:lstStyle/>
        <a:p>
          <a:r>
            <a:rPr lang="es-CL" sz="4000" dirty="0" smtClean="0"/>
            <a:t>Fortalece Innovación</a:t>
          </a:r>
          <a:endParaRPr lang="es-CL" sz="4000" dirty="0"/>
        </a:p>
      </dgm:t>
    </dgm:pt>
    <dgm:pt modelId="{B3B4C038-57A0-4901-A9A5-195A189CC16D}" type="parTrans" cxnId="{25799B18-8B4D-43D3-BC6C-5067D55E4420}">
      <dgm:prSet/>
      <dgm:spPr/>
      <dgm:t>
        <a:bodyPr/>
        <a:lstStyle/>
        <a:p>
          <a:endParaRPr lang="es-CL"/>
        </a:p>
      </dgm:t>
    </dgm:pt>
    <dgm:pt modelId="{FECD04B9-0828-47CF-BE84-B77BB6F60C3B}" type="sibTrans" cxnId="{25799B18-8B4D-43D3-BC6C-5067D55E4420}">
      <dgm:prSet/>
      <dgm:spPr/>
      <dgm:t>
        <a:bodyPr/>
        <a:lstStyle/>
        <a:p>
          <a:endParaRPr lang="es-CL"/>
        </a:p>
      </dgm:t>
    </dgm:pt>
    <dgm:pt modelId="{4DC68192-C154-43E9-8D06-9F49AC61AB03}">
      <dgm:prSet phldrT="[Texto]" custT="1"/>
      <dgm:spPr/>
      <dgm:t>
        <a:bodyPr/>
        <a:lstStyle/>
        <a:p>
          <a:r>
            <a:rPr lang="es-ES" sz="4000" dirty="0" smtClean="0"/>
            <a:t>Facilita democracia</a:t>
          </a:r>
          <a:endParaRPr lang="es-CL" sz="4000" dirty="0"/>
        </a:p>
      </dgm:t>
    </dgm:pt>
    <dgm:pt modelId="{CFAC1687-E48D-4448-8123-1CC45EE0D2AF}" type="parTrans" cxnId="{8E650C7B-BC5E-4B9A-B039-B9DECA43BB1C}">
      <dgm:prSet/>
      <dgm:spPr/>
      <dgm:t>
        <a:bodyPr/>
        <a:lstStyle/>
        <a:p>
          <a:endParaRPr lang="es-CL"/>
        </a:p>
      </dgm:t>
    </dgm:pt>
    <dgm:pt modelId="{553515C3-1C94-48A1-A0D7-9AFBBECF108C}" type="sibTrans" cxnId="{8E650C7B-BC5E-4B9A-B039-B9DECA43BB1C}">
      <dgm:prSet/>
      <dgm:spPr/>
      <dgm:t>
        <a:bodyPr/>
        <a:lstStyle/>
        <a:p>
          <a:endParaRPr lang="es-CL"/>
        </a:p>
      </dgm:t>
    </dgm:pt>
    <dgm:pt modelId="{25200FC1-9FDB-4219-BD9F-217C4268B063}" type="pres">
      <dgm:prSet presAssocID="{09505F2A-2B24-4F2D-B150-D3918F481783}" presName="theList" presStyleCnt="0">
        <dgm:presLayoutVars>
          <dgm:dir/>
          <dgm:animLvl val="lvl"/>
          <dgm:resizeHandles val="exact"/>
        </dgm:presLayoutVars>
      </dgm:prSet>
      <dgm:spPr/>
      <dgm:t>
        <a:bodyPr/>
        <a:lstStyle/>
        <a:p>
          <a:endParaRPr lang="es-CL"/>
        </a:p>
      </dgm:t>
    </dgm:pt>
    <dgm:pt modelId="{43E0A35B-B4AA-4E00-90F3-FB1A71E5F31E}" type="pres">
      <dgm:prSet presAssocID="{AA95F542-0A85-4A80-A872-7174F9D195A4}" presName="compNode" presStyleCnt="0"/>
      <dgm:spPr/>
      <dgm:t>
        <a:bodyPr/>
        <a:lstStyle/>
        <a:p>
          <a:endParaRPr lang="es-CL"/>
        </a:p>
      </dgm:t>
    </dgm:pt>
    <dgm:pt modelId="{391DA0BE-8BBC-42D9-BC6A-CFAD81E7B73F}" type="pres">
      <dgm:prSet presAssocID="{AA95F542-0A85-4A80-A872-7174F9D195A4}" presName="aNode" presStyleLbl="bgShp" presStyleIdx="0" presStyleCnt="1"/>
      <dgm:spPr/>
      <dgm:t>
        <a:bodyPr/>
        <a:lstStyle/>
        <a:p>
          <a:endParaRPr lang="es-CL"/>
        </a:p>
      </dgm:t>
    </dgm:pt>
    <dgm:pt modelId="{32BC9EC7-49FB-4FBA-B665-F266361D0E1B}" type="pres">
      <dgm:prSet presAssocID="{AA95F542-0A85-4A80-A872-7174F9D195A4}" presName="textNode" presStyleLbl="bgShp" presStyleIdx="0" presStyleCnt="1"/>
      <dgm:spPr/>
      <dgm:t>
        <a:bodyPr/>
        <a:lstStyle/>
        <a:p>
          <a:endParaRPr lang="es-CL"/>
        </a:p>
      </dgm:t>
    </dgm:pt>
    <dgm:pt modelId="{455034B3-902F-4318-A156-B7F35FC00833}" type="pres">
      <dgm:prSet presAssocID="{AA95F542-0A85-4A80-A872-7174F9D195A4}" presName="compChildNode" presStyleCnt="0"/>
      <dgm:spPr/>
      <dgm:t>
        <a:bodyPr/>
        <a:lstStyle/>
        <a:p>
          <a:endParaRPr lang="es-CL"/>
        </a:p>
      </dgm:t>
    </dgm:pt>
    <dgm:pt modelId="{22E27232-7EC7-4461-B9DD-176ECE9DBF96}" type="pres">
      <dgm:prSet presAssocID="{AA95F542-0A85-4A80-A872-7174F9D195A4}" presName="theInnerList" presStyleCnt="0"/>
      <dgm:spPr/>
      <dgm:t>
        <a:bodyPr/>
        <a:lstStyle/>
        <a:p>
          <a:endParaRPr lang="es-CL"/>
        </a:p>
      </dgm:t>
    </dgm:pt>
    <dgm:pt modelId="{98E08F57-C3DE-4832-825D-0DA42B01B2E4}" type="pres">
      <dgm:prSet presAssocID="{1696BCEB-759D-4DC3-B50A-B41A6BC04567}" presName="childNode" presStyleLbl="node1" presStyleIdx="0" presStyleCnt="3" custScaleX="117624" custLinFactY="-81689" custLinFactNeighborX="370" custLinFactNeighborY="-100000">
        <dgm:presLayoutVars>
          <dgm:bulletEnabled val="1"/>
        </dgm:presLayoutVars>
      </dgm:prSet>
      <dgm:spPr/>
      <dgm:t>
        <a:bodyPr/>
        <a:lstStyle/>
        <a:p>
          <a:endParaRPr lang="es-CL"/>
        </a:p>
      </dgm:t>
    </dgm:pt>
    <dgm:pt modelId="{52FF7D28-3974-4702-B042-491DAFDF34F8}" type="pres">
      <dgm:prSet presAssocID="{1696BCEB-759D-4DC3-B50A-B41A6BC04567}" presName="aSpace2" presStyleCnt="0"/>
      <dgm:spPr/>
      <dgm:t>
        <a:bodyPr/>
        <a:lstStyle/>
        <a:p>
          <a:endParaRPr lang="es-CL"/>
        </a:p>
      </dgm:t>
    </dgm:pt>
    <dgm:pt modelId="{94E6ECDF-4674-46C0-AEEA-299C57BECE23}" type="pres">
      <dgm:prSet presAssocID="{0D2EB139-2873-4AB9-BCDE-8333AC7860AA}" presName="childNode" presStyleLbl="node1" presStyleIdx="1" presStyleCnt="3" custScaleX="117624" custLinFactY="-50522" custLinFactNeighborY="-100000">
        <dgm:presLayoutVars>
          <dgm:bulletEnabled val="1"/>
        </dgm:presLayoutVars>
      </dgm:prSet>
      <dgm:spPr/>
      <dgm:t>
        <a:bodyPr/>
        <a:lstStyle/>
        <a:p>
          <a:endParaRPr lang="es-CL"/>
        </a:p>
      </dgm:t>
    </dgm:pt>
    <dgm:pt modelId="{645294C3-4EC2-4314-B75D-86AC07B36866}" type="pres">
      <dgm:prSet presAssocID="{0D2EB139-2873-4AB9-BCDE-8333AC7860AA}" presName="aSpace2" presStyleCnt="0"/>
      <dgm:spPr/>
      <dgm:t>
        <a:bodyPr/>
        <a:lstStyle/>
        <a:p>
          <a:endParaRPr lang="es-CL"/>
        </a:p>
      </dgm:t>
    </dgm:pt>
    <dgm:pt modelId="{941E5C75-F7F8-48CA-8D64-312A647B0593}" type="pres">
      <dgm:prSet presAssocID="{4DC68192-C154-43E9-8D06-9F49AC61AB03}" presName="childNode" presStyleLbl="node1" presStyleIdx="2" presStyleCnt="3" custScaleX="117624" custLinFactY="-26140" custLinFactNeighborY="-100000">
        <dgm:presLayoutVars>
          <dgm:bulletEnabled val="1"/>
        </dgm:presLayoutVars>
      </dgm:prSet>
      <dgm:spPr/>
      <dgm:t>
        <a:bodyPr/>
        <a:lstStyle/>
        <a:p>
          <a:endParaRPr lang="es-CL"/>
        </a:p>
      </dgm:t>
    </dgm:pt>
  </dgm:ptLst>
  <dgm:cxnLst>
    <dgm:cxn modelId="{7D5D6411-BCCB-6746-88D9-9427E23F9242}" type="presOf" srcId="{AA95F542-0A85-4A80-A872-7174F9D195A4}" destId="{32BC9EC7-49FB-4FBA-B665-F266361D0E1B}" srcOrd="1" destOrd="0" presId="urn:microsoft.com/office/officeart/2005/8/layout/lProcess2"/>
    <dgm:cxn modelId="{8E650C7B-BC5E-4B9A-B039-B9DECA43BB1C}" srcId="{AA95F542-0A85-4A80-A872-7174F9D195A4}" destId="{4DC68192-C154-43E9-8D06-9F49AC61AB03}" srcOrd="2" destOrd="0" parTransId="{CFAC1687-E48D-4448-8123-1CC45EE0D2AF}" sibTransId="{553515C3-1C94-48A1-A0D7-9AFBBECF108C}"/>
    <dgm:cxn modelId="{5A8B3E2C-1E52-144D-85B5-7F9ED350D5B7}" type="presOf" srcId="{AA95F542-0A85-4A80-A872-7174F9D195A4}" destId="{391DA0BE-8BBC-42D9-BC6A-CFAD81E7B73F}" srcOrd="0" destOrd="0" presId="urn:microsoft.com/office/officeart/2005/8/layout/lProcess2"/>
    <dgm:cxn modelId="{F6DCA61D-2C05-49BF-8228-08552061D323}" srcId="{09505F2A-2B24-4F2D-B150-D3918F481783}" destId="{AA95F542-0A85-4A80-A872-7174F9D195A4}" srcOrd="0" destOrd="0" parTransId="{FAAEF0C5-67E6-4243-A206-C69AA8730089}" sibTransId="{A27A9514-BD60-4CE9-9A47-9E7ACD631B39}"/>
    <dgm:cxn modelId="{25799B18-8B4D-43D3-BC6C-5067D55E4420}" srcId="{AA95F542-0A85-4A80-A872-7174F9D195A4}" destId="{0D2EB139-2873-4AB9-BCDE-8333AC7860AA}" srcOrd="1" destOrd="0" parTransId="{B3B4C038-57A0-4901-A9A5-195A189CC16D}" sibTransId="{FECD04B9-0828-47CF-BE84-B77BB6F60C3B}"/>
    <dgm:cxn modelId="{94CC6A09-020C-5B47-B9F7-2DA5C20D022D}" type="presOf" srcId="{1696BCEB-759D-4DC3-B50A-B41A6BC04567}" destId="{98E08F57-C3DE-4832-825D-0DA42B01B2E4}" srcOrd="0" destOrd="0" presId="urn:microsoft.com/office/officeart/2005/8/layout/lProcess2"/>
    <dgm:cxn modelId="{3070583B-AA77-0C42-A178-F7F6A230F08D}" type="presOf" srcId="{0D2EB139-2873-4AB9-BCDE-8333AC7860AA}" destId="{94E6ECDF-4674-46C0-AEEA-299C57BECE23}" srcOrd="0" destOrd="0" presId="urn:microsoft.com/office/officeart/2005/8/layout/lProcess2"/>
    <dgm:cxn modelId="{5AFEC788-3ABC-914C-BB1F-5E4B812F988B}" type="presOf" srcId="{4DC68192-C154-43E9-8D06-9F49AC61AB03}" destId="{941E5C75-F7F8-48CA-8D64-312A647B0593}" srcOrd="0" destOrd="0" presId="urn:microsoft.com/office/officeart/2005/8/layout/lProcess2"/>
    <dgm:cxn modelId="{075263DB-2926-4E90-8F1B-972AE5B2CEB0}" srcId="{AA95F542-0A85-4A80-A872-7174F9D195A4}" destId="{1696BCEB-759D-4DC3-B50A-B41A6BC04567}" srcOrd="0" destOrd="0" parTransId="{1F97DC16-2282-4FF4-9E36-53A554066ACB}" sibTransId="{DA38F91E-6772-4D84-9F63-7D7B81E2E4B1}"/>
    <dgm:cxn modelId="{1C6EBE77-3A23-CB41-9077-68B0737D3431}" type="presOf" srcId="{09505F2A-2B24-4F2D-B150-D3918F481783}" destId="{25200FC1-9FDB-4219-BD9F-217C4268B063}" srcOrd="0" destOrd="0" presId="urn:microsoft.com/office/officeart/2005/8/layout/lProcess2"/>
    <dgm:cxn modelId="{93071FA4-2995-D74C-8E32-4367C01A2AFE}" type="presParOf" srcId="{25200FC1-9FDB-4219-BD9F-217C4268B063}" destId="{43E0A35B-B4AA-4E00-90F3-FB1A71E5F31E}" srcOrd="0" destOrd="0" presId="urn:microsoft.com/office/officeart/2005/8/layout/lProcess2"/>
    <dgm:cxn modelId="{CE15F403-AD35-A743-BBC9-46CD2D1759CB}" type="presParOf" srcId="{43E0A35B-B4AA-4E00-90F3-FB1A71E5F31E}" destId="{391DA0BE-8BBC-42D9-BC6A-CFAD81E7B73F}" srcOrd="0" destOrd="0" presId="urn:microsoft.com/office/officeart/2005/8/layout/lProcess2"/>
    <dgm:cxn modelId="{A0C674DD-AEA5-0342-9DAD-938619637017}" type="presParOf" srcId="{43E0A35B-B4AA-4E00-90F3-FB1A71E5F31E}" destId="{32BC9EC7-49FB-4FBA-B665-F266361D0E1B}" srcOrd="1" destOrd="0" presId="urn:microsoft.com/office/officeart/2005/8/layout/lProcess2"/>
    <dgm:cxn modelId="{2EE2EC7F-3A15-BB4E-B97B-92443628E2FB}" type="presParOf" srcId="{43E0A35B-B4AA-4E00-90F3-FB1A71E5F31E}" destId="{455034B3-902F-4318-A156-B7F35FC00833}" srcOrd="2" destOrd="0" presId="urn:microsoft.com/office/officeart/2005/8/layout/lProcess2"/>
    <dgm:cxn modelId="{54DFC06A-A8D8-4F4B-BE5E-D79BCFD4F32A}" type="presParOf" srcId="{455034B3-902F-4318-A156-B7F35FC00833}" destId="{22E27232-7EC7-4461-B9DD-176ECE9DBF96}" srcOrd="0" destOrd="0" presId="urn:microsoft.com/office/officeart/2005/8/layout/lProcess2"/>
    <dgm:cxn modelId="{207784A4-EB7E-1B42-B6DE-2156B81CD945}" type="presParOf" srcId="{22E27232-7EC7-4461-B9DD-176ECE9DBF96}" destId="{98E08F57-C3DE-4832-825D-0DA42B01B2E4}" srcOrd="0" destOrd="0" presId="urn:microsoft.com/office/officeart/2005/8/layout/lProcess2"/>
    <dgm:cxn modelId="{40EFF559-1125-F24F-8780-3A3024075AEA}" type="presParOf" srcId="{22E27232-7EC7-4461-B9DD-176ECE9DBF96}" destId="{52FF7D28-3974-4702-B042-491DAFDF34F8}" srcOrd="1" destOrd="0" presId="urn:microsoft.com/office/officeart/2005/8/layout/lProcess2"/>
    <dgm:cxn modelId="{57E7B015-5A5C-8E48-8BAB-F3BF1ACBEBAD}" type="presParOf" srcId="{22E27232-7EC7-4461-B9DD-176ECE9DBF96}" destId="{94E6ECDF-4674-46C0-AEEA-299C57BECE23}" srcOrd="2" destOrd="0" presId="urn:microsoft.com/office/officeart/2005/8/layout/lProcess2"/>
    <dgm:cxn modelId="{346A1665-99DA-CA4B-81A2-15579CD8255B}" type="presParOf" srcId="{22E27232-7EC7-4461-B9DD-176ECE9DBF96}" destId="{645294C3-4EC2-4314-B75D-86AC07B36866}" srcOrd="3" destOrd="0" presId="urn:microsoft.com/office/officeart/2005/8/layout/lProcess2"/>
    <dgm:cxn modelId="{6B090C18-BA6F-1143-AEFA-E5BA083DBF48}" type="presParOf" srcId="{22E27232-7EC7-4461-B9DD-176ECE9DBF96}" destId="{941E5C75-F7F8-48CA-8D64-312A647B0593}"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DA0BE-8BBC-42D9-BC6A-CFAD81E7B73F}">
      <dsp:nvSpPr>
        <dsp:cNvPr id="0" name=""/>
        <dsp:cNvSpPr/>
      </dsp:nvSpPr>
      <dsp:spPr>
        <a:xfrm>
          <a:off x="0" y="0"/>
          <a:ext cx="8928992" cy="46085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s-CL" sz="3200" kern="1200" dirty="0"/>
        </a:p>
      </dsp:txBody>
      <dsp:txXfrm>
        <a:off x="0" y="0"/>
        <a:ext cx="8928992" cy="1382553"/>
      </dsp:txXfrm>
    </dsp:sp>
    <dsp:sp modelId="{98E08F57-C3DE-4832-825D-0DA42B01B2E4}">
      <dsp:nvSpPr>
        <dsp:cNvPr id="0" name=""/>
        <dsp:cNvSpPr/>
      </dsp:nvSpPr>
      <dsp:spPr>
        <a:xfrm>
          <a:off x="289870" y="504054"/>
          <a:ext cx="8402110" cy="90538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76200" rIns="101600" bIns="76200" numCol="1" spcCol="1270" anchor="ctr" anchorCtr="0">
          <a:noAutofit/>
        </a:bodyPr>
        <a:lstStyle/>
        <a:p>
          <a:pPr lvl="0" algn="ctr" defTabSz="1778000">
            <a:lnSpc>
              <a:spcPct val="90000"/>
            </a:lnSpc>
            <a:spcBef>
              <a:spcPct val="0"/>
            </a:spcBef>
            <a:spcAft>
              <a:spcPct val="35000"/>
            </a:spcAft>
          </a:pPr>
          <a:r>
            <a:rPr lang="es-CL" sz="4000" kern="1200" dirty="0" smtClean="0"/>
            <a:t>Eficiencia Asignación Recursos</a:t>
          </a:r>
          <a:endParaRPr lang="es-CL" sz="4000" kern="1200" dirty="0"/>
        </a:p>
      </dsp:txBody>
      <dsp:txXfrm>
        <a:off x="316388" y="530572"/>
        <a:ext cx="8349074" cy="852352"/>
      </dsp:txXfrm>
    </dsp:sp>
    <dsp:sp modelId="{94E6ECDF-4674-46C0-AEEA-299C57BECE23}">
      <dsp:nvSpPr>
        <dsp:cNvPr id="0" name=""/>
        <dsp:cNvSpPr/>
      </dsp:nvSpPr>
      <dsp:spPr>
        <a:xfrm>
          <a:off x="263440" y="1830915"/>
          <a:ext cx="8402110" cy="905388"/>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76200" rIns="101600" bIns="76200" numCol="1" spcCol="1270" anchor="ctr" anchorCtr="0">
          <a:noAutofit/>
        </a:bodyPr>
        <a:lstStyle/>
        <a:p>
          <a:pPr lvl="0" algn="ctr" defTabSz="1778000">
            <a:lnSpc>
              <a:spcPct val="90000"/>
            </a:lnSpc>
            <a:spcBef>
              <a:spcPct val="0"/>
            </a:spcBef>
            <a:spcAft>
              <a:spcPct val="35000"/>
            </a:spcAft>
          </a:pPr>
          <a:r>
            <a:rPr lang="es-CL" sz="4000" kern="1200" dirty="0" smtClean="0"/>
            <a:t>Fortalece Innovación</a:t>
          </a:r>
          <a:endParaRPr lang="es-CL" sz="4000" kern="1200" dirty="0"/>
        </a:p>
      </dsp:txBody>
      <dsp:txXfrm>
        <a:off x="289958" y="1857433"/>
        <a:ext cx="8349074" cy="852352"/>
      </dsp:txXfrm>
    </dsp:sp>
    <dsp:sp modelId="{941E5C75-F7F8-48CA-8D64-312A647B0593}">
      <dsp:nvSpPr>
        <dsp:cNvPr id="0" name=""/>
        <dsp:cNvSpPr/>
      </dsp:nvSpPr>
      <dsp:spPr>
        <a:xfrm>
          <a:off x="263440" y="3096345"/>
          <a:ext cx="8402110" cy="905388"/>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76200" rIns="101600" bIns="76200" numCol="1" spcCol="1270" anchor="ctr" anchorCtr="0">
          <a:noAutofit/>
        </a:bodyPr>
        <a:lstStyle/>
        <a:p>
          <a:pPr lvl="0" algn="ctr" defTabSz="1778000">
            <a:lnSpc>
              <a:spcPct val="90000"/>
            </a:lnSpc>
            <a:spcBef>
              <a:spcPct val="0"/>
            </a:spcBef>
            <a:spcAft>
              <a:spcPct val="35000"/>
            </a:spcAft>
          </a:pPr>
          <a:r>
            <a:rPr lang="es-ES" sz="4000" kern="1200" dirty="0" smtClean="0"/>
            <a:t>Facilita democracia</a:t>
          </a:r>
          <a:endParaRPr lang="es-CL" sz="4000" kern="1200" dirty="0"/>
        </a:p>
      </dsp:txBody>
      <dsp:txXfrm>
        <a:off x="289958" y="3122863"/>
        <a:ext cx="8349074" cy="85235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F970FF-1426-204D-B053-4379BC60AE4B}" type="datetimeFigureOut">
              <a:rPr lang="es-ES" smtClean="0"/>
              <a:t>25/5/17</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59A6EC-F95A-DC47-81FE-D77E4027E1DA}" type="slidenum">
              <a:rPr lang="es-ES" smtClean="0"/>
              <a:t>‹Nr.›</a:t>
            </a:fld>
            <a:endParaRPr lang="es-ES"/>
          </a:p>
        </p:txBody>
      </p:sp>
    </p:spTree>
    <p:extLst>
      <p:ext uri="{BB962C8B-B14F-4D97-AF65-F5344CB8AC3E}">
        <p14:creationId xmlns:p14="http://schemas.microsoft.com/office/powerpoint/2010/main" val="7713329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Quiero introducir causalidad como condición de medir impacto. También transmitiré con palabras que esto implica que estoy limpiando de todo otro</a:t>
            </a:r>
            <a:r>
              <a:rPr lang="es-ES" baseline="0" dirty="0" smtClean="0"/>
              <a:t> posible efecto sobre B. </a:t>
            </a:r>
            <a:endParaRPr lang="es-ES" dirty="0"/>
          </a:p>
        </p:txBody>
      </p:sp>
      <p:sp>
        <p:nvSpPr>
          <p:cNvPr id="4" name="Marcador de número de diapositiva 3"/>
          <p:cNvSpPr>
            <a:spLocks noGrp="1"/>
          </p:cNvSpPr>
          <p:nvPr>
            <p:ph type="sldNum" sz="quarter" idx="10"/>
          </p:nvPr>
        </p:nvSpPr>
        <p:spPr/>
        <p:txBody>
          <a:bodyPr/>
          <a:lstStyle/>
          <a:p>
            <a:fld id="{63E9C7E0-011B-49DD-B1BC-58C1E1373CD0}" type="slidenum">
              <a:rPr lang="es-CL" smtClean="0"/>
              <a:t>3</a:t>
            </a:fld>
            <a:endParaRPr lang="es-CL"/>
          </a:p>
        </p:txBody>
      </p:sp>
    </p:spTree>
    <p:extLst>
      <p:ext uri="{BB962C8B-B14F-4D97-AF65-F5344CB8AC3E}">
        <p14:creationId xmlns:p14="http://schemas.microsoft.com/office/powerpoint/2010/main" val="1591010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Quiero introducir causalidad como condición de medir impacto. También transmitiré con palabras que esto implica que estoy limpiando de todo otro</a:t>
            </a:r>
            <a:r>
              <a:rPr lang="es-ES" baseline="0" dirty="0" smtClean="0"/>
              <a:t> posible efecto sobre B. </a:t>
            </a:r>
            <a:endParaRPr lang="es-ES" dirty="0"/>
          </a:p>
        </p:txBody>
      </p:sp>
      <p:sp>
        <p:nvSpPr>
          <p:cNvPr id="4" name="Marcador de número de diapositiva 3"/>
          <p:cNvSpPr>
            <a:spLocks noGrp="1"/>
          </p:cNvSpPr>
          <p:nvPr>
            <p:ph type="sldNum" sz="quarter" idx="10"/>
          </p:nvPr>
        </p:nvSpPr>
        <p:spPr/>
        <p:txBody>
          <a:bodyPr/>
          <a:lstStyle/>
          <a:p>
            <a:fld id="{63E9C7E0-011B-49DD-B1BC-58C1E1373CD0}" type="slidenum">
              <a:rPr lang="es-CL" smtClean="0"/>
              <a:t>19</a:t>
            </a:fld>
            <a:endParaRPr lang="es-CL"/>
          </a:p>
        </p:txBody>
      </p:sp>
    </p:spTree>
    <p:extLst>
      <p:ext uri="{BB962C8B-B14F-4D97-AF65-F5344CB8AC3E}">
        <p14:creationId xmlns:p14="http://schemas.microsoft.com/office/powerpoint/2010/main" val="396008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marL="171450" indent="-171450">
              <a:buFontTx/>
              <a:buChar char="-"/>
            </a:pPr>
            <a:r>
              <a:rPr lang="en-US" dirty="0" err="1" smtClean="0"/>
              <a:t>Política</a:t>
            </a:r>
            <a:r>
              <a:rPr lang="en-US" dirty="0" smtClean="0"/>
              <a:t> o “</a:t>
            </a:r>
            <a:r>
              <a:rPr lang="en-US" dirty="0" err="1" smtClean="0"/>
              <a:t>Intervención</a:t>
            </a:r>
            <a:r>
              <a:rPr lang="en-US" dirty="0" smtClean="0"/>
              <a:t> </a:t>
            </a:r>
            <a:r>
              <a:rPr lang="en-US" dirty="0" err="1" smtClean="0"/>
              <a:t>pública</a:t>
            </a:r>
            <a:r>
              <a:rPr lang="en-US" dirty="0" smtClean="0"/>
              <a:t>”</a:t>
            </a:r>
          </a:p>
          <a:p>
            <a:pPr marL="171450" indent="-171450">
              <a:buFontTx/>
              <a:buChar char="-"/>
            </a:pPr>
            <a:endParaRPr lang="en-US" dirty="0" smtClean="0"/>
          </a:p>
        </p:txBody>
      </p:sp>
      <p:sp>
        <p:nvSpPr>
          <p:cNvPr id="70660" name="Slide Number Placeholder 3"/>
          <p:cNvSpPr>
            <a:spLocks noGrp="1"/>
          </p:cNvSpPr>
          <p:nvPr>
            <p:ph type="sldNum" sz="quarter" idx="5"/>
          </p:nvPr>
        </p:nvSpPr>
        <p:spPr>
          <a:noFill/>
        </p:spPr>
        <p:txBody>
          <a:bodyPr/>
          <a:lstStyle/>
          <a:p>
            <a:fld id="{8D55836A-FA1D-4045-A7CA-46ED7266B835}" type="slidenum">
              <a:rPr lang="en-US" smtClean="0"/>
              <a:pPr/>
              <a:t>4</a:t>
            </a:fld>
            <a:endParaRPr lang="en-US" smtClean="0"/>
          </a:p>
        </p:txBody>
      </p:sp>
    </p:spTree>
    <p:extLst>
      <p:ext uri="{BB962C8B-B14F-4D97-AF65-F5344CB8AC3E}">
        <p14:creationId xmlns:p14="http://schemas.microsoft.com/office/powerpoint/2010/main" val="40351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marR="0" lvl="0" indent="-228600" algn="l" defTabSz="4572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fld id="{9859A6EC-F95A-DC47-81FE-D77E4027E1DA}" type="slidenum">
              <a:rPr lang="es-ES" smtClean="0"/>
              <a:t>7</a:t>
            </a:fld>
            <a:endParaRPr lang="es-ES"/>
          </a:p>
        </p:txBody>
      </p:sp>
    </p:spTree>
    <p:extLst>
      <p:ext uri="{BB962C8B-B14F-4D97-AF65-F5344CB8AC3E}">
        <p14:creationId xmlns:p14="http://schemas.microsoft.com/office/powerpoint/2010/main" val="247165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63E9C7E0-011B-49DD-B1BC-58C1E1373CD0}" type="slidenum">
              <a:rPr lang="es-CL" smtClean="0"/>
              <a:t>8</a:t>
            </a:fld>
            <a:endParaRPr lang="es-CL"/>
          </a:p>
        </p:txBody>
      </p:sp>
    </p:spTree>
    <p:extLst>
      <p:ext uri="{BB962C8B-B14F-4D97-AF65-F5344CB8AC3E}">
        <p14:creationId xmlns:p14="http://schemas.microsoft.com/office/powerpoint/2010/main" val="1957618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743200" lvl="6" indent="0">
              <a:buNone/>
            </a:pPr>
            <a:endParaRPr lang="es-ES" dirty="0"/>
          </a:p>
        </p:txBody>
      </p:sp>
      <p:sp>
        <p:nvSpPr>
          <p:cNvPr id="4" name="Marcador de número de diapositiva 3"/>
          <p:cNvSpPr>
            <a:spLocks noGrp="1"/>
          </p:cNvSpPr>
          <p:nvPr>
            <p:ph type="sldNum" sz="quarter" idx="10"/>
          </p:nvPr>
        </p:nvSpPr>
        <p:spPr/>
        <p:txBody>
          <a:bodyPr/>
          <a:lstStyle/>
          <a:p>
            <a:fld id="{9859A6EC-F95A-DC47-81FE-D77E4027E1DA}" type="slidenum">
              <a:rPr lang="es-ES" smtClean="0"/>
              <a:t>10</a:t>
            </a:fld>
            <a:endParaRPr lang="es-ES"/>
          </a:p>
        </p:txBody>
      </p:sp>
    </p:spTree>
    <p:extLst>
      <p:ext uri="{BB962C8B-B14F-4D97-AF65-F5344CB8AC3E}">
        <p14:creationId xmlns:p14="http://schemas.microsoft.com/office/powerpoint/2010/main" val="1373552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arenBoth"/>
            </a:pPr>
            <a:r>
              <a:rPr lang="es-ES" dirty="0" smtClean="0"/>
              <a:t>Punto</a:t>
            </a:r>
            <a:r>
              <a:rPr lang="es-ES" baseline="0" dirty="0" smtClean="0"/>
              <a:t> central de la exposición y posterior discusión es el segundo. En primer lugar ¿Existe subutilización de evidencia existente de políticas públicas en la selección, diseño de políticas públicas y formulación presupuestaria en gobiernos en el mundo? Luego, si asumimos que la respuesta es afirmativa, la segunda pregunta clave es por qué? </a:t>
            </a:r>
          </a:p>
          <a:p>
            <a:pPr marL="228600" indent="-228600">
              <a:buAutoNum type="arabicParenBoth"/>
            </a:pPr>
            <a:r>
              <a:rPr lang="es-ES" baseline="0" dirty="0" smtClean="0"/>
              <a:t>No obstante, la exposición comienza con el primer punto en la lámina que plantea la pregunta respecto al valor de la evidencia para la Sociedad y las políticas públicas. La razón de comenzar hablando del valor de la evidencia tiene que ver con definir y motivar la relevancia de la pregunta de subutilización de evidencia. Mientras mayor sea el valor para la sociedad: (a) más relevante es entender la subutilización de evidencia en políticas públicas. ¿Por qué si los políticos en democracia representan a la sociedad, no utilizarían algo valioso en la creación dinámica de políticas públicas en búsqueda de mayor bienestar de la gente? Y (b) igualmente relevante sería indagar en formas para disminuir la subutilización de evidencia.</a:t>
            </a:r>
          </a:p>
          <a:p>
            <a:pPr marL="228600" indent="-228600">
              <a:buAutoNum type="arabicParenBoth"/>
            </a:pPr>
            <a:r>
              <a:rPr lang="es-ES" baseline="0" dirty="0" smtClean="0"/>
              <a:t>La primera parte de la exposición entonces tiene que ver con el valor de la evidencia en políticas públicas para la sociedad y efectivamente argumentaré que la producción y consumo de evidencia tiene valor y que el valor es significativo. </a:t>
            </a:r>
          </a:p>
          <a:p>
            <a:pPr marL="228600" indent="-228600">
              <a:buAutoNum type="arabicParenBoth"/>
            </a:pPr>
            <a:r>
              <a:rPr lang="es-ES" baseline="0" dirty="0" smtClean="0"/>
              <a:t>Luego argumentaré que (a) la evidencia que existe respecto a costo-efectividad de políticas públicas es subutilizada y (b) plantearé algunas posibles razones de dicha brecha. En este punto, profundizaré un poco más en el argumento de la posible existencia de sesgo cognitivo en los tomadores de decisión en política haciendo un paralelo con el trabajo de </a:t>
            </a:r>
            <a:r>
              <a:rPr lang="es-ES" dirty="0" smtClean="0"/>
              <a:t>Bent Flyvbjerg 2013</a:t>
            </a:r>
            <a:r>
              <a:rPr lang="es-ES" baseline="0" dirty="0" smtClean="0"/>
              <a:t>, quien plantea el sesgo cognitivo como un ingrediente en los problemas de planificación en mega proyectos públicos y privados. </a:t>
            </a:r>
          </a:p>
          <a:p>
            <a:pPr marL="228600" indent="-228600">
              <a:buAutoNum type="arabicParenBoth"/>
            </a:pPr>
            <a:r>
              <a:rPr lang="es-ES" baseline="0" dirty="0" smtClean="0"/>
              <a:t>Posteriormente, expondré respecto a un concepto planteado por Székely 2011, respecto a que existiría una paradoja de poco uso de evidencia escasa. A diferencia de Székely sin embargo, plantearé que una posible razón del poco uso puede ser justamente la escasez de evidencia. </a:t>
            </a:r>
          </a:p>
          <a:p>
            <a:pPr marL="228600" indent="-228600">
              <a:buAutoNum type="arabicParenBoth"/>
            </a:pPr>
            <a:r>
              <a:rPr lang="es-ES" baseline="0" dirty="0" smtClean="0"/>
              <a:t>Finalmente plantearé algunas posibles soluciones y propuestas para lograr tanto el aumento de producción como de consumo de evidencia de políticas públicas.  </a:t>
            </a:r>
            <a:endParaRPr lang="es-ES" dirty="0"/>
          </a:p>
        </p:txBody>
      </p:sp>
      <p:sp>
        <p:nvSpPr>
          <p:cNvPr id="4" name="Marcador de número de diapositiva 3"/>
          <p:cNvSpPr>
            <a:spLocks noGrp="1"/>
          </p:cNvSpPr>
          <p:nvPr>
            <p:ph type="sldNum" sz="quarter" idx="10"/>
          </p:nvPr>
        </p:nvSpPr>
        <p:spPr/>
        <p:txBody>
          <a:bodyPr/>
          <a:lstStyle/>
          <a:p>
            <a:fld id="{9859A6EC-F95A-DC47-81FE-D77E4027E1DA}" type="slidenum">
              <a:rPr lang="es-ES" smtClean="0"/>
              <a:t>14</a:t>
            </a:fld>
            <a:endParaRPr lang="es-ES"/>
          </a:p>
        </p:txBody>
      </p:sp>
    </p:spTree>
    <p:extLst>
      <p:ext uri="{BB962C8B-B14F-4D97-AF65-F5344CB8AC3E}">
        <p14:creationId xmlns:p14="http://schemas.microsoft.com/office/powerpoint/2010/main" val="2471658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arenBoth"/>
            </a:pPr>
            <a:r>
              <a:rPr lang="es-ES" dirty="0" smtClean="0"/>
              <a:t>Punto</a:t>
            </a:r>
            <a:r>
              <a:rPr lang="es-ES" baseline="0" dirty="0" smtClean="0"/>
              <a:t> central de la exposición y posterior discusión es el segundo. En primer lugar ¿Existe subutilización de evidencia existente de políticas públicas en la selección, diseño de políticas públicas y formulación presupuestaria en gobiernos en el mundo? Luego, si asumimos que la respuesta es afirmativa, la segunda pregunta clave es por qué? </a:t>
            </a:r>
          </a:p>
          <a:p>
            <a:pPr marL="228600" indent="-228600">
              <a:buAutoNum type="arabicParenBoth"/>
            </a:pPr>
            <a:r>
              <a:rPr lang="es-ES" baseline="0" dirty="0" smtClean="0"/>
              <a:t>No obstante, la exposición comienza con el primer punto en la lámina que plantea la pregunta respecto al valor de la evidencia para la Sociedad y las políticas públicas. La razón de comenzar hablando del valor de la evidencia tiene que ver con definir y motivar la relevancia de la pregunta de subutilización de evidencia. Mientras mayor sea el valor para la sociedad: (a) más relevante es entender la subutilización de evidencia en políticas públicas. ¿Por qué si los políticos en democracia representan a la sociedad, no utilizarían algo valioso en la creación dinámica de políticas públicas en búsqueda de mayor bienestar de la gente? Y (b) igualmente relevante sería indagar en formas para disminuir la subutilización de evidencia.</a:t>
            </a:r>
          </a:p>
          <a:p>
            <a:pPr marL="228600" indent="-228600">
              <a:buAutoNum type="arabicParenBoth"/>
            </a:pPr>
            <a:r>
              <a:rPr lang="es-ES" baseline="0" dirty="0" smtClean="0"/>
              <a:t>La primera parte de la exposición entonces tiene que ver con el valor de la evidencia en políticas públicas para la sociedad y efectivamente argumentaré que la producción y consumo de evidencia tiene valor y que el valor es significativo. </a:t>
            </a:r>
          </a:p>
          <a:p>
            <a:pPr marL="228600" indent="-228600">
              <a:buAutoNum type="arabicParenBoth"/>
            </a:pPr>
            <a:r>
              <a:rPr lang="es-ES" baseline="0" dirty="0" smtClean="0"/>
              <a:t>Luego argumentaré que (a) la evidencia que existe respecto a costo-efectividad de políticas públicas es subutilizada y (b) plantearé algunas posibles razones de dicha brecha. En este punto, profundizaré un poco más en el argumento de la posible existencia de sesgo cognitivo en los tomadores de decisión en política haciendo un paralelo con el trabajo de </a:t>
            </a:r>
            <a:r>
              <a:rPr lang="es-ES" dirty="0" smtClean="0"/>
              <a:t>Bent Flyvbjerg 2013</a:t>
            </a:r>
            <a:r>
              <a:rPr lang="es-ES" baseline="0" dirty="0" smtClean="0"/>
              <a:t>, quien plantea el sesgo cognitivo como un ingrediente en los problemas de planificación en mega proyectos públicos y privados. </a:t>
            </a:r>
          </a:p>
          <a:p>
            <a:pPr marL="228600" indent="-228600">
              <a:buAutoNum type="arabicParenBoth"/>
            </a:pPr>
            <a:r>
              <a:rPr lang="es-ES" baseline="0" dirty="0" smtClean="0"/>
              <a:t>Posteriormente, expondré respecto a un concepto planteado por Székely 2011, respecto a que existiría una paradoja de poco uso de evidencia escasa. A diferencia de Székely sin embargo, plantearé que una posible razón del poco uso puede ser justamente la escasez de evidencia. </a:t>
            </a:r>
          </a:p>
          <a:p>
            <a:pPr marL="228600" indent="-228600">
              <a:buAutoNum type="arabicParenBoth"/>
            </a:pPr>
            <a:r>
              <a:rPr lang="es-ES" baseline="0" dirty="0" smtClean="0"/>
              <a:t>Finalmente plantearé algunas posibles soluciones y propuestas para lograr tanto el aumento de producción como de consumo de evidencia de políticas públicas.  </a:t>
            </a:r>
            <a:endParaRPr lang="es-ES" dirty="0"/>
          </a:p>
        </p:txBody>
      </p:sp>
      <p:sp>
        <p:nvSpPr>
          <p:cNvPr id="4" name="Marcador de número de diapositiva 3"/>
          <p:cNvSpPr>
            <a:spLocks noGrp="1"/>
          </p:cNvSpPr>
          <p:nvPr>
            <p:ph type="sldNum" sz="quarter" idx="10"/>
          </p:nvPr>
        </p:nvSpPr>
        <p:spPr/>
        <p:txBody>
          <a:bodyPr/>
          <a:lstStyle/>
          <a:p>
            <a:fld id="{9859A6EC-F95A-DC47-81FE-D77E4027E1DA}" type="slidenum">
              <a:rPr lang="es-ES" smtClean="0"/>
              <a:t>15</a:t>
            </a:fld>
            <a:endParaRPr lang="es-ES"/>
          </a:p>
        </p:txBody>
      </p:sp>
    </p:spTree>
    <p:extLst>
      <p:ext uri="{BB962C8B-B14F-4D97-AF65-F5344CB8AC3E}">
        <p14:creationId xmlns:p14="http://schemas.microsoft.com/office/powerpoint/2010/main" val="2471658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arenBoth"/>
            </a:pPr>
            <a:r>
              <a:rPr lang="es-ES" dirty="0" smtClean="0"/>
              <a:t>Punto</a:t>
            </a:r>
            <a:r>
              <a:rPr lang="es-ES" baseline="0" dirty="0" smtClean="0"/>
              <a:t> central de la exposición y posterior discusión es el segundo. En primer lugar ¿Existe subutilización de evidencia existente de políticas públicas en la selección, diseño de políticas públicas y formulación presupuestaria en gobiernos en el mundo? Luego, si asumimos que la respuesta es afirmativa, la segunda pregunta clave es por qué? </a:t>
            </a:r>
          </a:p>
          <a:p>
            <a:pPr marL="228600" indent="-228600">
              <a:buAutoNum type="arabicParenBoth"/>
            </a:pPr>
            <a:r>
              <a:rPr lang="es-ES" baseline="0" dirty="0" smtClean="0"/>
              <a:t>No obstante, la exposición comienza con el primer punto en la lámina que plantea la pregunta respecto al valor de la evidencia para la Sociedad y las políticas públicas. La razón de comenzar hablando del valor de la evidencia tiene que ver con definir y motivar la relevancia de la pregunta de subutilización de evidencia. Mientras mayor sea el valor para la sociedad: (a) más relevante es entender la subutilización de evidencia en políticas públicas. ¿Por qué si los políticos en democracia representan a la sociedad, no utilizarían algo valioso en la creación dinámica de políticas públicas en búsqueda de mayor bienestar de la gente? Y (b) igualmente relevante sería indagar en formas para disminuir la subutilización de evidencia.</a:t>
            </a:r>
          </a:p>
          <a:p>
            <a:pPr marL="228600" indent="-228600">
              <a:buAutoNum type="arabicParenBoth"/>
            </a:pPr>
            <a:r>
              <a:rPr lang="es-ES" baseline="0" dirty="0" smtClean="0"/>
              <a:t>La primera parte de la exposición entonces tiene que ver con el valor de la evidencia en políticas públicas para la sociedad y efectivamente argumentaré que la producción y consumo de evidencia tiene valor y que el valor es significativo. </a:t>
            </a:r>
          </a:p>
          <a:p>
            <a:pPr marL="228600" indent="-228600">
              <a:buAutoNum type="arabicParenBoth"/>
            </a:pPr>
            <a:r>
              <a:rPr lang="es-ES" baseline="0" dirty="0" smtClean="0"/>
              <a:t>Luego argumentaré que (a) la evidencia que existe respecto a costo-efectividad de políticas públicas es subutilizada y (b) plantearé algunas posibles razones de dicha brecha. En este punto, profundizaré un poco más en el argumento de la posible existencia de sesgo cognitivo en los tomadores de decisión en política haciendo un paralelo con el trabajo de </a:t>
            </a:r>
            <a:r>
              <a:rPr lang="es-ES" dirty="0" smtClean="0"/>
              <a:t>Bent Flyvbjerg 2013</a:t>
            </a:r>
            <a:r>
              <a:rPr lang="es-ES" baseline="0" dirty="0" smtClean="0"/>
              <a:t>, quien plantea el sesgo cognitivo como un ingrediente en los problemas de planificación en mega proyectos públicos y privados. </a:t>
            </a:r>
          </a:p>
          <a:p>
            <a:pPr marL="228600" indent="-228600">
              <a:buAutoNum type="arabicParenBoth"/>
            </a:pPr>
            <a:r>
              <a:rPr lang="es-ES" baseline="0" dirty="0" smtClean="0"/>
              <a:t>Posteriormente, expondré respecto a un concepto planteado por Székely 2011, respecto a que existiría una paradoja de poco uso de evidencia escasa. A diferencia de Székely sin embargo, plantearé que una posible razón del poco uso puede ser justamente la escasez de evidencia. </a:t>
            </a:r>
          </a:p>
          <a:p>
            <a:pPr marL="228600" indent="-228600">
              <a:buAutoNum type="arabicParenBoth"/>
            </a:pPr>
            <a:r>
              <a:rPr lang="es-ES" baseline="0" dirty="0" smtClean="0"/>
              <a:t>Finalmente plantearé algunas posibles soluciones y propuestas para lograr tanto el aumento de producción como de consumo de evidencia de políticas públicas.  </a:t>
            </a:r>
            <a:endParaRPr lang="es-ES" dirty="0"/>
          </a:p>
        </p:txBody>
      </p:sp>
      <p:sp>
        <p:nvSpPr>
          <p:cNvPr id="4" name="Marcador de número de diapositiva 3"/>
          <p:cNvSpPr>
            <a:spLocks noGrp="1"/>
          </p:cNvSpPr>
          <p:nvPr>
            <p:ph type="sldNum" sz="quarter" idx="10"/>
          </p:nvPr>
        </p:nvSpPr>
        <p:spPr/>
        <p:txBody>
          <a:bodyPr/>
          <a:lstStyle/>
          <a:p>
            <a:fld id="{9859A6EC-F95A-DC47-81FE-D77E4027E1DA}" type="slidenum">
              <a:rPr lang="es-ES" smtClean="0"/>
              <a:t>16</a:t>
            </a:fld>
            <a:endParaRPr lang="es-ES"/>
          </a:p>
        </p:txBody>
      </p:sp>
    </p:spTree>
    <p:extLst>
      <p:ext uri="{BB962C8B-B14F-4D97-AF65-F5344CB8AC3E}">
        <p14:creationId xmlns:p14="http://schemas.microsoft.com/office/powerpoint/2010/main" val="2471658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No sé si acá es posible simplificar</a:t>
            </a:r>
            <a:r>
              <a:rPr lang="es-ES" baseline="0" dirty="0" smtClean="0"/>
              <a:t> esta ilustración. La foto del científico en naturales está muy buena. Pero no sé si se pudiera poner dibujito de académico por un lado y un político por el otro y algunas flechas o líneas que sugieran la necesidad de que las partes se coordinen. La idea es transmitir que no es obvio que se pongan de acuerdo, pero el que tiene el poder para definir las condiciones para la producción de evidencia es el político y raramente el científico. </a:t>
            </a:r>
            <a:endParaRPr lang="es-ES" dirty="0"/>
          </a:p>
        </p:txBody>
      </p:sp>
      <p:sp>
        <p:nvSpPr>
          <p:cNvPr id="4" name="Marcador de número de diapositiva 3"/>
          <p:cNvSpPr>
            <a:spLocks noGrp="1"/>
          </p:cNvSpPr>
          <p:nvPr>
            <p:ph type="sldNum" sz="quarter" idx="10"/>
          </p:nvPr>
        </p:nvSpPr>
        <p:spPr/>
        <p:txBody>
          <a:bodyPr/>
          <a:lstStyle/>
          <a:p>
            <a:fld id="{63E9C7E0-011B-49DD-B1BC-58C1E1373CD0}" type="slidenum">
              <a:rPr lang="es-CL" smtClean="0"/>
              <a:t>18</a:t>
            </a:fld>
            <a:endParaRPr lang="es-CL"/>
          </a:p>
        </p:txBody>
      </p:sp>
    </p:spTree>
    <p:extLst>
      <p:ext uri="{BB962C8B-B14F-4D97-AF65-F5344CB8AC3E}">
        <p14:creationId xmlns:p14="http://schemas.microsoft.com/office/powerpoint/2010/main" val="55360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59D8525-4713-6F42-AE8C-7640BDA61E80}" type="datetimeFigureOut">
              <a:rPr lang="es-ES" smtClean="0"/>
              <a:t>25/5/17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A5DEFD3-7C38-E044-9178-780EB23F802A}" type="slidenum">
              <a:rPr lang="es-ES" smtClean="0"/>
              <a:t>‹Nr.›</a:t>
            </a:fld>
            <a:endParaRPr lang="es-ES"/>
          </a:p>
        </p:txBody>
      </p:sp>
    </p:spTree>
    <p:extLst>
      <p:ext uri="{BB962C8B-B14F-4D97-AF65-F5344CB8AC3E}">
        <p14:creationId xmlns:p14="http://schemas.microsoft.com/office/powerpoint/2010/main" val="336452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59D8525-4713-6F42-AE8C-7640BDA61E80}" type="datetimeFigureOut">
              <a:rPr lang="es-ES" smtClean="0"/>
              <a:t>25/5/17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A5DEFD3-7C38-E044-9178-780EB23F802A}" type="slidenum">
              <a:rPr lang="es-ES" smtClean="0"/>
              <a:t>‹Nr.›</a:t>
            </a:fld>
            <a:endParaRPr lang="es-ES"/>
          </a:p>
        </p:txBody>
      </p:sp>
    </p:spTree>
    <p:extLst>
      <p:ext uri="{BB962C8B-B14F-4D97-AF65-F5344CB8AC3E}">
        <p14:creationId xmlns:p14="http://schemas.microsoft.com/office/powerpoint/2010/main" val="101930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59D8525-4713-6F42-AE8C-7640BDA61E80}" type="datetimeFigureOut">
              <a:rPr lang="es-ES" smtClean="0"/>
              <a:t>25/5/17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A5DEFD3-7C38-E044-9178-780EB23F802A}" type="slidenum">
              <a:rPr lang="es-ES" smtClean="0"/>
              <a:t>‹Nr.›</a:t>
            </a:fld>
            <a:endParaRPr lang="es-ES"/>
          </a:p>
        </p:txBody>
      </p:sp>
    </p:spTree>
    <p:extLst>
      <p:ext uri="{BB962C8B-B14F-4D97-AF65-F5344CB8AC3E}">
        <p14:creationId xmlns:p14="http://schemas.microsoft.com/office/powerpoint/2010/main" val="2735453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_bod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457200" y="274638"/>
            <a:ext cx="8229600" cy="1143000"/>
          </a:xfrm>
        </p:spPr>
        <p:txBody>
          <a:bodyPr/>
          <a:lstStyle>
            <a:lvl1pPr algn="l">
              <a:defRPr>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2">
                    <a:lumMod val="60000"/>
                    <a:lumOff val="40000"/>
                  </a:schemeClr>
                </a:solidFill>
              </a:defRPr>
            </a:lvl1pPr>
          </a:lstStyle>
          <a:p>
            <a:pPr>
              <a:defRPr/>
            </a:pPr>
            <a:fld id="{E4089D13-4CF6-4743-A2A0-F030FF842A24}" type="datetimeFigureOut">
              <a:rPr lang="en-US"/>
              <a:pPr>
                <a:defRPr/>
              </a:pPr>
              <a:t>5/25/17</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2">
                    <a:lumMod val="60000"/>
                    <a:lumOff val="40000"/>
                  </a:schemeClr>
                </a:solidFill>
              </a:defRPr>
            </a:lvl1pPr>
          </a:lstStyle>
          <a:p>
            <a:pPr>
              <a:defRPr/>
            </a:pPr>
            <a:fld id="{0F18DCAF-8187-414A-B11F-5D1C5F389BEE}" type="slidenum">
              <a:rPr lang="en-US"/>
              <a:pPr>
                <a:defRPr/>
              </a:pPr>
              <a:t>‹Nr.›</a:t>
            </a:fld>
            <a:endParaRPr lang="en-US"/>
          </a:p>
        </p:txBody>
      </p:sp>
    </p:spTree>
    <p:extLst>
      <p:ext uri="{BB962C8B-B14F-4D97-AF65-F5344CB8AC3E}">
        <p14:creationId xmlns:p14="http://schemas.microsoft.com/office/powerpoint/2010/main" val="179749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59D8525-4713-6F42-AE8C-7640BDA61E80}" type="datetimeFigureOut">
              <a:rPr lang="es-ES" smtClean="0"/>
              <a:t>25/5/17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A5DEFD3-7C38-E044-9178-780EB23F802A}" type="slidenum">
              <a:rPr lang="es-ES" smtClean="0"/>
              <a:t>‹Nr.›</a:t>
            </a:fld>
            <a:endParaRPr lang="es-ES"/>
          </a:p>
        </p:txBody>
      </p:sp>
    </p:spTree>
    <p:extLst>
      <p:ext uri="{BB962C8B-B14F-4D97-AF65-F5344CB8AC3E}">
        <p14:creationId xmlns:p14="http://schemas.microsoft.com/office/powerpoint/2010/main" val="13285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B59D8525-4713-6F42-AE8C-7640BDA61E80}" type="datetimeFigureOut">
              <a:rPr lang="es-ES" smtClean="0"/>
              <a:t>25/5/17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A5DEFD3-7C38-E044-9178-780EB23F802A}" type="slidenum">
              <a:rPr lang="es-ES" smtClean="0"/>
              <a:t>‹Nr.›</a:t>
            </a:fld>
            <a:endParaRPr lang="es-ES"/>
          </a:p>
        </p:txBody>
      </p:sp>
    </p:spTree>
    <p:extLst>
      <p:ext uri="{BB962C8B-B14F-4D97-AF65-F5344CB8AC3E}">
        <p14:creationId xmlns:p14="http://schemas.microsoft.com/office/powerpoint/2010/main" val="278656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B59D8525-4713-6F42-AE8C-7640BDA61E80}" type="datetimeFigureOut">
              <a:rPr lang="es-ES" smtClean="0"/>
              <a:t>25/5/17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A5DEFD3-7C38-E044-9178-780EB23F802A}" type="slidenum">
              <a:rPr lang="es-ES" smtClean="0"/>
              <a:t>‹Nr.›</a:t>
            </a:fld>
            <a:endParaRPr lang="es-ES"/>
          </a:p>
        </p:txBody>
      </p:sp>
    </p:spTree>
    <p:extLst>
      <p:ext uri="{BB962C8B-B14F-4D97-AF65-F5344CB8AC3E}">
        <p14:creationId xmlns:p14="http://schemas.microsoft.com/office/powerpoint/2010/main" val="340480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B59D8525-4713-6F42-AE8C-7640BDA61E80}" type="datetimeFigureOut">
              <a:rPr lang="es-ES" smtClean="0"/>
              <a:t>25/5/17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A5DEFD3-7C38-E044-9178-780EB23F802A}" type="slidenum">
              <a:rPr lang="es-ES" smtClean="0"/>
              <a:t>‹Nr.›</a:t>
            </a:fld>
            <a:endParaRPr lang="es-ES"/>
          </a:p>
        </p:txBody>
      </p:sp>
    </p:spTree>
    <p:extLst>
      <p:ext uri="{BB962C8B-B14F-4D97-AF65-F5344CB8AC3E}">
        <p14:creationId xmlns:p14="http://schemas.microsoft.com/office/powerpoint/2010/main" val="832065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B59D8525-4713-6F42-AE8C-7640BDA61E80}" type="datetimeFigureOut">
              <a:rPr lang="es-ES" smtClean="0"/>
              <a:t>25/5/17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A5DEFD3-7C38-E044-9178-780EB23F802A}" type="slidenum">
              <a:rPr lang="es-ES" smtClean="0"/>
              <a:t>‹Nr.›</a:t>
            </a:fld>
            <a:endParaRPr lang="es-ES"/>
          </a:p>
        </p:txBody>
      </p:sp>
    </p:spTree>
    <p:extLst>
      <p:ext uri="{BB962C8B-B14F-4D97-AF65-F5344CB8AC3E}">
        <p14:creationId xmlns:p14="http://schemas.microsoft.com/office/powerpoint/2010/main" val="1569598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59D8525-4713-6F42-AE8C-7640BDA61E80}" type="datetimeFigureOut">
              <a:rPr lang="es-ES" smtClean="0"/>
              <a:t>25/5/17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A5DEFD3-7C38-E044-9178-780EB23F802A}" type="slidenum">
              <a:rPr lang="es-ES" smtClean="0"/>
              <a:t>‹Nr.›</a:t>
            </a:fld>
            <a:endParaRPr lang="es-ES"/>
          </a:p>
        </p:txBody>
      </p:sp>
    </p:spTree>
    <p:extLst>
      <p:ext uri="{BB962C8B-B14F-4D97-AF65-F5344CB8AC3E}">
        <p14:creationId xmlns:p14="http://schemas.microsoft.com/office/powerpoint/2010/main" val="378099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59D8525-4713-6F42-AE8C-7640BDA61E80}" type="datetimeFigureOut">
              <a:rPr lang="es-ES" smtClean="0"/>
              <a:t>25/5/17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A5DEFD3-7C38-E044-9178-780EB23F802A}" type="slidenum">
              <a:rPr lang="es-ES" smtClean="0"/>
              <a:t>‹Nr.›</a:t>
            </a:fld>
            <a:endParaRPr lang="es-ES"/>
          </a:p>
        </p:txBody>
      </p:sp>
    </p:spTree>
    <p:extLst>
      <p:ext uri="{BB962C8B-B14F-4D97-AF65-F5344CB8AC3E}">
        <p14:creationId xmlns:p14="http://schemas.microsoft.com/office/powerpoint/2010/main" val="971723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59D8525-4713-6F42-AE8C-7640BDA61E80}" type="datetimeFigureOut">
              <a:rPr lang="es-ES" smtClean="0"/>
              <a:t>25/5/17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A5DEFD3-7C38-E044-9178-780EB23F802A}" type="slidenum">
              <a:rPr lang="es-ES" smtClean="0"/>
              <a:t>‹Nr.›</a:t>
            </a:fld>
            <a:endParaRPr lang="es-ES"/>
          </a:p>
        </p:txBody>
      </p:sp>
    </p:spTree>
    <p:extLst>
      <p:ext uri="{BB962C8B-B14F-4D97-AF65-F5344CB8AC3E}">
        <p14:creationId xmlns:p14="http://schemas.microsoft.com/office/powerpoint/2010/main" val="28522212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D8525-4713-6F42-AE8C-7640BDA61E80}" type="datetimeFigureOut">
              <a:rPr lang="es-ES" smtClean="0"/>
              <a:t>25/5/17</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DEFD3-7C38-E044-9178-780EB23F802A}" type="slidenum">
              <a:rPr lang="es-ES" smtClean="0"/>
              <a:t>‹Nr.›</a:t>
            </a:fld>
            <a:endParaRPr lang="es-ES"/>
          </a:p>
        </p:txBody>
      </p:sp>
    </p:spTree>
    <p:extLst>
      <p:ext uri="{BB962C8B-B14F-4D97-AF65-F5344CB8AC3E}">
        <p14:creationId xmlns:p14="http://schemas.microsoft.com/office/powerpoint/2010/main" val="463084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tif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6.emf"/><Relationship Id="rId6" Type="http://schemas.openxmlformats.org/officeDocument/2006/relationships/image" Target="../media/image1.tif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2.bin"/><Relationship Id="rId5" Type="http://schemas.openxmlformats.org/officeDocument/2006/relationships/image" Target="../media/image7.emf"/><Relationship Id="rId6" Type="http://schemas.openxmlformats.org/officeDocument/2006/relationships/image" Target="../media/image1.tif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8.tiff"/><Relationship Id="rId5" Type="http://schemas.openxmlformats.org/officeDocument/2006/relationships/image" Target="../media/image9.tiff"/><Relationship Id="rId6" Type="http://schemas.openxmlformats.org/officeDocument/2006/relationships/image" Target="../media/image10.tiff"/><Relationship Id="rId7" Type="http://schemas.openxmlformats.org/officeDocument/2006/relationships/image" Target="../media/image11.tiff"/><Relationship Id="rId8" Type="http://schemas.openxmlformats.org/officeDocument/2006/relationships/image" Target="../media/image12.tif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0.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5"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Uso de Evidencia en Política Pública </a:t>
            </a:r>
            <a:endParaRPr lang="es-ES" dirty="0"/>
          </a:p>
        </p:txBody>
      </p:sp>
      <p:sp>
        <p:nvSpPr>
          <p:cNvPr id="3" name="Subtítulo 2"/>
          <p:cNvSpPr>
            <a:spLocks noGrp="1"/>
          </p:cNvSpPr>
          <p:nvPr>
            <p:ph type="subTitle" idx="1"/>
          </p:nvPr>
        </p:nvSpPr>
        <p:spPr>
          <a:xfrm>
            <a:off x="1243251" y="3899301"/>
            <a:ext cx="6400800" cy="801761"/>
          </a:xfrm>
        </p:spPr>
        <p:txBody>
          <a:bodyPr>
            <a:normAutofit/>
          </a:bodyPr>
          <a:lstStyle/>
          <a:p>
            <a:r>
              <a:rPr lang="es-ES" dirty="0" smtClean="0"/>
              <a:t>Ryan Cooper</a:t>
            </a:r>
          </a:p>
        </p:txBody>
      </p:sp>
      <p:pic>
        <p:nvPicPr>
          <p:cNvPr id="4" name="Picture 3"/>
          <p:cNvPicPr>
            <a:picLocks noChangeAspect="1"/>
          </p:cNvPicPr>
          <p:nvPr/>
        </p:nvPicPr>
        <p:blipFill>
          <a:blip r:embed="rId2"/>
          <a:stretch>
            <a:fillRect/>
          </a:stretch>
        </p:blipFill>
        <p:spPr>
          <a:xfrm>
            <a:off x="5994101" y="0"/>
            <a:ext cx="3044797" cy="1141799"/>
          </a:xfrm>
          <a:prstGeom prst="rect">
            <a:avLst/>
          </a:prstGeom>
        </p:spPr>
      </p:pic>
    </p:spTree>
    <p:extLst>
      <p:ext uri="{BB962C8B-B14F-4D97-AF65-F5344CB8AC3E}">
        <p14:creationId xmlns:p14="http://schemas.microsoft.com/office/powerpoint/2010/main" val="1993298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3661" y="1141799"/>
            <a:ext cx="9144000" cy="430887"/>
          </a:xfrm>
          <a:prstGeom prst="rect">
            <a:avLst/>
          </a:prstGeom>
          <a:noFill/>
        </p:spPr>
        <p:txBody>
          <a:bodyPr wrap="square" rtlCol="0">
            <a:spAutoFit/>
          </a:bodyPr>
          <a:lstStyle/>
          <a:p>
            <a:r>
              <a:rPr lang="es-ES" sz="2200" dirty="0" smtClean="0"/>
              <a:t>¿Las Evaluaciones de Impacto influencian las políticas en América Latina? </a:t>
            </a:r>
            <a:endParaRPr lang="es-ES" sz="2200" dirty="0"/>
          </a:p>
        </p:txBody>
      </p:sp>
      <p:pic>
        <p:nvPicPr>
          <p:cNvPr id="4" name="Imagen 3"/>
          <p:cNvPicPr>
            <a:picLocks noChangeAspect="1"/>
          </p:cNvPicPr>
          <p:nvPr/>
        </p:nvPicPr>
        <p:blipFill>
          <a:blip r:embed="rId3"/>
          <a:stretch>
            <a:fillRect/>
          </a:stretch>
        </p:blipFill>
        <p:spPr>
          <a:xfrm>
            <a:off x="1844298" y="2256961"/>
            <a:ext cx="4481552" cy="2706312"/>
          </a:xfrm>
          <a:prstGeom prst="rect">
            <a:avLst/>
          </a:prstGeom>
        </p:spPr>
      </p:pic>
      <p:sp>
        <p:nvSpPr>
          <p:cNvPr id="6" name="CuadroTexto 5"/>
          <p:cNvSpPr txBox="1"/>
          <p:nvPr/>
        </p:nvSpPr>
        <p:spPr>
          <a:xfrm>
            <a:off x="273661" y="5394160"/>
            <a:ext cx="9144000" cy="400110"/>
          </a:xfrm>
          <a:prstGeom prst="rect">
            <a:avLst/>
          </a:prstGeom>
          <a:noFill/>
        </p:spPr>
        <p:txBody>
          <a:bodyPr wrap="square" rtlCol="0">
            <a:spAutoFit/>
          </a:bodyPr>
          <a:lstStyle/>
          <a:p>
            <a:r>
              <a:rPr lang="es-ES" sz="2000" b="1" dirty="0" smtClean="0">
                <a:solidFill>
                  <a:srgbClr val="FF0000"/>
                </a:solidFill>
              </a:rPr>
              <a:t>78%</a:t>
            </a:r>
            <a:r>
              <a:rPr lang="es-ES" sz="2000" dirty="0" smtClean="0"/>
              <a:t> encuestados considera que </a:t>
            </a:r>
            <a:r>
              <a:rPr lang="es-ES" sz="2000" b="1" dirty="0" smtClean="0">
                <a:solidFill>
                  <a:srgbClr val="FF0000"/>
                </a:solidFill>
              </a:rPr>
              <a:t>evidencia influye poco o nada </a:t>
            </a:r>
            <a:r>
              <a:rPr lang="es-ES" sz="2000" dirty="0" smtClean="0"/>
              <a:t>en políticas públicas</a:t>
            </a:r>
            <a:endParaRPr lang="es-ES" sz="2000" dirty="0"/>
          </a:p>
        </p:txBody>
      </p:sp>
      <p:sp>
        <p:nvSpPr>
          <p:cNvPr id="7" name="CuadroTexto 6"/>
          <p:cNvSpPr txBox="1"/>
          <p:nvPr/>
        </p:nvSpPr>
        <p:spPr>
          <a:xfrm>
            <a:off x="273661" y="6116972"/>
            <a:ext cx="9144000" cy="400110"/>
          </a:xfrm>
          <a:prstGeom prst="rect">
            <a:avLst/>
          </a:prstGeom>
          <a:noFill/>
        </p:spPr>
        <p:txBody>
          <a:bodyPr wrap="square" rtlCol="0">
            <a:spAutoFit/>
          </a:bodyPr>
          <a:lstStyle/>
          <a:p>
            <a:r>
              <a:rPr lang="es-ES" sz="2000" b="1" dirty="0" smtClean="0"/>
              <a:t>¿Por qué no influiría? ¿Por qué no se usaría la evidencia para nutrir políticas? </a:t>
            </a:r>
            <a:endParaRPr lang="es-ES" sz="2000" dirty="0"/>
          </a:p>
        </p:txBody>
      </p:sp>
      <p:pic>
        <p:nvPicPr>
          <p:cNvPr id="8" name="Picture 7"/>
          <p:cNvPicPr>
            <a:picLocks noChangeAspect="1"/>
          </p:cNvPicPr>
          <p:nvPr/>
        </p:nvPicPr>
        <p:blipFill>
          <a:blip r:embed="rId4"/>
          <a:stretch>
            <a:fillRect/>
          </a:stretch>
        </p:blipFill>
        <p:spPr>
          <a:xfrm>
            <a:off x="5994101" y="0"/>
            <a:ext cx="3044797" cy="1141799"/>
          </a:xfrm>
          <a:prstGeom prst="rect">
            <a:avLst/>
          </a:prstGeom>
        </p:spPr>
      </p:pic>
      <p:sp>
        <p:nvSpPr>
          <p:cNvPr id="9" name="CuadroTexto 5"/>
          <p:cNvSpPr txBox="1"/>
          <p:nvPr/>
        </p:nvSpPr>
        <p:spPr>
          <a:xfrm>
            <a:off x="1844298" y="4920012"/>
            <a:ext cx="9144000" cy="369332"/>
          </a:xfrm>
          <a:prstGeom prst="rect">
            <a:avLst/>
          </a:prstGeom>
          <a:noFill/>
        </p:spPr>
        <p:txBody>
          <a:bodyPr wrap="square" rtlCol="0">
            <a:spAutoFit/>
          </a:bodyPr>
          <a:lstStyle/>
          <a:p>
            <a:r>
              <a:rPr lang="es-ES" smtClean="0"/>
              <a:t>GRADE </a:t>
            </a:r>
            <a:r>
              <a:rPr lang="es-ES" dirty="0" smtClean="0"/>
              <a:t>2015</a:t>
            </a:r>
            <a:endParaRPr lang="es-ES" dirty="0"/>
          </a:p>
        </p:txBody>
      </p:sp>
      <p:sp>
        <p:nvSpPr>
          <p:cNvPr id="10" name="CuadroTexto 1"/>
          <p:cNvSpPr txBox="1"/>
          <p:nvPr/>
        </p:nvSpPr>
        <p:spPr>
          <a:xfrm>
            <a:off x="1633199" y="1703561"/>
            <a:ext cx="4903749" cy="523220"/>
          </a:xfrm>
          <a:prstGeom prst="rect">
            <a:avLst/>
          </a:prstGeom>
          <a:noFill/>
        </p:spPr>
        <p:txBody>
          <a:bodyPr wrap="square" rtlCol="0">
            <a:spAutoFit/>
          </a:bodyPr>
          <a:lstStyle/>
          <a:p>
            <a:pPr algn="ctr"/>
            <a:r>
              <a:rPr lang="es-ES" sz="1400" dirty="0" smtClean="0"/>
              <a:t>Influencia DE Evaluaciones </a:t>
            </a:r>
            <a:r>
              <a:rPr lang="es-ES" sz="1400" smtClean="0"/>
              <a:t>de Impacto en las Políticas </a:t>
            </a:r>
            <a:r>
              <a:rPr lang="es-ES" sz="1400" dirty="0" smtClean="0"/>
              <a:t>en </a:t>
            </a:r>
            <a:r>
              <a:rPr lang="es-ES" sz="1400" smtClean="0"/>
              <a:t>América Latina</a:t>
            </a:r>
            <a:endParaRPr lang="es-ES" sz="1400" dirty="0"/>
          </a:p>
        </p:txBody>
      </p:sp>
    </p:spTree>
    <p:extLst>
      <p:ext uri="{BB962C8B-B14F-4D97-AF65-F5344CB8AC3E}">
        <p14:creationId xmlns:p14="http://schemas.microsoft.com/office/powerpoint/2010/main" val="1971110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p:txBody>
      </p:sp>
      <p:sp>
        <p:nvSpPr>
          <p:cNvPr id="6" name="Rectángulo 3"/>
          <p:cNvSpPr/>
          <p:nvPr/>
        </p:nvSpPr>
        <p:spPr>
          <a:xfrm>
            <a:off x="457200" y="1801078"/>
            <a:ext cx="7910820" cy="2062103"/>
          </a:xfrm>
          <a:prstGeom prst="rect">
            <a:avLst/>
          </a:prstGeom>
        </p:spPr>
        <p:txBody>
          <a:bodyPr wrap="none">
            <a:spAutoFit/>
          </a:bodyPr>
          <a:lstStyle/>
          <a:p>
            <a:r>
              <a:rPr lang="es-ES" sz="3200" dirty="0" smtClean="0"/>
              <a:t>Székely: </a:t>
            </a:r>
          </a:p>
          <a:p>
            <a:pPr marL="457200" indent="-457200">
              <a:buFont typeface="Arial" charset="0"/>
              <a:buChar char="•"/>
            </a:pPr>
            <a:r>
              <a:rPr lang="es-ES" sz="3200" dirty="0" smtClean="0"/>
              <a:t>Baja calidad de evaluaciones. </a:t>
            </a:r>
          </a:p>
          <a:p>
            <a:pPr marL="457200" indent="-457200">
              <a:buFont typeface="Arial" charset="0"/>
              <a:buChar char="•"/>
            </a:pPr>
            <a:r>
              <a:rPr lang="es-ES" sz="3200" dirty="0" smtClean="0"/>
              <a:t>Complejidad de generar evidencia deseada.</a:t>
            </a:r>
          </a:p>
          <a:p>
            <a:pPr marL="457200" indent="-457200">
              <a:buFont typeface="Arial" charset="0"/>
              <a:buChar char="•"/>
            </a:pPr>
            <a:r>
              <a:rPr lang="es-ES" sz="3200" dirty="0" smtClean="0"/>
              <a:t>Problemas de coordinación entre agentes. </a:t>
            </a:r>
            <a:endParaRPr lang="es-ES" sz="3200" dirty="0"/>
          </a:p>
        </p:txBody>
      </p:sp>
      <p:pic>
        <p:nvPicPr>
          <p:cNvPr id="4" name="Picture 3"/>
          <p:cNvPicPr>
            <a:picLocks noChangeAspect="1"/>
          </p:cNvPicPr>
          <p:nvPr/>
        </p:nvPicPr>
        <p:blipFill>
          <a:blip r:embed="rId2"/>
          <a:stretch>
            <a:fillRect/>
          </a:stretch>
        </p:blipFill>
        <p:spPr>
          <a:xfrm>
            <a:off x="5994101" y="0"/>
            <a:ext cx="3044797" cy="1141799"/>
          </a:xfrm>
          <a:prstGeom prst="rect">
            <a:avLst/>
          </a:prstGeom>
        </p:spPr>
      </p:pic>
    </p:spTree>
    <p:extLst>
      <p:ext uri="{BB962C8B-B14F-4D97-AF65-F5344CB8AC3E}">
        <p14:creationId xmlns:p14="http://schemas.microsoft.com/office/powerpoint/2010/main" val="795587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p:txBody>
      </p:sp>
      <p:sp>
        <p:nvSpPr>
          <p:cNvPr id="6" name="Rectángulo 3"/>
          <p:cNvSpPr/>
          <p:nvPr/>
        </p:nvSpPr>
        <p:spPr>
          <a:xfrm>
            <a:off x="457200" y="1801078"/>
            <a:ext cx="7827849" cy="584775"/>
          </a:xfrm>
          <a:prstGeom prst="rect">
            <a:avLst/>
          </a:prstGeom>
        </p:spPr>
        <p:txBody>
          <a:bodyPr wrap="none">
            <a:spAutoFit/>
          </a:bodyPr>
          <a:lstStyle/>
          <a:p>
            <a:r>
              <a:rPr lang="es-ES" sz="3200" dirty="0" smtClean="0"/>
              <a:t>¿Qué entendemos como uso de la evidencia?</a:t>
            </a:r>
            <a:endParaRPr lang="es-ES" sz="3200" dirty="0"/>
          </a:p>
        </p:txBody>
      </p:sp>
      <p:pic>
        <p:nvPicPr>
          <p:cNvPr id="4" name="Picture 3"/>
          <p:cNvPicPr>
            <a:picLocks noChangeAspect="1"/>
          </p:cNvPicPr>
          <p:nvPr/>
        </p:nvPicPr>
        <p:blipFill>
          <a:blip r:embed="rId2"/>
          <a:stretch>
            <a:fillRect/>
          </a:stretch>
        </p:blipFill>
        <p:spPr>
          <a:xfrm>
            <a:off x="5994101" y="0"/>
            <a:ext cx="3044797" cy="1141799"/>
          </a:xfrm>
          <a:prstGeom prst="rect">
            <a:avLst/>
          </a:prstGeom>
        </p:spPr>
      </p:pic>
      <p:sp>
        <p:nvSpPr>
          <p:cNvPr id="5" name="Rectángulo 3"/>
          <p:cNvSpPr/>
          <p:nvPr/>
        </p:nvSpPr>
        <p:spPr>
          <a:xfrm>
            <a:off x="457200" y="3210775"/>
            <a:ext cx="8101962" cy="584775"/>
          </a:xfrm>
          <a:prstGeom prst="rect">
            <a:avLst/>
          </a:prstGeom>
        </p:spPr>
        <p:txBody>
          <a:bodyPr wrap="none">
            <a:spAutoFit/>
          </a:bodyPr>
          <a:lstStyle/>
          <a:p>
            <a:r>
              <a:rPr lang="es-ES" sz="3200" smtClean="0"/>
              <a:t>¿Necesariamente tiene que cambiar la política?</a:t>
            </a:r>
            <a:endParaRPr lang="es-ES" sz="3200" dirty="0"/>
          </a:p>
        </p:txBody>
      </p:sp>
      <p:sp>
        <p:nvSpPr>
          <p:cNvPr id="7" name="Rectángulo 3"/>
          <p:cNvSpPr/>
          <p:nvPr/>
        </p:nvSpPr>
        <p:spPr>
          <a:xfrm>
            <a:off x="457200" y="4552049"/>
            <a:ext cx="8535670" cy="584775"/>
          </a:xfrm>
          <a:prstGeom prst="rect">
            <a:avLst/>
          </a:prstGeom>
        </p:spPr>
        <p:txBody>
          <a:bodyPr wrap="none">
            <a:spAutoFit/>
          </a:bodyPr>
          <a:lstStyle/>
          <a:p>
            <a:r>
              <a:rPr lang="es-ES" sz="3200" dirty="0" smtClean="0"/>
              <a:t>¿Cuál debería ser </a:t>
            </a:r>
            <a:r>
              <a:rPr lang="es-ES" sz="3200" smtClean="0"/>
              <a:t>nuestra expectativa al respecto?</a:t>
            </a:r>
            <a:endParaRPr lang="es-ES" sz="3200" dirty="0"/>
          </a:p>
        </p:txBody>
      </p:sp>
    </p:spTree>
    <p:extLst>
      <p:ext uri="{BB962C8B-B14F-4D97-AF65-F5344CB8AC3E}">
        <p14:creationId xmlns:p14="http://schemas.microsoft.com/office/powerpoint/2010/main" val="788559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p:txBody>
      </p:sp>
      <p:pic>
        <p:nvPicPr>
          <p:cNvPr id="4" name="Picture 3"/>
          <p:cNvPicPr>
            <a:picLocks noChangeAspect="1"/>
          </p:cNvPicPr>
          <p:nvPr/>
        </p:nvPicPr>
        <p:blipFill>
          <a:blip r:embed="rId2"/>
          <a:stretch>
            <a:fillRect/>
          </a:stretch>
        </p:blipFill>
        <p:spPr>
          <a:xfrm>
            <a:off x="5994101" y="0"/>
            <a:ext cx="3044797" cy="1141799"/>
          </a:xfrm>
          <a:prstGeom prst="rect">
            <a:avLst/>
          </a:prstGeom>
        </p:spPr>
      </p:pic>
      <p:sp>
        <p:nvSpPr>
          <p:cNvPr id="5" name="Rectángulo 3"/>
          <p:cNvSpPr/>
          <p:nvPr/>
        </p:nvSpPr>
        <p:spPr>
          <a:xfrm>
            <a:off x="457200" y="1978450"/>
            <a:ext cx="6719981" cy="584775"/>
          </a:xfrm>
          <a:prstGeom prst="rect">
            <a:avLst/>
          </a:prstGeom>
        </p:spPr>
        <p:txBody>
          <a:bodyPr wrap="none">
            <a:spAutoFit/>
          </a:bodyPr>
          <a:lstStyle/>
          <a:p>
            <a:r>
              <a:rPr lang="es-ES" sz="3200" dirty="0" smtClean="0"/>
              <a:t>¿Cuál es </a:t>
            </a:r>
            <a:r>
              <a:rPr lang="es-ES" sz="3200" smtClean="0"/>
              <a:t>la magnitud de subutilización?</a:t>
            </a:r>
            <a:endParaRPr lang="es-ES" sz="3200" dirty="0"/>
          </a:p>
        </p:txBody>
      </p:sp>
      <p:sp>
        <p:nvSpPr>
          <p:cNvPr id="8" name="Rectángulo 3"/>
          <p:cNvSpPr/>
          <p:nvPr/>
        </p:nvSpPr>
        <p:spPr>
          <a:xfrm>
            <a:off x="487483" y="3365638"/>
            <a:ext cx="3573414" cy="584775"/>
          </a:xfrm>
          <a:prstGeom prst="rect">
            <a:avLst/>
          </a:prstGeom>
        </p:spPr>
        <p:txBody>
          <a:bodyPr wrap="none">
            <a:spAutoFit/>
          </a:bodyPr>
          <a:lstStyle/>
          <a:p>
            <a:r>
              <a:rPr lang="es-ES" sz="3200" dirty="0" smtClean="0"/>
              <a:t>¿Cómo la medimos?</a:t>
            </a:r>
            <a:endParaRPr lang="es-ES" sz="3200" dirty="0"/>
          </a:p>
        </p:txBody>
      </p:sp>
      <p:sp>
        <p:nvSpPr>
          <p:cNvPr id="9" name="Rectángulo 3"/>
          <p:cNvSpPr/>
          <p:nvPr/>
        </p:nvSpPr>
        <p:spPr>
          <a:xfrm>
            <a:off x="487483" y="4752826"/>
            <a:ext cx="3817648" cy="584775"/>
          </a:xfrm>
          <a:prstGeom prst="rect">
            <a:avLst/>
          </a:prstGeom>
        </p:spPr>
        <p:txBody>
          <a:bodyPr wrap="none">
            <a:spAutoFit/>
          </a:bodyPr>
          <a:lstStyle/>
          <a:p>
            <a:r>
              <a:rPr lang="es-ES" sz="3200" dirty="0" smtClean="0"/>
              <a:t>¿Cómo la evaluamos?</a:t>
            </a:r>
            <a:endParaRPr lang="es-ES" sz="3200" dirty="0"/>
          </a:p>
        </p:txBody>
      </p:sp>
    </p:spTree>
    <p:extLst>
      <p:ext uri="{BB962C8B-B14F-4D97-AF65-F5344CB8AC3E}">
        <p14:creationId xmlns:p14="http://schemas.microsoft.com/office/powerpoint/2010/main" val="929820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357291"/>
            <a:ext cx="9144000" cy="1077218"/>
          </a:xfrm>
          <a:prstGeom prst="rect">
            <a:avLst/>
          </a:prstGeom>
          <a:noFill/>
        </p:spPr>
        <p:txBody>
          <a:bodyPr wrap="square" rtlCol="0">
            <a:spAutoFit/>
          </a:bodyPr>
          <a:lstStyle/>
          <a:p>
            <a:pPr algn="ctr"/>
            <a:r>
              <a:rPr lang="es-ES" sz="3200" dirty="0" smtClean="0"/>
              <a:t>Impacto de programa </a:t>
            </a:r>
          </a:p>
          <a:p>
            <a:pPr algn="ctr"/>
            <a:r>
              <a:rPr lang="es-ES" sz="3200" dirty="0" smtClean="0"/>
              <a:t>de Transferencias Condicionadas</a:t>
            </a:r>
            <a:endParaRPr lang="es-ES" sz="3200" dirty="0"/>
          </a:p>
        </p:txBody>
      </p:sp>
      <p:pic>
        <p:nvPicPr>
          <p:cNvPr id="4" name="Picture 3"/>
          <p:cNvPicPr>
            <a:picLocks noChangeAspect="1"/>
          </p:cNvPicPr>
          <p:nvPr/>
        </p:nvPicPr>
        <p:blipFill>
          <a:blip r:embed="rId3"/>
          <a:stretch>
            <a:fillRect/>
          </a:stretch>
        </p:blipFill>
        <p:spPr>
          <a:xfrm>
            <a:off x="644577" y="2077246"/>
            <a:ext cx="7495035" cy="3723948"/>
          </a:xfrm>
          <a:prstGeom prst="rect">
            <a:avLst/>
          </a:prstGeom>
        </p:spPr>
      </p:pic>
    </p:spTree>
    <p:extLst>
      <p:ext uri="{BB962C8B-B14F-4D97-AF65-F5344CB8AC3E}">
        <p14:creationId xmlns:p14="http://schemas.microsoft.com/office/powerpoint/2010/main" val="188062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nvGraphicFramePr>
        <p:xfrm>
          <a:off x="685800" y="1600200"/>
          <a:ext cx="7753350" cy="3581400"/>
        </p:xfrm>
        <a:graphic>
          <a:graphicData uri="http://schemas.openxmlformats.org/presentationml/2006/ole">
            <mc:AlternateContent xmlns:mc="http://schemas.openxmlformats.org/markup-compatibility/2006">
              <mc:Choice xmlns:v="urn:schemas-microsoft-com:vml" Requires="v">
                <p:oleObj spid="_x0000_s3107" name="Acrobat Document" r:id="rId4" imgW="5676900" imgH="2628900" progId="AcroExch.Document.7">
                  <p:embed/>
                </p:oleObj>
              </mc:Choice>
              <mc:Fallback>
                <p:oleObj name="Acrobat Document" r:id="rId4" imgW="5676900" imgH="26289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00200"/>
                        <a:ext cx="7753350" cy="3581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CuadroTexto 1"/>
          <p:cNvSpPr txBox="1"/>
          <p:nvPr/>
        </p:nvSpPr>
        <p:spPr>
          <a:xfrm>
            <a:off x="616635" y="220219"/>
            <a:ext cx="5087239" cy="461665"/>
          </a:xfrm>
          <a:prstGeom prst="rect">
            <a:avLst/>
          </a:prstGeom>
          <a:noFill/>
        </p:spPr>
        <p:txBody>
          <a:bodyPr wrap="square" rtlCol="0">
            <a:spAutoFit/>
          </a:bodyPr>
          <a:lstStyle/>
          <a:p>
            <a:r>
              <a:rPr lang="es-ES" sz="2400" dirty="0" smtClean="0"/>
              <a:t>¿Influencia en Política? </a:t>
            </a:r>
            <a:endParaRPr lang="es-ES" sz="2400" dirty="0"/>
          </a:p>
        </p:txBody>
      </p:sp>
      <p:pic>
        <p:nvPicPr>
          <p:cNvPr id="4" name="Picture 3"/>
          <p:cNvPicPr>
            <a:picLocks noChangeAspect="1"/>
          </p:cNvPicPr>
          <p:nvPr/>
        </p:nvPicPr>
        <p:blipFill>
          <a:blip r:embed="rId6"/>
          <a:stretch>
            <a:fillRect/>
          </a:stretch>
        </p:blipFill>
        <p:spPr>
          <a:xfrm>
            <a:off x="5994101" y="0"/>
            <a:ext cx="3044797" cy="1141799"/>
          </a:xfrm>
          <a:prstGeom prst="rect">
            <a:avLst/>
          </a:prstGeom>
        </p:spPr>
      </p:pic>
    </p:spTree>
    <p:extLst>
      <p:ext uri="{BB962C8B-B14F-4D97-AF65-F5344CB8AC3E}">
        <p14:creationId xmlns:p14="http://schemas.microsoft.com/office/powerpoint/2010/main" val="188062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3"/>
          <p:cNvGraphicFramePr>
            <a:graphicFrameLocks noChangeAspect="1"/>
          </p:cNvGraphicFramePr>
          <p:nvPr/>
        </p:nvGraphicFramePr>
        <p:xfrm>
          <a:off x="381000" y="1143000"/>
          <a:ext cx="8499475" cy="4572000"/>
        </p:xfrm>
        <a:graphic>
          <a:graphicData uri="http://schemas.openxmlformats.org/presentationml/2006/ole">
            <mc:AlternateContent xmlns:mc="http://schemas.openxmlformats.org/markup-compatibility/2006">
              <mc:Choice xmlns:v="urn:schemas-microsoft-com:vml" Requires="v">
                <p:oleObj spid="_x0000_s1059" name="Acrobat Document" r:id="rId4" imgW="5537200" imgH="2984500" progId="AcroExch.Document.7">
                  <p:embed/>
                </p:oleObj>
              </mc:Choice>
              <mc:Fallback>
                <p:oleObj name="Acrobat Document" r:id="rId4" imgW="5537200" imgH="29845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143000"/>
                        <a:ext cx="8499475" cy="45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3" name="Picture 2"/>
          <p:cNvPicPr>
            <a:picLocks noChangeAspect="1"/>
          </p:cNvPicPr>
          <p:nvPr/>
        </p:nvPicPr>
        <p:blipFill>
          <a:blip r:embed="rId6"/>
          <a:stretch>
            <a:fillRect/>
          </a:stretch>
        </p:blipFill>
        <p:spPr>
          <a:xfrm>
            <a:off x="5994101" y="0"/>
            <a:ext cx="3044797" cy="1141799"/>
          </a:xfrm>
          <a:prstGeom prst="rect">
            <a:avLst/>
          </a:prstGeom>
        </p:spPr>
      </p:pic>
    </p:spTree>
    <p:extLst>
      <p:ext uri="{BB962C8B-B14F-4D97-AF65-F5344CB8AC3E}">
        <p14:creationId xmlns:p14="http://schemas.microsoft.com/office/powerpoint/2010/main" val="4259681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p:txBody>
      </p:sp>
      <p:sp>
        <p:nvSpPr>
          <p:cNvPr id="4" name="Rectángulo 3"/>
          <p:cNvSpPr/>
          <p:nvPr/>
        </p:nvSpPr>
        <p:spPr>
          <a:xfrm>
            <a:off x="232743" y="2306414"/>
            <a:ext cx="8512216" cy="646331"/>
          </a:xfrm>
          <a:prstGeom prst="rect">
            <a:avLst/>
          </a:prstGeom>
        </p:spPr>
        <p:txBody>
          <a:bodyPr wrap="none">
            <a:spAutoFit/>
          </a:bodyPr>
          <a:lstStyle/>
          <a:p>
            <a:r>
              <a:rPr lang="es-ES" sz="3600" dirty="0">
                <a:solidFill>
                  <a:srgbClr val="FF0000"/>
                </a:solidFill>
              </a:rPr>
              <a:t>Subutilización evidencia existente. </a:t>
            </a:r>
            <a:r>
              <a:rPr lang="es-ES" sz="3600" dirty="0"/>
              <a:t>¿porqué?</a:t>
            </a:r>
          </a:p>
        </p:txBody>
      </p:sp>
      <p:pic>
        <p:nvPicPr>
          <p:cNvPr id="5" name="Picture 4"/>
          <p:cNvPicPr>
            <a:picLocks noChangeAspect="1"/>
          </p:cNvPicPr>
          <p:nvPr/>
        </p:nvPicPr>
        <p:blipFill>
          <a:blip r:embed="rId2"/>
          <a:stretch>
            <a:fillRect/>
          </a:stretch>
        </p:blipFill>
        <p:spPr>
          <a:xfrm>
            <a:off x="5994101" y="0"/>
            <a:ext cx="3044797" cy="1141799"/>
          </a:xfrm>
          <a:prstGeom prst="rect">
            <a:avLst/>
          </a:prstGeom>
        </p:spPr>
      </p:pic>
    </p:spTree>
    <p:extLst>
      <p:ext uri="{BB962C8B-B14F-4D97-AF65-F5344CB8AC3E}">
        <p14:creationId xmlns:p14="http://schemas.microsoft.com/office/powerpoint/2010/main" val="2066819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6370" y="931575"/>
            <a:ext cx="8229600" cy="1143000"/>
          </a:xfrm>
        </p:spPr>
        <p:txBody>
          <a:bodyPr/>
          <a:lstStyle/>
          <a:p>
            <a:r>
              <a:rPr lang="es-CL" dirty="0" smtClean="0"/>
              <a:t>Problemas de agencia </a:t>
            </a:r>
            <a:endParaRPr lang="es-CL" dirty="0"/>
          </a:p>
        </p:txBody>
      </p:sp>
      <p:sp>
        <p:nvSpPr>
          <p:cNvPr id="3" name="2 Rectángulo"/>
          <p:cNvSpPr/>
          <p:nvPr/>
        </p:nvSpPr>
        <p:spPr>
          <a:xfrm>
            <a:off x="-4356992" y="5820357"/>
            <a:ext cx="4572000" cy="584775"/>
          </a:xfrm>
          <a:prstGeom prst="rect">
            <a:avLst/>
          </a:prstGeom>
        </p:spPr>
        <p:txBody>
          <a:bodyPr>
            <a:spAutoFit/>
          </a:bodyPr>
          <a:lstStyle/>
          <a:p>
            <a:r>
              <a:rPr lang="es-CL" dirty="0"/>
              <a:t>: </a:t>
            </a:r>
            <a:r>
              <a:rPr lang="es-CL" sz="3200" dirty="0" smtClean="0">
                <a:solidFill>
                  <a:srgbClr val="C00000"/>
                </a:solidFill>
              </a:rPr>
              <a:t>+ + </a:t>
            </a:r>
            <a:r>
              <a:rPr lang="es-CL" dirty="0"/>
              <a:t>Implementadores </a:t>
            </a:r>
            <a:r>
              <a:rPr lang="es-CL" sz="3200" dirty="0">
                <a:solidFill>
                  <a:srgbClr val="C00000"/>
                </a:solidFill>
              </a:rPr>
              <a:t>+ </a:t>
            </a:r>
            <a:r>
              <a:rPr lang="es-CL" dirty="0"/>
              <a:t>Beneficiarios  </a:t>
            </a:r>
          </a:p>
        </p:txBody>
      </p:sp>
      <p:sp>
        <p:nvSpPr>
          <p:cNvPr id="16" name="15 Rectángulo"/>
          <p:cNvSpPr/>
          <p:nvPr/>
        </p:nvSpPr>
        <p:spPr>
          <a:xfrm>
            <a:off x="4731290" y="2103760"/>
            <a:ext cx="4307608" cy="584775"/>
          </a:xfrm>
          <a:prstGeom prst="rect">
            <a:avLst/>
          </a:prstGeom>
        </p:spPr>
        <p:txBody>
          <a:bodyPr wrap="square">
            <a:spAutoFit/>
          </a:bodyPr>
          <a:lstStyle/>
          <a:p>
            <a:pPr algn="ctr"/>
            <a:r>
              <a:rPr lang="es-CL" sz="3200" dirty="0" smtClean="0">
                <a:solidFill>
                  <a:srgbClr val="FF0000"/>
                </a:solidFill>
                <a:latin typeface="Berlin Sans FB" panose="020E0602020502020306" pitchFamily="34" charset="0"/>
                <a:ea typeface="+mj-ea"/>
                <a:cs typeface="+mj-cs"/>
              </a:rPr>
              <a:t>Ciencias Sociales</a:t>
            </a:r>
            <a:endParaRPr lang="es-CL" sz="3200" dirty="0">
              <a:solidFill>
                <a:srgbClr val="FF0000"/>
              </a:solidFill>
              <a:latin typeface="Berlin Sans FB" panose="020E0602020502020306" pitchFamily="34" charset="0"/>
              <a:ea typeface="+mj-ea"/>
              <a:cs typeface="+mj-cs"/>
            </a:endParaRPr>
          </a:p>
        </p:txBody>
      </p:sp>
      <p:sp>
        <p:nvSpPr>
          <p:cNvPr id="19" name="15 Rectángulo"/>
          <p:cNvSpPr/>
          <p:nvPr/>
        </p:nvSpPr>
        <p:spPr>
          <a:xfrm>
            <a:off x="27555" y="2103760"/>
            <a:ext cx="4307608" cy="584775"/>
          </a:xfrm>
          <a:prstGeom prst="rect">
            <a:avLst/>
          </a:prstGeom>
        </p:spPr>
        <p:txBody>
          <a:bodyPr wrap="square">
            <a:spAutoFit/>
          </a:bodyPr>
          <a:lstStyle/>
          <a:p>
            <a:pPr algn="ctr"/>
            <a:r>
              <a:rPr lang="es-CL" sz="3200" dirty="0" smtClean="0">
                <a:solidFill>
                  <a:schemeClr val="accent3">
                    <a:lumMod val="75000"/>
                  </a:schemeClr>
                </a:solidFill>
                <a:latin typeface="Berlin Sans FB" panose="020E0602020502020306" pitchFamily="34" charset="0"/>
                <a:ea typeface="+mj-ea"/>
                <a:cs typeface="+mj-cs"/>
              </a:rPr>
              <a:t>Ciencias Naturales</a:t>
            </a:r>
            <a:endParaRPr lang="es-CL" sz="3200" dirty="0">
              <a:solidFill>
                <a:schemeClr val="accent3">
                  <a:lumMod val="75000"/>
                </a:schemeClr>
              </a:solidFill>
              <a:latin typeface="Berlin Sans FB" panose="020E0602020502020306" pitchFamily="34" charset="0"/>
              <a:ea typeface="+mj-ea"/>
              <a:cs typeface="+mj-cs"/>
            </a:endParaRPr>
          </a:p>
        </p:txBody>
      </p:sp>
      <p:pic>
        <p:nvPicPr>
          <p:cNvPr id="20" name="Picture 19"/>
          <p:cNvPicPr>
            <a:picLocks noChangeAspect="1"/>
          </p:cNvPicPr>
          <p:nvPr/>
        </p:nvPicPr>
        <p:blipFill>
          <a:blip r:embed="rId3"/>
          <a:stretch>
            <a:fillRect/>
          </a:stretch>
        </p:blipFill>
        <p:spPr>
          <a:xfrm>
            <a:off x="5994101" y="0"/>
            <a:ext cx="3044797" cy="1141799"/>
          </a:xfrm>
          <a:prstGeom prst="rect">
            <a:avLst/>
          </a:prstGeom>
        </p:spPr>
      </p:pic>
      <p:pic>
        <p:nvPicPr>
          <p:cNvPr id="5" name="Picture 4"/>
          <p:cNvPicPr>
            <a:picLocks noChangeAspect="1"/>
          </p:cNvPicPr>
          <p:nvPr/>
        </p:nvPicPr>
        <p:blipFill>
          <a:blip r:embed="rId4"/>
          <a:stretch>
            <a:fillRect/>
          </a:stretch>
        </p:blipFill>
        <p:spPr>
          <a:xfrm>
            <a:off x="5741288" y="2955669"/>
            <a:ext cx="1775211" cy="1864377"/>
          </a:xfrm>
          <a:prstGeom prst="rect">
            <a:avLst/>
          </a:prstGeom>
        </p:spPr>
      </p:pic>
      <p:pic>
        <p:nvPicPr>
          <p:cNvPr id="6" name="Picture 5"/>
          <p:cNvPicPr>
            <a:picLocks noChangeAspect="1"/>
          </p:cNvPicPr>
          <p:nvPr/>
        </p:nvPicPr>
        <p:blipFill>
          <a:blip r:embed="rId5"/>
          <a:stretch>
            <a:fillRect/>
          </a:stretch>
        </p:blipFill>
        <p:spPr>
          <a:xfrm>
            <a:off x="7076499" y="4820046"/>
            <a:ext cx="1559471" cy="1498182"/>
          </a:xfrm>
          <a:prstGeom prst="rect">
            <a:avLst/>
          </a:prstGeom>
        </p:spPr>
      </p:pic>
      <p:pic>
        <p:nvPicPr>
          <p:cNvPr id="7" name="Picture 6"/>
          <p:cNvPicPr>
            <a:picLocks noChangeAspect="1"/>
          </p:cNvPicPr>
          <p:nvPr/>
        </p:nvPicPr>
        <p:blipFill>
          <a:blip r:embed="rId6"/>
          <a:stretch>
            <a:fillRect/>
          </a:stretch>
        </p:blipFill>
        <p:spPr>
          <a:xfrm>
            <a:off x="4307608" y="5002749"/>
            <a:ext cx="2218497" cy="1413206"/>
          </a:xfrm>
          <a:prstGeom prst="rect">
            <a:avLst/>
          </a:prstGeom>
        </p:spPr>
      </p:pic>
      <p:grpSp>
        <p:nvGrpSpPr>
          <p:cNvPr id="9" name="Group 8"/>
          <p:cNvGrpSpPr/>
          <p:nvPr/>
        </p:nvGrpSpPr>
        <p:grpSpPr>
          <a:xfrm>
            <a:off x="1201177" y="2926242"/>
            <a:ext cx="1905254" cy="2909105"/>
            <a:chOff x="1201177" y="2911252"/>
            <a:chExt cx="1905254" cy="2909105"/>
          </a:xfrm>
        </p:grpSpPr>
        <p:pic>
          <p:nvPicPr>
            <p:cNvPr id="4" name="Picture 3"/>
            <p:cNvPicPr>
              <a:picLocks noChangeAspect="1"/>
            </p:cNvPicPr>
            <p:nvPr/>
          </p:nvPicPr>
          <p:blipFill>
            <a:blip r:embed="rId7"/>
            <a:stretch>
              <a:fillRect/>
            </a:stretch>
          </p:blipFill>
          <p:spPr>
            <a:xfrm>
              <a:off x="1201177" y="3388526"/>
              <a:ext cx="1905254" cy="2431831"/>
            </a:xfrm>
            <a:prstGeom prst="rect">
              <a:avLst/>
            </a:prstGeom>
          </p:spPr>
        </p:pic>
        <p:pic>
          <p:nvPicPr>
            <p:cNvPr id="8" name="Picture 7"/>
            <p:cNvPicPr>
              <a:picLocks noChangeAspect="1"/>
            </p:cNvPicPr>
            <p:nvPr/>
          </p:nvPicPr>
          <p:blipFill>
            <a:blip r:embed="rId8"/>
            <a:stretch>
              <a:fillRect/>
            </a:stretch>
          </p:blipFill>
          <p:spPr>
            <a:xfrm>
              <a:off x="2011379" y="2911252"/>
              <a:ext cx="284850" cy="406063"/>
            </a:xfrm>
            <a:prstGeom prst="rect">
              <a:avLst/>
            </a:prstGeom>
          </p:spPr>
        </p:pic>
      </p:grpSp>
    </p:spTree>
    <p:extLst>
      <p:ext uri="{BB962C8B-B14F-4D97-AF65-F5344CB8AC3E}">
        <p14:creationId xmlns:p14="http://schemas.microsoft.com/office/powerpoint/2010/main" val="4181913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51520" y="1335515"/>
            <a:ext cx="8856984" cy="754694"/>
          </a:xfrm>
          <a:prstGeom prst="rect">
            <a:avLst/>
          </a:prstGeom>
        </p:spPr>
        <p:txBody>
          <a:bodyPr wrap="square">
            <a:spAutoFit/>
          </a:bodyPr>
          <a:lstStyle/>
          <a:p>
            <a:pPr>
              <a:lnSpc>
                <a:spcPct val="150000"/>
              </a:lnSpc>
              <a:buClr>
                <a:srgbClr val="C00000"/>
              </a:buClr>
              <a:buSzPct val="180000"/>
            </a:pPr>
            <a:r>
              <a:rPr lang="es-CL" sz="3200" dirty="0" smtClean="0"/>
              <a:t>Problemas de Agencia en Producción de Evidencia</a:t>
            </a:r>
            <a:endParaRPr lang="es-CL" sz="3200" dirty="0"/>
          </a:p>
        </p:txBody>
      </p:sp>
      <p:sp>
        <p:nvSpPr>
          <p:cNvPr id="3" name="4 Rectángulo"/>
          <p:cNvSpPr/>
          <p:nvPr/>
        </p:nvSpPr>
        <p:spPr>
          <a:xfrm>
            <a:off x="251520" y="2492896"/>
            <a:ext cx="8280920" cy="1964512"/>
          </a:xfrm>
          <a:prstGeom prst="rect">
            <a:avLst/>
          </a:prstGeom>
        </p:spPr>
        <p:txBody>
          <a:bodyPr wrap="square">
            <a:spAutoFit/>
          </a:bodyPr>
          <a:lstStyle/>
          <a:p>
            <a:pPr marL="742950" indent="-742950">
              <a:lnSpc>
                <a:spcPct val="150000"/>
              </a:lnSpc>
              <a:buClr>
                <a:srgbClr val="C00000"/>
              </a:buClr>
              <a:buSzPct val="180000"/>
              <a:buFont typeface="+mj-lt"/>
              <a:buAutoNum type="arabicPeriod"/>
            </a:pPr>
            <a:r>
              <a:rPr lang="es-CL" sz="2800" dirty="0" smtClean="0"/>
              <a:t>Temporalidad de los incentivos</a:t>
            </a:r>
            <a:endParaRPr lang="es-CL" sz="2800" dirty="0"/>
          </a:p>
          <a:p>
            <a:pPr marL="742950" indent="-742950">
              <a:lnSpc>
                <a:spcPct val="150000"/>
              </a:lnSpc>
              <a:buClr>
                <a:srgbClr val="C00000"/>
              </a:buClr>
              <a:buSzPct val="180000"/>
              <a:buFont typeface="+mj-lt"/>
              <a:buAutoNum type="arabicPeriod"/>
            </a:pPr>
            <a:r>
              <a:rPr lang="es-CL" sz="2800" dirty="0" smtClean="0"/>
              <a:t>Car</a:t>
            </a:r>
            <a:r>
              <a:rPr lang="es-ES" sz="2800" dirty="0" smtClean="0"/>
              <a:t>á</a:t>
            </a:r>
            <a:r>
              <a:rPr lang="es-CL" sz="2800" dirty="0" smtClean="0"/>
              <a:t>cter de bien público de la evidencia</a:t>
            </a:r>
          </a:p>
          <a:p>
            <a:pPr marL="742950" indent="-742950">
              <a:lnSpc>
                <a:spcPct val="150000"/>
              </a:lnSpc>
              <a:buClr>
                <a:srgbClr val="C00000"/>
              </a:buClr>
              <a:buSzPct val="180000"/>
              <a:buFont typeface="+mj-lt"/>
              <a:buAutoNum type="arabicPeriod"/>
            </a:pPr>
            <a:r>
              <a:rPr lang="es-CL" sz="2800" dirty="0" smtClean="0"/>
              <a:t>Aversión al riesgo y riesgo moral </a:t>
            </a:r>
          </a:p>
        </p:txBody>
      </p:sp>
      <p:pic>
        <p:nvPicPr>
          <p:cNvPr id="6" name="Picture 5"/>
          <p:cNvPicPr>
            <a:picLocks noChangeAspect="1"/>
          </p:cNvPicPr>
          <p:nvPr/>
        </p:nvPicPr>
        <p:blipFill>
          <a:blip r:embed="rId3"/>
          <a:stretch>
            <a:fillRect/>
          </a:stretch>
        </p:blipFill>
        <p:spPr>
          <a:xfrm>
            <a:off x="5994101" y="0"/>
            <a:ext cx="3044797" cy="1141799"/>
          </a:xfrm>
          <a:prstGeom prst="rect">
            <a:avLst/>
          </a:prstGeom>
        </p:spPr>
      </p:pic>
    </p:spTree>
    <p:extLst>
      <p:ext uri="{BB962C8B-B14F-4D97-AF65-F5344CB8AC3E}">
        <p14:creationId xmlns:p14="http://schemas.microsoft.com/office/powerpoint/2010/main" val="3544908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p:txBody>
      </p:sp>
      <p:sp>
        <p:nvSpPr>
          <p:cNvPr id="6" name="Rectángulo 3"/>
          <p:cNvSpPr/>
          <p:nvPr/>
        </p:nvSpPr>
        <p:spPr>
          <a:xfrm>
            <a:off x="2558724" y="2551338"/>
            <a:ext cx="4026552" cy="646331"/>
          </a:xfrm>
          <a:prstGeom prst="rect">
            <a:avLst/>
          </a:prstGeom>
        </p:spPr>
        <p:txBody>
          <a:bodyPr wrap="none">
            <a:spAutoFit/>
          </a:bodyPr>
          <a:lstStyle/>
          <a:p>
            <a:r>
              <a:rPr lang="es-ES" sz="3600" smtClean="0"/>
              <a:t>Algunas definiciones</a:t>
            </a:r>
            <a:endParaRPr lang="es-ES" sz="3600" dirty="0"/>
          </a:p>
        </p:txBody>
      </p:sp>
      <p:pic>
        <p:nvPicPr>
          <p:cNvPr id="7" name="Picture 6"/>
          <p:cNvPicPr>
            <a:picLocks noChangeAspect="1"/>
          </p:cNvPicPr>
          <p:nvPr/>
        </p:nvPicPr>
        <p:blipFill>
          <a:blip r:embed="rId2"/>
          <a:stretch>
            <a:fillRect/>
          </a:stretch>
        </p:blipFill>
        <p:spPr>
          <a:xfrm>
            <a:off x="5994101" y="0"/>
            <a:ext cx="3044797" cy="1141799"/>
          </a:xfrm>
          <a:prstGeom prst="rect">
            <a:avLst/>
          </a:prstGeom>
        </p:spPr>
      </p:pic>
    </p:spTree>
    <p:extLst>
      <p:ext uri="{BB962C8B-B14F-4D97-AF65-F5344CB8AC3E}">
        <p14:creationId xmlns:p14="http://schemas.microsoft.com/office/powerpoint/2010/main" val="2111518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p:txBody>
      </p:sp>
      <p:sp>
        <p:nvSpPr>
          <p:cNvPr id="4" name="Rectángulo 3"/>
          <p:cNvSpPr/>
          <p:nvPr/>
        </p:nvSpPr>
        <p:spPr>
          <a:xfrm>
            <a:off x="264742" y="1600200"/>
            <a:ext cx="8774156" cy="646331"/>
          </a:xfrm>
          <a:prstGeom prst="rect">
            <a:avLst/>
          </a:prstGeom>
        </p:spPr>
        <p:txBody>
          <a:bodyPr wrap="none">
            <a:spAutoFit/>
          </a:bodyPr>
          <a:lstStyle/>
          <a:p>
            <a:r>
              <a:rPr lang="es-ES" sz="3600" dirty="0"/>
              <a:t>Székely 2011: “under use of scarce evidence”.</a:t>
            </a:r>
          </a:p>
        </p:txBody>
      </p:sp>
      <p:pic>
        <p:nvPicPr>
          <p:cNvPr id="5" name="Picture 4"/>
          <p:cNvPicPr>
            <a:picLocks noChangeAspect="1"/>
          </p:cNvPicPr>
          <p:nvPr/>
        </p:nvPicPr>
        <p:blipFill>
          <a:blip r:embed="rId2"/>
          <a:stretch>
            <a:fillRect/>
          </a:stretch>
        </p:blipFill>
        <p:spPr>
          <a:xfrm>
            <a:off x="5994101" y="0"/>
            <a:ext cx="3044797" cy="1141799"/>
          </a:xfrm>
          <a:prstGeom prst="rect">
            <a:avLst/>
          </a:prstGeom>
        </p:spPr>
      </p:pic>
      <p:pic>
        <p:nvPicPr>
          <p:cNvPr id="7" name="Picture 6"/>
          <p:cNvPicPr>
            <a:picLocks noChangeAspect="1"/>
          </p:cNvPicPr>
          <p:nvPr/>
        </p:nvPicPr>
        <p:blipFill>
          <a:blip r:embed="rId3"/>
          <a:stretch>
            <a:fillRect/>
          </a:stretch>
        </p:blipFill>
        <p:spPr>
          <a:xfrm>
            <a:off x="1489070" y="2566394"/>
            <a:ext cx="1775211" cy="1864377"/>
          </a:xfrm>
          <a:prstGeom prst="rect">
            <a:avLst/>
          </a:prstGeom>
        </p:spPr>
      </p:pic>
      <p:pic>
        <p:nvPicPr>
          <p:cNvPr id="8" name="Picture 7"/>
          <p:cNvPicPr>
            <a:picLocks noChangeAspect="1"/>
          </p:cNvPicPr>
          <p:nvPr/>
        </p:nvPicPr>
        <p:blipFill>
          <a:blip r:embed="rId4"/>
          <a:stretch>
            <a:fillRect/>
          </a:stretch>
        </p:blipFill>
        <p:spPr>
          <a:xfrm>
            <a:off x="2406415" y="4321522"/>
            <a:ext cx="1559471" cy="1498182"/>
          </a:xfrm>
          <a:prstGeom prst="rect">
            <a:avLst/>
          </a:prstGeom>
        </p:spPr>
      </p:pic>
      <p:pic>
        <p:nvPicPr>
          <p:cNvPr id="9" name="Picture 8"/>
          <p:cNvPicPr>
            <a:picLocks noChangeAspect="1"/>
          </p:cNvPicPr>
          <p:nvPr/>
        </p:nvPicPr>
        <p:blipFill>
          <a:blip r:embed="rId5"/>
          <a:stretch>
            <a:fillRect/>
          </a:stretch>
        </p:blipFill>
        <p:spPr>
          <a:xfrm>
            <a:off x="264742" y="4318334"/>
            <a:ext cx="2218497" cy="1413206"/>
          </a:xfrm>
          <a:prstGeom prst="rect">
            <a:avLst/>
          </a:prstGeom>
        </p:spPr>
      </p:pic>
      <p:sp>
        <p:nvSpPr>
          <p:cNvPr id="2" name="Down Arrow 1"/>
          <p:cNvSpPr/>
          <p:nvPr/>
        </p:nvSpPr>
        <p:spPr>
          <a:xfrm>
            <a:off x="4489779" y="3292236"/>
            <a:ext cx="894330" cy="1753849"/>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0" name="TextBox 9"/>
          <p:cNvSpPr txBox="1"/>
          <p:nvPr/>
        </p:nvSpPr>
        <p:spPr>
          <a:xfrm>
            <a:off x="6248807" y="3343646"/>
            <a:ext cx="2507343" cy="523220"/>
          </a:xfrm>
          <a:prstGeom prst="rect">
            <a:avLst/>
          </a:prstGeom>
          <a:noFill/>
        </p:spPr>
        <p:txBody>
          <a:bodyPr wrap="square" rtlCol="0">
            <a:spAutoFit/>
          </a:bodyPr>
          <a:lstStyle/>
          <a:p>
            <a:r>
              <a:rPr lang="en-US" sz="2800" b="1" smtClean="0">
                <a:solidFill>
                  <a:schemeClr val="accent3">
                    <a:lumMod val="75000"/>
                  </a:schemeClr>
                </a:solidFill>
              </a:rPr>
              <a:t>Producción</a:t>
            </a:r>
            <a:endParaRPr lang="en-US" sz="2800" b="1" dirty="0">
              <a:solidFill>
                <a:schemeClr val="accent3">
                  <a:lumMod val="75000"/>
                </a:schemeClr>
              </a:solidFill>
            </a:endParaRPr>
          </a:p>
        </p:txBody>
      </p:sp>
      <p:sp>
        <p:nvSpPr>
          <p:cNvPr id="11" name="TextBox 10"/>
          <p:cNvSpPr txBox="1"/>
          <p:nvPr/>
        </p:nvSpPr>
        <p:spPr>
          <a:xfrm>
            <a:off x="6784723" y="3907551"/>
            <a:ext cx="629039" cy="523220"/>
          </a:xfrm>
          <a:prstGeom prst="rect">
            <a:avLst/>
          </a:prstGeom>
          <a:noFill/>
        </p:spPr>
        <p:txBody>
          <a:bodyPr wrap="square" rtlCol="0">
            <a:spAutoFit/>
          </a:bodyPr>
          <a:lstStyle/>
          <a:p>
            <a:r>
              <a:rPr lang="en-US" sz="2800"/>
              <a:t>&amp;</a:t>
            </a:r>
            <a:endParaRPr lang="en-US" sz="2800" dirty="0"/>
          </a:p>
        </p:txBody>
      </p:sp>
      <p:sp>
        <p:nvSpPr>
          <p:cNvPr id="12" name="TextBox 11"/>
          <p:cNvSpPr txBox="1"/>
          <p:nvPr/>
        </p:nvSpPr>
        <p:spPr>
          <a:xfrm>
            <a:off x="6248808" y="4533011"/>
            <a:ext cx="2507343" cy="523220"/>
          </a:xfrm>
          <a:prstGeom prst="rect">
            <a:avLst/>
          </a:prstGeom>
          <a:noFill/>
        </p:spPr>
        <p:txBody>
          <a:bodyPr wrap="square" rtlCol="0">
            <a:spAutoFit/>
          </a:bodyPr>
          <a:lstStyle>
            <a:defPPr>
              <a:defRPr lang="es-ES"/>
            </a:defPPr>
            <a:lvl1pPr>
              <a:defRPr sz="2400"/>
            </a:lvl1pPr>
          </a:lstStyle>
          <a:p>
            <a:r>
              <a:rPr lang="es-ES_tradnl" sz="2800" b="1" dirty="0" smtClean="0">
                <a:solidFill>
                  <a:schemeClr val="accent3">
                    <a:lumMod val="75000"/>
                  </a:schemeClr>
                </a:solidFill>
              </a:rPr>
              <a:t>Consumo (Uso)</a:t>
            </a:r>
            <a:endParaRPr lang="es-ES_tradnl" sz="2800" b="1" dirty="0">
              <a:solidFill>
                <a:schemeClr val="accent3">
                  <a:lumMod val="75000"/>
                </a:schemeClr>
              </a:solidFill>
            </a:endParaRPr>
          </a:p>
        </p:txBody>
      </p:sp>
    </p:spTree>
    <p:extLst>
      <p:ext uri="{BB962C8B-B14F-4D97-AF65-F5344CB8AC3E}">
        <p14:creationId xmlns:p14="http://schemas.microsoft.com/office/powerpoint/2010/main" val="833779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p:txBody>
      </p:sp>
      <p:sp>
        <p:nvSpPr>
          <p:cNvPr id="4" name="Rectángulo 3"/>
          <p:cNvSpPr/>
          <p:nvPr/>
        </p:nvSpPr>
        <p:spPr>
          <a:xfrm>
            <a:off x="457200" y="2502766"/>
            <a:ext cx="8274573" cy="646331"/>
          </a:xfrm>
          <a:prstGeom prst="rect">
            <a:avLst/>
          </a:prstGeom>
        </p:spPr>
        <p:txBody>
          <a:bodyPr wrap="none">
            <a:spAutoFit/>
          </a:bodyPr>
          <a:lstStyle/>
          <a:p>
            <a:r>
              <a:rPr lang="es-ES" sz="3600" b="1" dirty="0">
                <a:solidFill>
                  <a:schemeClr val="accent3">
                    <a:lumMod val="75000"/>
                  </a:schemeClr>
                </a:solidFill>
              </a:rPr>
              <a:t>Posibles mecanismos mayor uso evidencia</a:t>
            </a:r>
          </a:p>
        </p:txBody>
      </p:sp>
      <p:pic>
        <p:nvPicPr>
          <p:cNvPr id="5" name="Picture 4"/>
          <p:cNvPicPr>
            <a:picLocks noChangeAspect="1"/>
          </p:cNvPicPr>
          <p:nvPr/>
        </p:nvPicPr>
        <p:blipFill>
          <a:blip r:embed="rId2"/>
          <a:stretch>
            <a:fillRect/>
          </a:stretch>
        </p:blipFill>
        <p:spPr>
          <a:xfrm>
            <a:off x="5994101" y="0"/>
            <a:ext cx="3044797" cy="1141799"/>
          </a:xfrm>
          <a:prstGeom prst="rect">
            <a:avLst/>
          </a:prstGeom>
        </p:spPr>
      </p:pic>
    </p:spTree>
    <p:extLst>
      <p:ext uri="{BB962C8B-B14F-4D97-AF65-F5344CB8AC3E}">
        <p14:creationId xmlns:p14="http://schemas.microsoft.com/office/powerpoint/2010/main" val="225814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012" y="1017813"/>
            <a:ext cx="8822284" cy="1143000"/>
          </a:xfrm>
        </p:spPr>
        <p:txBody>
          <a:bodyPr>
            <a:noAutofit/>
          </a:bodyPr>
          <a:lstStyle/>
          <a:p>
            <a:r>
              <a:rPr lang="es-ES" sz="3600" b="1" dirty="0" smtClean="0"/>
              <a:t>Posibles mecanismos mayor uso evidencia. </a:t>
            </a:r>
          </a:p>
        </p:txBody>
      </p:sp>
      <p:sp>
        <p:nvSpPr>
          <p:cNvPr id="3" name="Marcador de contenido 2"/>
          <p:cNvSpPr>
            <a:spLocks noGrp="1"/>
          </p:cNvSpPr>
          <p:nvPr>
            <p:ph idx="1"/>
          </p:nvPr>
        </p:nvSpPr>
        <p:spPr>
          <a:xfrm>
            <a:off x="209411" y="2315523"/>
            <a:ext cx="8761487" cy="4347731"/>
          </a:xfrm>
        </p:spPr>
        <p:txBody>
          <a:bodyPr>
            <a:normAutofit/>
          </a:bodyPr>
          <a:lstStyle/>
          <a:p>
            <a:r>
              <a:rPr lang="es-ES_tradnl" dirty="0" smtClean="0"/>
              <a:t>Solución lógica: Institucionalizar. </a:t>
            </a:r>
            <a:endParaRPr lang="es-ES" dirty="0" smtClean="0"/>
          </a:p>
          <a:p>
            <a:r>
              <a:rPr lang="es-ES" dirty="0" smtClean="0"/>
              <a:t>Solución </a:t>
            </a:r>
            <a:r>
              <a:rPr lang="es-ES" dirty="0"/>
              <a:t>estratégica: </a:t>
            </a:r>
            <a:r>
              <a:rPr lang="es-ES" b="1" dirty="0">
                <a:solidFill>
                  <a:schemeClr val="accent3">
                    <a:lumMod val="75000"/>
                  </a:schemeClr>
                </a:solidFill>
              </a:rPr>
              <a:t>Evaluación Ex-Ante.</a:t>
            </a:r>
          </a:p>
          <a:p>
            <a:endParaRPr lang="es-ES" dirty="0" smtClean="0"/>
          </a:p>
          <a:p>
            <a:r>
              <a:rPr lang="es-ES" dirty="0" smtClean="0"/>
              <a:t>Condición necesaria: </a:t>
            </a:r>
            <a:endParaRPr lang="es-ES" dirty="0"/>
          </a:p>
          <a:p>
            <a:pPr lvl="1"/>
            <a:r>
              <a:rPr lang="es-ES" b="1" dirty="0" smtClean="0">
                <a:solidFill>
                  <a:schemeClr val="tx2">
                    <a:lumMod val="75000"/>
                  </a:schemeClr>
                </a:solidFill>
              </a:rPr>
              <a:t>Sociedad Civil empoderada exige evidencia.</a:t>
            </a:r>
          </a:p>
          <a:p>
            <a:pPr lvl="1"/>
            <a:r>
              <a:rPr lang="es-ES" b="1" dirty="0" smtClean="0">
                <a:solidFill>
                  <a:schemeClr val="accent3">
                    <a:lumMod val="75000"/>
                  </a:schemeClr>
                </a:solidFill>
              </a:rPr>
              <a:t>‘Champions’ Organismos como Agentes de Cambio. </a:t>
            </a:r>
          </a:p>
        </p:txBody>
      </p:sp>
      <p:pic>
        <p:nvPicPr>
          <p:cNvPr id="4" name="Picture 3"/>
          <p:cNvPicPr>
            <a:picLocks noChangeAspect="1"/>
          </p:cNvPicPr>
          <p:nvPr/>
        </p:nvPicPr>
        <p:blipFill>
          <a:blip r:embed="rId2"/>
          <a:stretch>
            <a:fillRect/>
          </a:stretch>
        </p:blipFill>
        <p:spPr>
          <a:xfrm>
            <a:off x="5994101" y="0"/>
            <a:ext cx="3044797" cy="1141799"/>
          </a:xfrm>
          <a:prstGeom prst="rect">
            <a:avLst/>
          </a:prstGeom>
        </p:spPr>
      </p:pic>
    </p:spTree>
    <p:extLst>
      <p:ext uri="{BB962C8B-B14F-4D97-AF65-F5344CB8AC3E}">
        <p14:creationId xmlns:p14="http://schemas.microsoft.com/office/powerpoint/2010/main" val="4052239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7411" y="1371143"/>
            <a:ext cx="3904845" cy="667519"/>
          </a:xfrm>
        </p:spPr>
        <p:txBody>
          <a:bodyPr>
            <a:normAutofit/>
          </a:bodyPr>
          <a:lstStyle/>
          <a:p>
            <a:pPr marL="0" indent="0">
              <a:buNone/>
            </a:pPr>
            <a:r>
              <a:rPr lang="es-ES" b="1" dirty="0" smtClean="0">
                <a:solidFill>
                  <a:schemeClr val="accent3">
                    <a:lumMod val="75000"/>
                  </a:schemeClr>
                </a:solidFill>
              </a:rPr>
              <a:t>Evaluación </a:t>
            </a:r>
            <a:r>
              <a:rPr lang="es-ES" b="1">
                <a:solidFill>
                  <a:schemeClr val="accent3">
                    <a:lumMod val="75000"/>
                  </a:schemeClr>
                </a:solidFill>
              </a:rPr>
              <a:t>Ex-Ante</a:t>
            </a:r>
            <a:r>
              <a:rPr lang="es-ES" b="1" smtClean="0">
                <a:solidFill>
                  <a:schemeClr val="accent3">
                    <a:lumMod val="75000"/>
                  </a:schemeClr>
                </a:solidFill>
              </a:rPr>
              <a:t>.</a:t>
            </a:r>
            <a:endParaRPr lang="es-ES" b="1" dirty="0">
              <a:solidFill>
                <a:schemeClr val="accent3">
                  <a:lumMod val="75000"/>
                </a:schemeClr>
              </a:solidFill>
            </a:endParaRPr>
          </a:p>
        </p:txBody>
      </p:sp>
      <p:pic>
        <p:nvPicPr>
          <p:cNvPr id="4" name="Picture 3"/>
          <p:cNvPicPr>
            <a:picLocks noChangeAspect="1"/>
          </p:cNvPicPr>
          <p:nvPr/>
        </p:nvPicPr>
        <p:blipFill>
          <a:blip r:embed="rId2"/>
          <a:stretch>
            <a:fillRect/>
          </a:stretch>
        </p:blipFill>
        <p:spPr>
          <a:xfrm>
            <a:off x="5994101" y="0"/>
            <a:ext cx="3044797" cy="1141799"/>
          </a:xfrm>
          <a:prstGeom prst="rect">
            <a:avLst/>
          </a:prstGeom>
        </p:spPr>
      </p:pic>
      <p:sp>
        <p:nvSpPr>
          <p:cNvPr id="9" name="TextBox 8"/>
          <p:cNvSpPr txBox="1"/>
          <p:nvPr/>
        </p:nvSpPr>
        <p:spPr>
          <a:xfrm>
            <a:off x="6639574" y="2783545"/>
            <a:ext cx="1603948" cy="400110"/>
          </a:xfrm>
          <a:prstGeom prst="rect">
            <a:avLst/>
          </a:prstGeom>
          <a:noFill/>
          <a:ln w="19050">
            <a:solidFill>
              <a:schemeClr val="accent1">
                <a:shade val="95000"/>
                <a:satMod val="105000"/>
              </a:schemeClr>
            </a:solidFill>
          </a:ln>
        </p:spPr>
        <p:txBody>
          <a:bodyPr wrap="square" rtlCol="0">
            <a:spAutoFit/>
          </a:bodyPr>
          <a:lstStyle/>
          <a:p>
            <a:r>
              <a:rPr lang="es-ES_tradnl" sz="2000" dirty="0" err="1" smtClean="0"/>
              <a:t>Eval</a:t>
            </a:r>
            <a:r>
              <a:rPr lang="es-ES_tradnl" sz="2000" dirty="0" smtClean="0"/>
              <a:t> Impacto</a:t>
            </a:r>
            <a:endParaRPr lang="es-ES_tradnl" sz="2000" dirty="0"/>
          </a:p>
        </p:txBody>
      </p:sp>
      <p:sp>
        <p:nvSpPr>
          <p:cNvPr id="11" name="TextBox 10"/>
          <p:cNvSpPr txBox="1"/>
          <p:nvPr/>
        </p:nvSpPr>
        <p:spPr>
          <a:xfrm>
            <a:off x="2692608" y="2783545"/>
            <a:ext cx="1414697" cy="400110"/>
          </a:xfrm>
          <a:prstGeom prst="rect">
            <a:avLst/>
          </a:prstGeom>
          <a:noFill/>
          <a:ln w="19050">
            <a:solidFill>
              <a:schemeClr val="accent1">
                <a:shade val="95000"/>
                <a:satMod val="105000"/>
              </a:schemeClr>
            </a:solidFill>
          </a:ln>
        </p:spPr>
        <p:txBody>
          <a:bodyPr wrap="square" rtlCol="0">
            <a:spAutoFit/>
          </a:bodyPr>
          <a:lstStyle/>
          <a:p>
            <a:r>
              <a:rPr lang="es-ES_tradnl" sz="2000" smtClean="0"/>
              <a:t>Eval</a:t>
            </a:r>
            <a:r>
              <a:rPr lang="es-ES_tradnl" sz="2000" dirty="0" smtClean="0"/>
              <a:t> Diseño</a:t>
            </a:r>
            <a:endParaRPr lang="es-ES_tradnl" sz="2000" dirty="0"/>
          </a:p>
        </p:txBody>
      </p:sp>
      <p:sp>
        <p:nvSpPr>
          <p:cNvPr id="12" name="TextBox 11"/>
          <p:cNvSpPr txBox="1"/>
          <p:nvPr/>
        </p:nvSpPr>
        <p:spPr>
          <a:xfrm>
            <a:off x="4556475" y="2783545"/>
            <a:ext cx="1633928" cy="400110"/>
          </a:xfrm>
          <a:prstGeom prst="rect">
            <a:avLst/>
          </a:prstGeom>
          <a:noFill/>
          <a:ln w="19050">
            <a:solidFill>
              <a:schemeClr val="accent1">
                <a:shade val="95000"/>
                <a:satMod val="105000"/>
              </a:schemeClr>
            </a:solidFill>
          </a:ln>
        </p:spPr>
        <p:txBody>
          <a:bodyPr wrap="square" rtlCol="0">
            <a:spAutoFit/>
          </a:bodyPr>
          <a:lstStyle/>
          <a:p>
            <a:r>
              <a:rPr lang="es-ES_tradnl" sz="2000" smtClean="0"/>
              <a:t>Eval</a:t>
            </a:r>
            <a:r>
              <a:rPr lang="es-ES_tradnl" sz="2000" dirty="0" smtClean="0"/>
              <a:t> Procesos</a:t>
            </a:r>
            <a:endParaRPr lang="es-ES_tradnl" sz="2000" dirty="0"/>
          </a:p>
        </p:txBody>
      </p:sp>
      <p:sp>
        <p:nvSpPr>
          <p:cNvPr id="13" name="TextBox 12"/>
          <p:cNvSpPr txBox="1"/>
          <p:nvPr/>
        </p:nvSpPr>
        <p:spPr>
          <a:xfrm>
            <a:off x="616213" y="2783545"/>
            <a:ext cx="1682240" cy="400110"/>
          </a:xfrm>
          <a:prstGeom prst="rect">
            <a:avLst/>
          </a:prstGeom>
          <a:solidFill>
            <a:schemeClr val="accent1">
              <a:lumMod val="40000"/>
              <a:lumOff val="60000"/>
            </a:schemeClr>
          </a:solidFill>
          <a:ln w="19050">
            <a:solidFill>
              <a:schemeClr val="accent1">
                <a:shade val="95000"/>
                <a:satMod val="105000"/>
              </a:schemeClr>
            </a:solidFill>
          </a:ln>
        </p:spPr>
        <p:txBody>
          <a:bodyPr wrap="square" rtlCol="0">
            <a:spAutoFit/>
          </a:bodyPr>
          <a:lstStyle/>
          <a:p>
            <a:r>
              <a:rPr lang="es-ES_tradnl" sz="2000" smtClean="0"/>
              <a:t>Eval</a:t>
            </a:r>
            <a:r>
              <a:rPr lang="es-ES_tradnl" sz="2000" dirty="0" smtClean="0"/>
              <a:t> Ex Ante</a:t>
            </a:r>
            <a:endParaRPr lang="es-ES_tradnl" sz="2000" dirty="0"/>
          </a:p>
        </p:txBody>
      </p:sp>
      <p:cxnSp>
        <p:nvCxnSpPr>
          <p:cNvPr id="16" name="Elbow Connector 15"/>
          <p:cNvCxnSpPr>
            <a:stCxn id="13" idx="2"/>
          </p:cNvCxnSpPr>
          <p:nvPr/>
        </p:nvCxnSpPr>
        <p:spPr>
          <a:xfrm rot="16200000" flipH="1">
            <a:off x="1996800" y="2644187"/>
            <a:ext cx="863689" cy="1942623"/>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399956" y="3847289"/>
            <a:ext cx="3239618" cy="400110"/>
          </a:xfrm>
          <a:prstGeom prst="rect">
            <a:avLst/>
          </a:prstGeom>
          <a:noFill/>
          <a:ln w="19050">
            <a:solidFill>
              <a:schemeClr val="accent1">
                <a:shade val="95000"/>
                <a:satMod val="105000"/>
              </a:schemeClr>
            </a:solidFill>
          </a:ln>
        </p:spPr>
        <p:txBody>
          <a:bodyPr wrap="square" rtlCol="0">
            <a:spAutoFit/>
          </a:bodyPr>
          <a:lstStyle/>
          <a:p>
            <a:r>
              <a:rPr lang="es-ES_tradnl" sz="2000" smtClean="0"/>
              <a:t>Mejor planificación y Diseño</a:t>
            </a:r>
            <a:endParaRPr lang="es-ES_tradnl" sz="2000" dirty="0"/>
          </a:p>
        </p:txBody>
      </p:sp>
      <p:cxnSp>
        <p:nvCxnSpPr>
          <p:cNvPr id="18" name="Elbow Connector 17"/>
          <p:cNvCxnSpPr>
            <a:stCxn id="13" idx="2"/>
          </p:cNvCxnSpPr>
          <p:nvPr/>
        </p:nvCxnSpPr>
        <p:spPr>
          <a:xfrm rot="16200000" flipH="1">
            <a:off x="1472144" y="3168844"/>
            <a:ext cx="1913001" cy="1942622"/>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399956" y="4896602"/>
            <a:ext cx="4454890" cy="400110"/>
          </a:xfrm>
          <a:prstGeom prst="rect">
            <a:avLst/>
          </a:prstGeom>
          <a:noFill/>
          <a:ln w="19050">
            <a:solidFill>
              <a:schemeClr val="accent1">
                <a:shade val="95000"/>
                <a:satMod val="105000"/>
              </a:schemeClr>
            </a:solidFill>
          </a:ln>
        </p:spPr>
        <p:txBody>
          <a:bodyPr wrap="square" rtlCol="0">
            <a:spAutoFit/>
          </a:bodyPr>
          <a:lstStyle/>
          <a:p>
            <a:r>
              <a:rPr lang="es-ES_tradnl" sz="2000" dirty="0" smtClean="0"/>
              <a:t>Mejor evaluación y </a:t>
            </a:r>
            <a:r>
              <a:rPr lang="es-ES_tradnl" sz="2000" smtClean="0"/>
              <a:t>producción evidencia</a:t>
            </a:r>
            <a:endParaRPr lang="es-ES_tradnl" sz="2000" dirty="0"/>
          </a:p>
        </p:txBody>
      </p:sp>
    </p:spTree>
    <p:extLst>
      <p:ext uri="{BB962C8B-B14F-4D97-AF65-F5344CB8AC3E}">
        <p14:creationId xmlns:p14="http://schemas.microsoft.com/office/powerpoint/2010/main" val="78150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7411" y="1141799"/>
            <a:ext cx="5716690" cy="667519"/>
          </a:xfrm>
        </p:spPr>
        <p:txBody>
          <a:bodyPr>
            <a:normAutofit/>
          </a:bodyPr>
          <a:lstStyle/>
          <a:p>
            <a:pPr marL="0" indent="0">
              <a:buNone/>
            </a:pPr>
            <a:r>
              <a:rPr lang="es-ES" b="1" dirty="0" smtClean="0">
                <a:solidFill>
                  <a:schemeClr val="tx2">
                    <a:lumMod val="75000"/>
                  </a:schemeClr>
                </a:solidFill>
              </a:rPr>
              <a:t>Propuesta</a:t>
            </a:r>
            <a:r>
              <a:rPr lang="es-ES" b="1" dirty="0" smtClean="0">
                <a:solidFill>
                  <a:schemeClr val="accent3">
                    <a:lumMod val="75000"/>
                  </a:schemeClr>
                </a:solidFill>
              </a:rPr>
              <a:t>: Evaluación </a:t>
            </a:r>
            <a:r>
              <a:rPr lang="es-ES" b="1" dirty="0">
                <a:solidFill>
                  <a:schemeClr val="accent3">
                    <a:lumMod val="75000"/>
                  </a:schemeClr>
                </a:solidFill>
              </a:rPr>
              <a:t>Ex-Ante</a:t>
            </a:r>
            <a:r>
              <a:rPr lang="es-ES" b="1" dirty="0" smtClean="0">
                <a:solidFill>
                  <a:schemeClr val="accent3">
                    <a:lumMod val="75000"/>
                  </a:schemeClr>
                </a:solidFill>
              </a:rPr>
              <a:t>.</a:t>
            </a:r>
            <a:endParaRPr lang="es-ES" b="1" dirty="0">
              <a:solidFill>
                <a:schemeClr val="accent3">
                  <a:lumMod val="75000"/>
                </a:schemeClr>
              </a:solidFill>
            </a:endParaRPr>
          </a:p>
        </p:txBody>
      </p:sp>
      <p:pic>
        <p:nvPicPr>
          <p:cNvPr id="4" name="Picture 3"/>
          <p:cNvPicPr>
            <a:picLocks noChangeAspect="1"/>
          </p:cNvPicPr>
          <p:nvPr/>
        </p:nvPicPr>
        <p:blipFill>
          <a:blip r:embed="rId2"/>
          <a:stretch>
            <a:fillRect/>
          </a:stretch>
        </p:blipFill>
        <p:spPr>
          <a:xfrm>
            <a:off x="5994101" y="0"/>
            <a:ext cx="3044797" cy="1141799"/>
          </a:xfrm>
          <a:prstGeom prst="rect">
            <a:avLst/>
          </a:prstGeom>
        </p:spPr>
      </p:pic>
      <p:sp>
        <p:nvSpPr>
          <p:cNvPr id="9" name="TextBox 8"/>
          <p:cNvSpPr txBox="1"/>
          <p:nvPr/>
        </p:nvSpPr>
        <p:spPr>
          <a:xfrm>
            <a:off x="6609594" y="3333690"/>
            <a:ext cx="1603948" cy="400110"/>
          </a:xfrm>
          <a:prstGeom prst="rect">
            <a:avLst/>
          </a:prstGeom>
          <a:noFill/>
          <a:ln w="19050">
            <a:solidFill>
              <a:schemeClr val="accent1">
                <a:shade val="95000"/>
                <a:satMod val="105000"/>
              </a:schemeClr>
            </a:solidFill>
          </a:ln>
        </p:spPr>
        <p:txBody>
          <a:bodyPr wrap="square" rtlCol="0">
            <a:spAutoFit/>
          </a:bodyPr>
          <a:lstStyle/>
          <a:p>
            <a:r>
              <a:rPr lang="es-ES_tradnl" sz="2000" dirty="0" err="1" smtClean="0"/>
              <a:t>Eval</a:t>
            </a:r>
            <a:r>
              <a:rPr lang="es-ES_tradnl" sz="2000" dirty="0" smtClean="0"/>
              <a:t> Impacto</a:t>
            </a:r>
            <a:endParaRPr lang="es-ES_tradnl" sz="2000" dirty="0"/>
          </a:p>
        </p:txBody>
      </p:sp>
      <p:sp>
        <p:nvSpPr>
          <p:cNvPr id="11" name="TextBox 10"/>
          <p:cNvSpPr txBox="1"/>
          <p:nvPr/>
        </p:nvSpPr>
        <p:spPr>
          <a:xfrm>
            <a:off x="2662628" y="3333690"/>
            <a:ext cx="1414697" cy="400110"/>
          </a:xfrm>
          <a:prstGeom prst="rect">
            <a:avLst/>
          </a:prstGeom>
          <a:noFill/>
          <a:ln w="19050">
            <a:solidFill>
              <a:schemeClr val="accent1">
                <a:shade val="95000"/>
                <a:satMod val="105000"/>
              </a:schemeClr>
            </a:solidFill>
          </a:ln>
        </p:spPr>
        <p:txBody>
          <a:bodyPr wrap="square" rtlCol="0">
            <a:spAutoFit/>
          </a:bodyPr>
          <a:lstStyle/>
          <a:p>
            <a:r>
              <a:rPr lang="es-ES_tradnl" sz="2000" smtClean="0"/>
              <a:t>Eval</a:t>
            </a:r>
            <a:r>
              <a:rPr lang="es-ES_tradnl" sz="2000" dirty="0" smtClean="0"/>
              <a:t> Diseño</a:t>
            </a:r>
            <a:endParaRPr lang="es-ES_tradnl" sz="2000" dirty="0"/>
          </a:p>
        </p:txBody>
      </p:sp>
      <p:sp>
        <p:nvSpPr>
          <p:cNvPr id="12" name="TextBox 11"/>
          <p:cNvSpPr txBox="1"/>
          <p:nvPr/>
        </p:nvSpPr>
        <p:spPr>
          <a:xfrm>
            <a:off x="4526495" y="3333690"/>
            <a:ext cx="1633928" cy="400110"/>
          </a:xfrm>
          <a:prstGeom prst="rect">
            <a:avLst/>
          </a:prstGeom>
          <a:noFill/>
          <a:ln w="19050">
            <a:solidFill>
              <a:schemeClr val="accent1">
                <a:shade val="95000"/>
                <a:satMod val="105000"/>
              </a:schemeClr>
            </a:solidFill>
          </a:ln>
        </p:spPr>
        <p:txBody>
          <a:bodyPr wrap="square" rtlCol="0">
            <a:spAutoFit/>
          </a:bodyPr>
          <a:lstStyle/>
          <a:p>
            <a:r>
              <a:rPr lang="es-ES_tradnl" sz="2000" smtClean="0"/>
              <a:t>Eval</a:t>
            </a:r>
            <a:r>
              <a:rPr lang="es-ES_tradnl" sz="2000" dirty="0" smtClean="0"/>
              <a:t> Procesos</a:t>
            </a:r>
            <a:endParaRPr lang="es-ES_tradnl" sz="2000" dirty="0"/>
          </a:p>
        </p:txBody>
      </p:sp>
      <p:sp>
        <p:nvSpPr>
          <p:cNvPr id="13" name="TextBox 12"/>
          <p:cNvSpPr txBox="1"/>
          <p:nvPr/>
        </p:nvSpPr>
        <p:spPr>
          <a:xfrm>
            <a:off x="586233" y="3333690"/>
            <a:ext cx="1682240" cy="400110"/>
          </a:xfrm>
          <a:prstGeom prst="rect">
            <a:avLst/>
          </a:prstGeom>
          <a:solidFill>
            <a:schemeClr val="accent1">
              <a:lumMod val="40000"/>
              <a:lumOff val="60000"/>
            </a:schemeClr>
          </a:solidFill>
          <a:ln w="19050">
            <a:solidFill>
              <a:schemeClr val="accent1">
                <a:shade val="95000"/>
                <a:satMod val="105000"/>
              </a:schemeClr>
            </a:solidFill>
          </a:ln>
        </p:spPr>
        <p:txBody>
          <a:bodyPr wrap="square" rtlCol="0">
            <a:spAutoFit/>
          </a:bodyPr>
          <a:lstStyle/>
          <a:p>
            <a:r>
              <a:rPr lang="es-ES_tradnl" sz="2000" smtClean="0"/>
              <a:t>Eval</a:t>
            </a:r>
            <a:r>
              <a:rPr lang="es-ES_tradnl" sz="2000" dirty="0" smtClean="0"/>
              <a:t> Ex Ante</a:t>
            </a:r>
            <a:endParaRPr lang="es-ES_tradnl" sz="2000" dirty="0"/>
          </a:p>
        </p:txBody>
      </p:sp>
      <p:cxnSp>
        <p:nvCxnSpPr>
          <p:cNvPr id="16" name="Elbow Connector 15"/>
          <p:cNvCxnSpPr>
            <a:stCxn id="13" idx="2"/>
            <a:endCxn id="17" idx="1"/>
          </p:cNvCxnSpPr>
          <p:nvPr/>
        </p:nvCxnSpPr>
        <p:spPr>
          <a:xfrm rot="16200000" flipH="1">
            <a:off x="2173889" y="2987263"/>
            <a:ext cx="449551" cy="1942623"/>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369976" y="3983296"/>
            <a:ext cx="3239618" cy="400110"/>
          </a:xfrm>
          <a:prstGeom prst="rect">
            <a:avLst/>
          </a:prstGeom>
          <a:noFill/>
          <a:ln w="19050">
            <a:solidFill>
              <a:schemeClr val="accent1">
                <a:shade val="95000"/>
                <a:satMod val="105000"/>
              </a:schemeClr>
            </a:solidFill>
          </a:ln>
        </p:spPr>
        <p:txBody>
          <a:bodyPr wrap="square" rtlCol="0">
            <a:spAutoFit/>
          </a:bodyPr>
          <a:lstStyle/>
          <a:p>
            <a:r>
              <a:rPr lang="es-ES_tradnl" sz="2000" smtClean="0"/>
              <a:t>Mejor planificación y Diseño</a:t>
            </a:r>
            <a:endParaRPr lang="es-ES_tradnl" sz="2000" dirty="0"/>
          </a:p>
        </p:txBody>
      </p:sp>
      <p:cxnSp>
        <p:nvCxnSpPr>
          <p:cNvPr id="18" name="Elbow Connector 17"/>
          <p:cNvCxnSpPr>
            <a:stCxn id="13" idx="2"/>
            <a:endCxn id="22" idx="1"/>
          </p:cNvCxnSpPr>
          <p:nvPr/>
        </p:nvCxnSpPr>
        <p:spPr>
          <a:xfrm rot="16200000" flipH="1">
            <a:off x="1909591" y="3251561"/>
            <a:ext cx="978147" cy="1942623"/>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369976" y="4511892"/>
            <a:ext cx="4454890" cy="400110"/>
          </a:xfrm>
          <a:prstGeom prst="rect">
            <a:avLst/>
          </a:prstGeom>
          <a:noFill/>
          <a:ln w="19050">
            <a:solidFill>
              <a:schemeClr val="accent1">
                <a:shade val="95000"/>
                <a:satMod val="105000"/>
              </a:schemeClr>
            </a:solidFill>
          </a:ln>
        </p:spPr>
        <p:txBody>
          <a:bodyPr wrap="square" rtlCol="0">
            <a:spAutoFit/>
          </a:bodyPr>
          <a:lstStyle/>
          <a:p>
            <a:r>
              <a:rPr lang="es-ES_tradnl" sz="2000" dirty="0" smtClean="0"/>
              <a:t>Mejor evaluación y </a:t>
            </a:r>
            <a:r>
              <a:rPr lang="es-ES_tradnl" sz="2000" smtClean="0"/>
              <a:t>producción evidencia</a:t>
            </a:r>
            <a:endParaRPr lang="es-ES_tradnl" sz="2000" dirty="0"/>
          </a:p>
        </p:txBody>
      </p:sp>
      <p:sp>
        <p:nvSpPr>
          <p:cNvPr id="14" name="TextBox 13"/>
          <p:cNvSpPr txBox="1"/>
          <p:nvPr/>
        </p:nvSpPr>
        <p:spPr>
          <a:xfrm>
            <a:off x="145751" y="1940044"/>
            <a:ext cx="8761487" cy="1015663"/>
          </a:xfrm>
          <a:prstGeom prst="rect">
            <a:avLst/>
          </a:prstGeom>
          <a:solidFill>
            <a:schemeClr val="accent1">
              <a:lumMod val="40000"/>
              <a:lumOff val="60000"/>
            </a:schemeClr>
          </a:solidFill>
          <a:ln w="19050">
            <a:solidFill>
              <a:schemeClr val="accent1">
                <a:shade val="95000"/>
                <a:satMod val="105000"/>
              </a:schemeClr>
            </a:solidFill>
          </a:ln>
        </p:spPr>
        <p:txBody>
          <a:bodyPr wrap="square" rtlCol="0">
            <a:spAutoFit/>
          </a:bodyPr>
          <a:lstStyle/>
          <a:p>
            <a:pPr marL="457200" indent="-457200">
              <a:buAutoNum type="arabicPeriod"/>
            </a:pPr>
            <a:r>
              <a:rPr lang="es-ES_tradnl" sz="2000" dirty="0" smtClean="0"/>
              <a:t>Mandatar </a:t>
            </a:r>
            <a:r>
              <a:rPr lang="es-ES_tradnl" sz="2000" dirty="0" err="1" smtClean="0"/>
              <a:t>Eval</a:t>
            </a:r>
            <a:r>
              <a:rPr lang="es-ES_tradnl" sz="2000" dirty="0" smtClean="0"/>
              <a:t> Ex Ante para toda Política Pública.</a:t>
            </a:r>
          </a:p>
          <a:p>
            <a:pPr marL="457200" indent="-457200">
              <a:buAutoNum type="arabicPeriod"/>
            </a:pPr>
            <a:r>
              <a:rPr lang="es-ES_tradnl" sz="2000" dirty="0" smtClean="0"/>
              <a:t>Mandatar consideración y uso de evidencia existente en la evaluación Ex Ante.</a:t>
            </a:r>
          </a:p>
          <a:p>
            <a:pPr marL="457200" indent="-457200">
              <a:buAutoNum type="arabicPeriod"/>
            </a:pPr>
            <a:r>
              <a:rPr lang="es-ES_tradnl" sz="2000" dirty="0" smtClean="0"/>
              <a:t>Mandatar pilotear casos no basados en evidencia y/o muy riesgosos.  </a:t>
            </a:r>
            <a:endParaRPr lang="es-ES_tradnl" sz="2000" dirty="0"/>
          </a:p>
        </p:txBody>
      </p:sp>
      <p:sp>
        <p:nvSpPr>
          <p:cNvPr id="7" name="Rectangle 6"/>
          <p:cNvSpPr/>
          <p:nvPr/>
        </p:nvSpPr>
        <p:spPr>
          <a:xfrm>
            <a:off x="145751" y="5739535"/>
            <a:ext cx="7888977" cy="830997"/>
          </a:xfrm>
          <a:prstGeom prst="rect">
            <a:avLst/>
          </a:prstGeom>
        </p:spPr>
        <p:txBody>
          <a:bodyPr wrap="square">
            <a:spAutoFit/>
          </a:bodyPr>
          <a:lstStyle/>
          <a:p>
            <a:pPr marL="742950" lvl="1" indent="-285750">
              <a:buFont typeface="Wingdings" charset="2"/>
              <a:buChar char="ü"/>
            </a:pPr>
            <a:r>
              <a:rPr lang="es-ES" sz="2400" b="1" dirty="0">
                <a:solidFill>
                  <a:schemeClr val="tx2">
                    <a:lumMod val="75000"/>
                  </a:schemeClr>
                </a:solidFill>
              </a:rPr>
              <a:t>Sociedad Civil empoderada exige evidencia.</a:t>
            </a:r>
          </a:p>
          <a:p>
            <a:pPr marL="742950" lvl="1" indent="-285750">
              <a:buFont typeface="Wingdings" charset="2"/>
              <a:buChar char="ü"/>
            </a:pPr>
            <a:r>
              <a:rPr lang="es-ES" sz="2400" b="1" dirty="0">
                <a:solidFill>
                  <a:schemeClr val="accent3">
                    <a:lumMod val="75000"/>
                  </a:schemeClr>
                </a:solidFill>
              </a:rPr>
              <a:t>‘Champions</a:t>
            </a:r>
            <a:r>
              <a:rPr lang="es-ES" sz="2400" b="1" dirty="0" smtClean="0">
                <a:solidFill>
                  <a:schemeClr val="accent3">
                    <a:lumMod val="75000"/>
                  </a:schemeClr>
                </a:solidFill>
              </a:rPr>
              <a:t>’ en </a:t>
            </a:r>
            <a:r>
              <a:rPr lang="es-ES" sz="2400" b="1" dirty="0">
                <a:solidFill>
                  <a:schemeClr val="accent3">
                    <a:lumMod val="75000"/>
                  </a:schemeClr>
                </a:solidFill>
              </a:rPr>
              <a:t>Organismos como Agentes de Cambio. </a:t>
            </a:r>
          </a:p>
        </p:txBody>
      </p:sp>
      <p:sp>
        <p:nvSpPr>
          <p:cNvPr id="19" name="Rectangle 18"/>
          <p:cNvSpPr/>
          <p:nvPr/>
        </p:nvSpPr>
        <p:spPr>
          <a:xfrm>
            <a:off x="-224851" y="5131063"/>
            <a:ext cx="9368852" cy="461665"/>
          </a:xfrm>
          <a:prstGeom prst="rect">
            <a:avLst/>
          </a:prstGeom>
        </p:spPr>
        <p:txBody>
          <a:bodyPr wrap="square">
            <a:spAutoFit/>
          </a:bodyPr>
          <a:lstStyle/>
          <a:p>
            <a:pPr lvl="1"/>
            <a:r>
              <a:rPr lang="es-ES" sz="2400" dirty="0" smtClean="0">
                <a:solidFill>
                  <a:srgbClr val="FF0000"/>
                </a:solidFill>
              </a:rPr>
              <a:t>Bent Flyvbjerg: Pero</a:t>
            </a:r>
            <a:r>
              <a:rPr lang="is-IS" sz="2400" dirty="0" smtClean="0">
                <a:solidFill>
                  <a:srgbClr val="FF0000"/>
                </a:solidFill>
              </a:rPr>
              <a:t>…Sesgo Cognitivo y Malinterpretación Estratégica.</a:t>
            </a:r>
            <a:endParaRPr lang="es-ES" sz="2400" dirty="0">
              <a:solidFill>
                <a:srgbClr val="FF0000"/>
              </a:solidFill>
            </a:endParaRPr>
          </a:p>
        </p:txBody>
      </p:sp>
    </p:spTree>
    <p:extLst>
      <p:ext uri="{BB962C8B-B14F-4D97-AF65-F5344CB8AC3E}">
        <p14:creationId xmlns:p14="http://schemas.microsoft.com/office/powerpoint/2010/main" val="980340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Uso de Evidencia en Política Pública </a:t>
            </a:r>
            <a:endParaRPr lang="es-ES" dirty="0"/>
          </a:p>
        </p:txBody>
      </p:sp>
      <p:sp>
        <p:nvSpPr>
          <p:cNvPr id="3" name="Subtítulo 2"/>
          <p:cNvSpPr>
            <a:spLocks noGrp="1"/>
          </p:cNvSpPr>
          <p:nvPr>
            <p:ph type="subTitle" idx="1"/>
          </p:nvPr>
        </p:nvSpPr>
        <p:spPr>
          <a:xfrm>
            <a:off x="1243251" y="3899301"/>
            <a:ext cx="6400800" cy="801761"/>
          </a:xfrm>
        </p:spPr>
        <p:txBody>
          <a:bodyPr>
            <a:normAutofit/>
          </a:bodyPr>
          <a:lstStyle/>
          <a:p>
            <a:r>
              <a:rPr lang="es-ES" dirty="0" smtClean="0"/>
              <a:t>Ryan Cooper</a:t>
            </a:r>
          </a:p>
        </p:txBody>
      </p:sp>
      <p:pic>
        <p:nvPicPr>
          <p:cNvPr id="4" name="Picture 3"/>
          <p:cNvPicPr>
            <a:picLocks noChangeAspect="1"/>
          </p:cNvPicPr>
          <p:nvPr/>
        </p:nvPicPr>
        <p:blipFill>
          <a:blip r:embed="rId2"/>
          <a:stretch>
            <a:fillRect/>
          </a:stretch>
        </p:blipFill>
        <p:spPr>
          <a:xfrm>
            <a:off x="5994101" y="0"/>
            <a:ext cx="3044797" cy="1141799"/>
          </a:xfrm>
          <a:prstGeom prst="rect">
            <a:avLst/>
          </a:prstGeom>
        </p:spPr>
      </p:pic>
    </p:spTree>
    <p:extLst>
      <p:ext uri="{BB962C8B-B14F-4D97-AF65-F5344CB8AC3E}">
        <p14:creationId xmlns:p14="http://schemas.microsoft.com/office/powerpoint/2010/main" val="620847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51620" y="188640"/>
            <a:ext cx="8856984" cy="1051570"/>
          </a:xfrm>
          <a:prstGeom prst="rect">
            <a:avLst/>
          </a:prstGeom>
        </p:spPr>
        <p:txBody>
          <a:bodyPr wrap="square">
            <a:spAutoFit/>
          </a:bodyPr>
          <a:lstStyle/>
          <a:p>
            <a:pPr>
              <a:lnSpc>
                <a:spcPct val="150000"/>
              </a:lnSpc>
              <a:buClr>
                <a:srgbClr val="C00000"/>
              </a:buClr>
              <a:buSzPct val="180000"/>
            </a:pPr>
            <a:r>
              <a:rPr lang="es-CL" sz="4400" b="1" dirty="0" smtClean="0"/>
              <a:t>Definición</a:t>
            </a:r>
            <a:endParaRPr lang="es-CL" sz="4400" b="1" dirty="0"/>
          </a:p>
        </p:txBody>
      </p:sp>
      <p:sp>
        <p:nvSpPr>
          <p:cNvPr id="3" name="4 Rectángulo"/>
          <p:cNvSpPr/>
          <p:nvPr/>
        </p:nvSpPr>
        <p:spPr>
          <a:xfrm>
            <a:off x="107504" y="1628800"/>
            <a:ext cx="9060532" cy="4270400"/>
          </a:xfrm>
          <a:prstGeom prst="rect">
            <a:avLst/>
          </a:prstGeom>
        </p:spPr>
        <p:txBody>
          <a:bodyPr wrap="square">
            <a:spAutoFit/>
          </a:bodyPr>
          <a:lstStyle/>
          <a:p>
            <a:pPr>
              <a:lnSpc>
                <a:spcPct val="150000"/>
              </a:lnSpc>
              <a:buClr>
                <a:srgbClr val="C00000"/>
              </a:buClr>
              <a:buSzPct val="180000"/>
            </a:pPr>
            <a:r>
              <a:rPr lang="es-CL" sz="4400" b="1" dirty="0" smtClean="0"/>
              <a:t>Efecto de política </a:t>
            </a:r>
            <a:r>
              <a:rPr lang="es-CL" sz="4400" b="1" dirty="0" smtClean="0">
                <a:solidFill>
                  <a:srgbClr val="C00000"/>
                </a:solidFill>
              </a:rPr>
              <a:t>A</a:t>
            </a:r>
            <a:r>
              <a:rPr lang="es-CL" sz="4400" b="1" dirty="0" smtClean="0"/>
              <a:t> en resultado </a:t>
            </a:r>
            <a:r>
              <a:rPr lang="es-CL" sz="4400" b="1" dirty="0" smtClean="0">
                <a:solidFill>
                  <a:srgbClr val="C00000"/>
                </a:solidFill>
              </a:rPr>
              <a:t>B</a:t>
            </a:r>
          </a:p>
          <a:p>
            <a:pPr>
              <a:lnSpc>
                <a:spcPct val="150000"/>
              </a:lnSpc>
              <a:buClr>
                <a:srgbClr val="C00000"/>
              </a:buClr>
              <a:buSzPct val="180000"/>
            </a:pPr>
            <a:r>
              <a:rPr lang="es-CL" sz="2400" b="1" dirty="0" smtClean="0"/>
              <a:t>Cuatro elementos importantes: </a:t>
            </a:r>
          </a:p>
          <a:p>
            <a:pPr marL="742950" indent="-742950">
              <a:lnSpc>
                <a:spcPct val="150000"/>
              </a:lnSpc>
              <a:buClr>
                <a:srgbClr val="C00000"/>
              </a:buClr>
              <a:buSzPct val="180000"/>
              <a:buFont typeface="+mj-lt"/>
              <a:buAutoNum type="arabicPeriod"/>
            </a:pPr>
            <a:r>
              <a:rPr lang="es-CL" sz="2400" b="1" dirty="0" smtClean="0">
                <a:solidFill>
                  <a:srgbClr val="C00000"/>
                </a:solidFill>
              </a:rPr>
              <a:t>El problema y la </a:t>
            </a:r>
            <a:r>
              <a:rPr lang="es-CL" sz="2400" b="1" dirty="0">
                <a:solidFill>
                  <a:srgbClr val="C00000"/>
                </a:solidFill>
              </a:rPr>
              <a:t>p</a:t>
            </a:r>
            <a:r>
              <a:rPr lang="es-CL" sz="2400" b="1" dirty="0" smtClean="0">
                <a:solidFill>
                  <a:srgbClr val="C00000"/>
                </a:solidFill>
              </a:rPr>
              <a:t>oblación</a:t>
            </a:r>
            <a:r>
              <a:rPr lang="es-CL" sz="2400" b="1" dirty="0" smtClean="0"/>
              <a:t> que presenta problema.</a:t>
            </a:r>
            <a:endParaRPr lang="es-CL" sz="2400" b="1" dirty="0"/>
          </a:p>
          <a:p>
            <a:pPr marL="742950" indent="-742950">
              <a:lnSpc>
                <a:spcPct val="150000"/>
              </a:lnSpc>
              <a:buClr>
                <a:srgbClr val="C00000"/>
              </a:buClr>
              <a:buSzPct val="180000"/>
              <a:buFont typeface="+mj-lt"/>
              <a:buAutoNum type="arabicPeriod"/>
            </a:pPr>
            <a:r>
              <a:rPr lang="es-CL" sz="2400" b="1" dirty="0" smtClean="0">
                <a:solidFill>
                  <a:srgbClr val="C00000"/>
                </a:solidFill>
              </a:rPr>
              <a:t>Resultado </a:t>
            </a:r>
            <a:r>
              <a:rPr lang="es-CL" sz="2400" b="1" dirty="0" smtClean="0"/>
              <a:t>esperado (que mide resolución del problema).</a:t>
            </a:r>
          </a:p>
          <a:p>
            <a:pPr marL="742950" indent="-742950">
              <a:lnSpc>
                <a:spcPct val="150000"/>
              </a:lnSpc>
              <a:buClr>
                <a:srgbClr val="C00000"/>
              </a:buClr>
              <a:buSzPct val="180000"/>
              <a:buFont typeface="+mj-lt"/>
              <a:buAutoNum type="arabicPeriod"/>
            </a:pPr>
            <a:r>
              <a:rPr lang="es-CL" sz="2400" b="1" dirty="0" smtClean="0">
                <a:solidFill>
                  <a:srgbClr val="C00000"/>
                </a:solidFill>
              </a:rPr>
              <a:t>Política</a:t>
            </a:r>
            <a:r>
              <a:rPr lang="es-CL" sz="2400" b="1" dirty="0" smtClean="0"/>
              <a:t> (programa, política, tratamiento, etc)</a:t>
            </a:r>
          </a:p>
          <a:p>
            <a:pPr marL="742950" indent="-742950">
              <a:lnSpc>
                <a:spcPct val="150000"/>
              </a:lnSpc>
              <a:buClr>
                <a:srgbClr val="C00000"/>
              </a:buClr>
              <a:buSzPct val="180000"/>
              <a:buFont typeface="+mj-lt"/>
              <a:buAutoNum type="arabicPeriod"/>
            </a:pPr>
            <a:r>
              <a:rPr lang="es-CL" sz="2400" b="1" dirty="0" smtClean="0"/>
              <a:t>Punto referencia (</a:t>
            </a:r>
            <a:r>
              <a:rPr lang="es-CL" sz="2400" b="1" dirty="0" smtClean="0">
                <a:solidFill>
                  <a:srgbClr val="C00000"/>
                </a:solidFill>
              </a:rPr>
              <a:t>Contrafactual</a:t>
            </a:r>
            <a:r>
              <a:rPr lang="es-CL" sz="2400" b="1" dirty="0" smtClean="0"/>
              <a:t>).</a:t>
            </a:r>
            <a:endParaRPr lang="es-CL" sz="2400" b="1" dirty="0"/>
          </a:p>
          <a:p>
            <a:pPr lvl="2">
              <a:lnSpc>
                <a:spcPct val="150000"/>
              </a:lnSpc>
              <a:buClr>
                <a:srgbClr val="C00000"/>
              </a:buClr>
              <a:buSzPct val="180000"/>
            </a:pPr>
            <a:r>
              <a:rPr lang="es-CL" b="1" dirty="0" smtClean="0"/>
              <a:t>¿Cómo estaría la población que presenta el problema </a:t>
            </a:r>
            <a:r>
              <a:rPr lang="es-CL" b="1" dirty="0" smtClean="0">
                <a:solidFill>
                  <a:srgbClr val="C00000"/>
                </a:solidFill>
              </a:rPr>
              <a:t>si no recibiera programa</a:t>
            </a:r>
            <a:r>
              <a:rPr lang="es-CL" b="1" dirty="0" smtClean="0"/>
              <a:t>?</a:t>
            </a:r>
          </a:p>
        </p:txBody>
      </p:sp>
    </p:spTree>
    <p:extLst>
      <p:ext uri="{BB962C8B-B14F-4D97-AF65-F5344CB8AC3E}">
        <p14:creationId xmlns:p14="http://schemas.microsoft.com/office/powerpoint/2010/main" val="1680695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Connector 68"/>
          <p:cNvCxnSpPr/>
          <p:nvPr/>
        </p:nvCxnSpPr>
        <p:spPr>
          <a:xfrm rot="5400000">
            <a:off x="2463180" y="4153644"/>
            <a:ext cx="3886200" cy="0"/>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748680" y="5487144"/>
            <a:ext cx="914400" cy="304800"/>
          </a:xfrm>
          <a:prstGeom prst="line">
            <a:avLst/>
          </a:prstGeom>
          <a:ln w="76200">
            <a:solidFill>
              <a:srgbClr val="F6D466"/>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1663080" y="5334744"/>
            <a:ext cx="914400" cy="152400"/>
          </a:xfrm>
          <a:prstGeom prst="line">
            <a:avLst/>
          </a:prstGeom>
          <a:ln w="76200">
            <a:solidFill>
              <a:srgbClr val="F6D466"/>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2577480" y="4953744"/>
            <a:ext cx="914400" cy="381000"/>
          </a:xfrm>
          <a:prstGeom prst="line">
            <a:avLst/>
          </a:prstGeom>
          <a:ln w="76200">
            <a:solidFill>
              <a:srgbClr val="F6D466"/>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491880" y="4725144"/>
            <a:ext cx="914400" cy="228600"/>
          </a:xfrm>
          <a:prstGeom prst="line">
            <a:avLst/>
          </a:prstGeom>
          <a:ln w="76200">
            <a:solidFill>
              <a:srgbClr val="F6D466"/>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4406280" y="4420344"/>
            <a:ext cx="914400" cy="30480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320680" y="4191744"/>
            <a:ext cx="914400" cy="22860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235080" y="3810744"/>
            <a:ext cx="914400" cy="38100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997080" y="3658344"/>
            <a:ext cx="304800" cy="304800"/>
          </a:xfrm>
          <a:prstGeom prst="ellipse">
            <a:avLst/>
          </a:prstGeom>
          <a:solidFill>
            <a:srgbClr val="70C3FD"/>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Oval 34"/>
          <p:cNvSpPr/>
          <p:nvPr/>
        </p:nvSpPr>
        <p:spPr>
          <a:xfrm>
            <a:off x="5168280" y="4267944"/>
            <a:ext cx="304800" cy="304800"/>
          </a:xfrm>
          <a:prstGeom prst="ellipse">
            <a:avLst/>
          </a:prstGeom>
          <a:solidFill>
            <a:srgbClr val="70C3FD"/>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Oval 35"/>
          <p:cNvSpPr/>
          <p:nvPr/>
        </p:nvSpPr>
        <p:spPr>
          <a:xfrm>
            <a:off x="6082680" y="4039344"/>
            <a:ext cx="304800" cy="304800"/>
          </a:xfrm>
          <a:prstGeom prst="ellipse">
            <a:avLst/>
          </a:prstGeom>
          <a:solidFill>
            <a:srgbClr val="70C3FD"/>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8" name="Straight Connector 57"/>
          <p:cNvCxnSpPr/>
          <p:nvPr/>
        </p:nvCxnSpPr>
        <p:spPr>
          <a:xfrm rot="5400000" flipH="1" flipV="1">
            <a:off x="4368180" y="3772644"/>
            <a:ext cx="990600" cy="914400"/>
          </a:xfrm>
          <a:prstGeom prst="line">
            <a:avLst/>
          </a:prstGeom>
          <a:ln w="76200">
            <a:solidFill>
              <a:srgbClr val="F6D466"/>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5320680" y="3201144"/>
            <a:ext cx="914400" cy="533400"/>
          </a:xfrm>
          <a:prstGeom prst="line">
            <a:avLst/>
          </a:prstGeom>
          <a:ln w="76200">
            <a:solidFill>
              <a:srgbClr val="F6D466"/>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6235080" y="2439144"/>
            <a:ext cx="914400" cy="762000"/>
          </a:xfrm>
          <a:prstGeom prst="line">
            <a:avLst/>
          </a:prstGeom>
          <a:ln w="76200">
            <a:solidFill>
              <a:srgbClr val="F6D466"/>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rot="5400000">
            <a:off x="-1765919" y="3963144"/>
            <a:ext cx="4267200" cy="317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67680" y="6096744"/>
            <a:ext cx="71628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524" name="TextBox 7"/>
          <p:cNvSpPr txBox="1">
            <a:spLocks noChangeArrowheads="1"/>
          </p:cNvSpPr>
          <p:nvPr/>
        </p:nvSpPr>
        <p:spPr bwMode="auto">
          <a:xfrm>
            <a:off x="3796680" y="6249144"/>
            <a:ext cx="1129220" cy="461665"/>
          </a:xfrm>
          <a:prstGeom prst="rect">
            <a:avLst/>
          </a:prstGeom>
          <a:noFill/>
          <a:ln w="9525">
            <a:noFill/>
            <a:miter lim="800000"/>
            <a:headEnd/>
            <a:tailEnd/>
          </a:ln>
        </p:spPr>
        <p:txBody>
          <a:bodyPr wrap="none">
            <a:spAutoFit/>
          </a:bodyPr>
          <a:lstStyle/>
          <a:p>
            <a:r>
              <a:rPr lang="en-US" sz="2400" dirty="0" err="1" smtClean="0"/>
              <a:t>Tiempo</a:t>
            </a:r>
            <a:endParaRPr lang="en-US" sz="2400" dirty="0"/>
          </a:p>
        </p:txBody>
      </p:sp>
      <p:sp>
        <p:nvSpPr>
          <p:cNvPr id="10" name="Oval 9"/>
          <p:cNvSpPr/>
          <p:nvPr/>
        </p:nvSpPr>
        <p:spPr>
          <a:xfrm>
            <a:off x="596280" y="5639544"/>
            <a:ext cx="304800" cy="304800"/>
          </a:xfrm>
          <a:prstGeom prst="ellipse">
            <a:avLst/>
          </a:prstGeom>
          <a:solidFill>
            <a:srgbClr val="FFCC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1510680" y="5334744"/>
            <a:ext cx="304800" cy="304800"/>
          </a:xfrm>
          <a:prstGeom prst="ellipse">
            <a:avLst/>
          </a:prstGeom>
          <a:solidFill>
            <a:srgbClr val="FFCC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2425080" y="5182344"/>
            <a:ext cx="304800" cy="304800"/>
          </a:xfrm>
          <a:prstGeom prst="ellipse">
            <a:avLst/>
          </a:prstGeom>
          <a:solidFill>
            <a:srgbClr val="FFCC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Oval 13"/>
          <p:cNvSpPr/>
          <p:nvPr/>
        </p:nvSpPr>
        <p:spPr>
          <a:xfrm>
            <a:off x="3339480" y="4801344"/>
            <a:ext cx="304800" cy="304800"/>
          </a:xfrm>
          <a:prstGeom prst="ellipse">
            <a:avLst/>
          </a:prstGeom>
          <a:solidFill>
            <a:srgbClr val="FFCC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Oval 14"/>
          <p:cNvSpPr/>
          <p:nvPr/>
        </p:nvSpPr>
        <p:spPr>
          <a:xfrm>
            <a:off x="4253880" y="4572744"/>
            <a:ext cx="304800" cy="304800"/>
          </a:xfrm>
          <a:prstGeom prst="ellipse">
            <a:avLst/>
          </a:prstGeom>
          <a:solidFill>
            <a:srgbClr val="FFCC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p:cNvSpPr/>
          <p:nvPr/>
        </p:nvSpPr>
        <p:spPr>
          <a:xfrm>
            <a:off x="5168280" y="3582144"/>
            <a:ext cx="304800" cy="304800"/>
          </a:xfrm>
          <a:prstGeom prst="ellipse">
            <a:avLst/>
          </a:prstGeom>
          <a:solidFill>
            <a:srgbClr val="FFCC00"/>
          </a:solidFill>
          <a:ln>
            <a:solidFill>
              <a:srgbClr val="A78D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Oval 16"/>
          <p:cNvSpPr/>
          <p:nvPr/>
        </p:nvSpPr>
        <p:spPr>
          <a:xfrm>
            <a:off x="6082680" y="3048744"/>
            <a:ext cx="304800" cy="304800"/>
          </a:xfrm>
          <a:prstGeom prst="ellipse">
            <a:avLst/>
          </a:prstGeom>
          <a:solidFill>
            <a:srgbClr val="FDD62D"/>
          </a:solidFill>
          <a:ln>
            <a:solidFill>
              <a:srgbClr val="A78D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Oval 36"/>
          <p:cNvSpPr/>
          <p:nvPr/>
        </p:nvSpPr>
        <p:spPr>
          <a:xfrm>
            <a:off x="6997080" y="2286744"/>
            <a:ext cx="304800" cy="304800"/>
          </a:xfrm>
          <a:prstGeom prst="ellipse">
            <a:avLst/>
          </a:prstGeom>
          <a:solidFill>
            <a:srgbClr val="FDD62D"/>
          </a:solidFill>
          <a:ln>
            <a:solidFill>
              <a:srgbClr val="A78D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1" name="Straight Arrow Connector 70"/>
          <p:cNvCxnSpPr/>
          <p:nvPr/>
        </p:nvCxnSpPr>
        <p:spPr>
          <a:xfrm rot="5400000">
            <a:off x="6729586" y="3163044"/>
            <a:ext cx="838994" cy="794"/>
          </a:xfrm>
          <a:prstGeom prst="straightConnector1">
            <a:avLst/>
          </a:prstGeom>
          <a:ln w="101600">
            <a:solidFill>
              <a:schemeClr val="tx2">
                <a:lumMod val="40000"/>
                <a:lumOff val="60000"/>
              </a:schemeClr>
            </a:solidFill>
            <a:headEnd type="stealth" w="med" len="med"/>
            <a:tailEnd type="none" w="med" len="med"/>
          </a:ln>
          <a:effectLst>
            <a:outerShdw blurRad="127000" dir="5400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74" name="TextBox 73"/>
          <p:cNvSpPr txBox="1">
            <a:spLocks noChangeArrowheads="1"/>
          </p:cNvSpPr>
          <p:nvPr/>
        </p:nvSpPr>
        <p:spPr bwMode="auto">
          <a:xfrm>
            <a:off x="7265640" y="2637656"/>
            <a:ext cx="1669147" cy="1569660"/>
          </a:xfrm>
          <a:prstGeom prst="rect">
            <a:avLst/>
          </a:prstGeom>
          <a:noFill/>
          <a:ln w="9525">
            <a:noFill/>
            <a:miter lim="800000"/>
            <a:headEnd/>
            <a:tailEnd/>
          </a:ln>
        </p:spPr>
        <p:txBody>
          <a:bodyPr wrap="none">
            <a:spAutoFit/>
          </a:bodyPr>
          <a:lstStyle/>
          <a:p>
            <a:r>
              <a:rPr lang="en-US" sz="2400" dirty="0" err="1" smtClean="0"/>
              <a:t>Evidencia</a:t>
            </a:r>
            <a:r>
              <a:rPr lang="en-US" sz="2400" dirty="0" smtClean="0"/>
              <a:t> </a:t>
            </a:r>
          </a:p>
          <a:p>
            <a:r>
              <a:rPr lang="en-US" sz="2400" dirty="0" err="1" smtClean="0"/>
              <a:t>Efectividad</a:t>
            </a:r>
            <a:endParaRPr lang="en-US" sz="2400" dirty="0" smtClean="0"/>
          </a:p>
          <a:p>
            <a:r>
              <a:rPr lang="en-US" sz="2400" dirty="0" err="1" smtClean="0"/>
              <a:t>Resultado</a:t>
            </a:r>
            <a:r>
              <a:rPr lang="en-US" sz="2400" dirty="0" smtClean="0"/>
              <a:t> </a:t>
            </a:r>
            <a:r>
              <a:rPr lang="en-US" sz="2400" dirty="0" smtClean="0">
                <a:solidFill>
                  <a:srgbClr val="C00000"/>
                </a:solidFill>
              </a:rPr>
              <a:t>B</a:t>
            </a:r>
          </a:p>
          <a:p>
            <a:endParaRPr lang="en-US" sz="2400" dirty="0"/>
          </a:p>
        </p:txBody>
      </p:sp>
      <p:sp>
        <p:nvSpPr>
          <p:cNvPr id="75" name="TextBox 74"/>
          <p:cNvSpPr txBox="1">
            <a:spLocks noChangeArrowheads="1"/>
          </p:cNvSpPr>
          <p:nvPr/>
        </p:nvSpPr>
        <p:spPr bwMode="auto">
          <a:xfrm rot="-900881">
            <a:off x="5161528" y="4365725"/>
            <a:ext cx="1856598" cy="461665"/>
          </a:xfrm>
          <a:prstGeom prst="rect">
            <a:avLst/>
          </a:prstGeom>
          <a:noFill/>
          <a:ln w="9525">
            <a:noFill/>
            <a:miter lim="800000"/>
            <a:headEnd/>
            <a:tailEnd/>
          </a:ln>
        </p:spPr>
        <p:txBody>
          <a:bodyPr wrap="none">
            <a:spAutoFit/>
          </a:bodyPr>
          <a:lstStyle/>
          <a:p>
            <a:r>
              <a:rPr lang="en-US" sz="2400" dirty="0" err="1" smtClean="0">
                <a:solidFill>
                  <a:srgbClr val="C00000"/>
                </a:solidFill>
              </a:rPr>
              <a:t>Contrafactual</a:t>
            </a:r>
            <a:endParaRPr lang="en-US" sz="2400" dirty="0">
              <a:solidFill>
                <a:srgbClr val="C00000"/>
              </a:solidFill>
            </a:endParaRPr>
          </a:p>
        </p:txBody>
      </p:sp>
      <p:sp>
        <p:nvSpPr>
          <p:cNvPr id="76" name="TextBox 75"/>
          <p:cNvSpPr txBox="1">
            <a:spLocks noChangeArrowheads="1"/>
          </p:cNvSpPr>
          <p:nvPr/>
        </p:nvSpPr>
        <p:spPr bwMode="auto">
          <a:xfrm>
            <a:off x="3665240" y="1701552"/>
            <a:ext cx="1351652" cy="461665"/>
          </a:xfrm>
          <a:prstGeom prst="rect">
            <a:avLst/>
          </a:prstGeom>
          <a:solidFill>
            <a:schemeClr val="bg1"/>
          </a:solidFill>
          <a:ln w="9525">
            <a:noFill/>
            <a:miter lim="800000"/>
            <a:headEnd/>
            <a:tailEnd/>
          </a:ln>
        </p:spPr>
        <p:txBody>
          <a:bodyPr wrap="none">
            <a:spAutoFit/>
          </a:bodyPr>
          <a:lstStyle/>
          <a:p>
            <a:r>
              <a:rPr lang="en-US" sz="2400" dirty="0" err="1" smtClean="0"/>
              <a:t>Política</a:t>
            </a:r>
            <a:r>
              <a:rPr lang="en-US" sz="2400" dirty="0" smtClean="0">
                <a:solidFill>
                  <a:srgbClr val="FF0000"/>
                </a:solidFill>
              </a:rPr>
              <a:t> </a:t>
            </a:r>
            <a:r>
              <a:rPr lang="en-US" sz="2400" dirty="0" smtClean="0">
                <a:solidFill>
                  <a:srgbClr val="C00000"/>
                </a:solidFill>
              </a:rPr>
              <a:t>A</a:t>
            </a:r>
            <a:endParaRPr lang="en-US" sz="2400" dirty="0">
              <a:solidFill>
                <a:srgbClr val="C00000"/>
              </a:solidFill>
            </a:endParaRPr>
          </a:p>
        </p:txBody>
      </p:sp>
      <p:sp>
        <p:nvSpPr>
          <p:cNvPr id="43" name="Rectangle 2"/>
          <p:cNvSpPr>
            <a:spLocks noGrp="1" noChangeArrowheads="1"/>
          </p:cNvSpPr>
          <p:nvPr>
            <p:ph type="title"/>
          </p:nvPr>
        </p:nvSpPr>
        <p:spPr>
          <a:xfrm>
            <a:off x="228600" y="274638"/>
            <a:ext cx="8458200" cy="1143000"/>
          </a:xfrm>
        </p:spPr>
        <p:txBody>
          <a:bodyPr/>
          <a:lstStyle/>
          <a:p>
            <a:pPr algn="l"/>
            <a:r>
              <a:rPr lang="es-CL" sz="3200" dirty="0" smtClean="0">
                <a:solidFill>
                  <a:srgbClr val="E60000"/>
                </a:solidFill>
                <a:ea typeface="ＭＳ Ｐゴシック" pitchFamily="34" charset="-128"/>
              </a:rPr>
              <a:t>Definición Gráfica</a:t>
            </a:r>
          </a:p>
        </p:txBody>
      </p:sp>
      <p:cxnSp>
        <p:nvCxnSpPr>
          <p:cNvPr id="44" name="Straight Connector 5"/>
          <p:cNvCxnSpPr>
            <a:cxnSpLocks noChangeShapeType="1"/>
          </p:cNvCxnSpPr>
          <p:nvPr/>
        </p:nvCxnSpPr>
        <p:spPr bwMode="auto">
          <a:xfrm>
            <a:off x="0" y="1700808"/>
            <a:ext cx="9144000" cy="1588"/>
          </a:xfrm>
          <a:prstGeom prst="line">
            <a:avLst/>
          </a:prstGeom>
          <a:noFill/>
          <a:ln w="25400">
            <a:solidFill>
              <a:srgbClr val="FF0000"/>
            </a:solidFill>
            <a:round/>
            <a:headEnd/>
            <a:tailEnd/>
          </a:ln>
          <a:effectLst>
            <a:outerShdw blurRad="40000" dist="20000" dir="5400000" rotWithShape="0">
              <a:srgbClr val="808080">
                <a:alpha val="37999"/>
              </a:srgbClr>
            </a:outerShdw>
          </a:effectLst>
          <a:extLst/>
        </p:spPr>
      </p:cxnSp>
      <p:cxnSp>
        <p:nvCxnSpPr>
          <p:cNvPr id="45" name="Straight Connector 7"/>
          <p:cNvCxnSpPr>
            <a:cxnSpLocks noChangeShapeType="1"/>
          </p:cNvCxnSpPr>
          <p:nvPr/>
        </p:nvCxnSpPr>
        <p:spPr bwMode="auto">
          <a:xfrm>
            <a:off x="0" y="304800"/>
            <a:ext cx="9144000" cy="1588"/>
          </a:xfrm>
          <a:prstGeom prst="line">
            <a:avLst/>
          </a:prstGeom>
          <a:noFill/>
          <a:ln w="25400">
            <a:solidFill>
              <a:srgbClr val="FF0000"/>
            </a:solidFill>
            <a:round/>
            <a:headEnd/>
            <a:tailEnd/>
          </a:ln>
          <a:effectLst>
            <a:outerShdw blurRad="40000" dist="20000" dir="5400000" rotWithShape="0">
              <a:srgbClr val="808080">
                <a:alpha val="37999"/>
              </a:srgbClr>
            </a:outerShdw>
          </a:effectLst>
          <a:extLst/>
        </p:spPr>
      </p:cxnSp>
      <p:pic>
        <p:nvPicPr>
          <p:cNvPr id="46" name="Picture 8" descr="JPAL_Logo_Stack_RGB"/>
          <p:cNvPicPr>
            <a:picLocks noChangeAspect="1" noChangeArrowheads="1"/>
          </p:cNvPicPr>
          <p:nvPr/>
        </p:nvPicPr>
        <p:blipFill>
          <a:blip r:embed="rId3" cstate="print"/>
          <a:srcRect/>
          <a:stretch>
            <a:fillRect/>
          </a:stretch>
        </p:blipFill>
        <p:spPr bwMode="auto">
          <a:xfrm>
            <a:off x="6477000" y="457200"/>
            <a:ext cx="2438400" cy="1095375"/>
          </a:xfrm>
          <a:prstGeom prst="rect">
            <a:avLst/>
          </a:prstGeom>
          <a:noFill/>
          <a:ln w="9525">
            <a:noFill/>
            <a:miter lim="800000"/>
            <a:headEnd/>
            <a:tailEnd/>
          </a:ln>
        </p:spPr>
      </p:pic>
    </p:spTree>
    <p:extLst>
      <p:ext uri="{BB962C8B-B14F-4D97-AF65-F5344CB8AC3E}">
        <p14:creationId xmlns:p14="http://schemas.microsoft.com/office/powerpoint/2010/main" val="180085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500"/>
                                        <p:tgtEl>
                                          <p:spTgt spid="69"/>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2000"/>
                                        <p:tgtEl>
                                          <p:spTgt spid="7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10" presetClass="entr" presetSubtype="0" fill="hold"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par>
                                <p:cTn id="65" presetID="10"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par>
                                <p:cTn id="71" presetID="10"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par>
                                <p:cTn id="77" presetID="10"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par>
                                <p:cTn id="80" presetID="1" presetClass="entr" presetSubtype="0"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fade">
                                      <p:cBhvr>
                                        <p:cTn id="86" dur="500"/>
                                        <p:tgtEl>
                                          <p:spTgt spid="71"/>
                                        </p:tgtEl>
                                      </p:cBhvr>
                                    </p:animEffect>
                                  </p:childTnLst>
                                </p:cTn>
                              </p:par>
                              <p:par>
                                <p:cTn id="87" presetID="1" presetClass="entr" presetSubtype="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5" grpId="0" animBg="1"/>
      <p:bldP spid="36" grpId="0" animBg="1"/>
      <p:bldP spid="10" grpId="0" animBg="1"/>
      <p:bldP spid="12" grpId="0" animBg="1"/>
      <p:bldP spid="13" grpId="0" animBg="1"/>
      <p:bldP spid="14" grpId="0" animBg="1"/>
      <p:bldP spid="15" grpId="0" animBg="1"/>
      <p:bldP spid="16" grpId="0" animBg="1"/>
      <p:bldP spid="17" grpId="0" animBg="1"/>
      <p:bldP spid="37" grpId="0" animBg="1"/>
      <p:bldP spid="74" grpId="0"/>
      <p:bldP spid="75" grpId="0"/>
      <p:bldP spid="76" grpId="0" animBg="1"/>
      <p:bldP spid="7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p:txBody>
      </p:sp>
      <p:sp>
        <p:nvSpPr>
          <p:cNvPr id="4" name="Rectángulo 3"/>
          <p:cNvSpPr/>
          <p:nvPr/>
        </p:nvSpPr>
        <p:spPr>
          <a:xfrm>
            <a:off x="1406131" y="1923776"/>
            <a:ext cx="6331733" cy="646331"/>
          </a:xfrm>
          <a:prstGeom prst="rect">
            <a:avLst/>
          </a:prstGeom>
        </p:spPr>
        <p:txBody>
          <a:bodyPr wrap="none">
            <a:spAutoFit/>
          </a:bodyPr>
          <a:lstStyle/>
          <a:p>
            <a:r>
              <a:rPr lang="es-ES" sz="3600" dirty="0" smtClean="0">
                <a:solidFill>
                  <a:srgbClr val="FF0000"/>
                </a:solidFill>
              </a:rPr>
              <a:t>¿Porqué evidencia se subutiliza? </a:t>
            </a:r>
            <a:endParaRPr lang="es-ES" sz="3600" dirty="0">
              <a:solidFill>
                <a:srgbClr val="FF0000"/>
              </a:solidFill>
            </a:endParaRPr>
          </a:p>
        </p:txBody>
      </p:sp>
      <p:sp>
        <p:nvSpPr>
          <p:cNvPr id="5" name="Rectángulo 3"/>
          <p:cNvSpPr/>
          <p:nvPr/>
        </p:nvSpPr>
        <p:spPr>
          <a:xfrm>
            <a:off x="813052" y="3540015"/>
            <a:ext cx="7517892" cy="646331"/>
          </a:xfrm>
          <a:prstGeom prst="rect">
            <a:avLst/>
          </a:prstGeom>
        </p:spPr>
        <p:txBody>
          <a:bodyPr wrap="none">
            <a:spAutoFit/>
          </a:bodyPr>
          <a:lstStyle/>
          <a:p>
            <a:r>
              <a:rPr lang="es-ES" sz="3600" smtClean="0">
                <a:solidFill>
                  <a:schemeClr val="accent3">
                    <a:lumMod val="50000"/>
                  </a:schemeClr>
                </a:solidFill>
              </a:rPr>
              <a:t>Propuesta simple de revertir problema.</a:t>
            </a:r>
            <a:endParaRPr lang="es-ES" sz="3600" dirty="0">
              <a:solidFill>
                <a:schemeClr val="accent3">
                  <a:lumMod val="50000"/>
                </a:schemeClr>
              </a:solidFill>
            </a:endParaRPr>
          </a:p>
        </p:txBody>
      </p:sp>
      <p:pic>
        <p:nvPicPr>
          <p:cNvPr id="7" name="Picture 6"/>
          <p:cNvPicPr>
            <a:picLocks noChangeAspect="1"/>
          </p:cNvPicPr>
          <p:nvPr/>
        </p:nvPicPr>
        <p:blipFill>
          <a:blip r:embed="rId2"/>
          <a:stretch>
            <a:fillRect/>
          </a:stretch>
        </p:blipFill>
        <p:spPr>
          <a:xfrm>
            <a:off x="5994101" y="0"/>
            <a:ext cx="3044797" cy="1141799"/>
          </a:xfrm>
          <a:prstGeom prst="rect">
            <a:avLst/>
          </a:prstGeom>
        </p:spPr>
      </p:pic>
    </p:spTree>
    <p:extLst>
      <p:ext uri="{BB962C8B-B14F-4D97-AF65-F5344CB8AC3E}">
        <p14:creationId xmlns:p14="http://schemas.microsoft.com/office/powerpoint/2010/main" val="240503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p:txBody>
      </p:sp>
      <p:sp>
        <p:nvSpPr>
          <p:cNvPr id="6" name="Rectángulo 3"/>
          <p:cNvSpPr/>
          <p:nvPr/>
        </p:nvSpPr>
        <p:spPr>
          <a:xfrm>
            <a:off x="489876" y="2461397"/>
            <a:ext cx="8196924" cy="584775"/>
          </a:xfrm>
          <a:prstGeom prst="rect">
            <a:avLst/>
          </a:prstGeom>
        </p:spPr>
        <p:txBody>
          <a:bodyPr wrap="none">
            <a:spAutoFit/>
          </a:bodyPr>
          <a:lstStyle/>
          <a:p>
            <a:r>
              <a:rPr lang="es-ES" sz="3200" dirty="0" smtClean="0"/>
              <a:t>Supuesto 1</a:t>
            </a:r>
            <a:r>
              <a:rPr lang="es-ES" sz="3200" smtClean="0"/>
              <a:t>: Evidencia tiene valor para sociedad.</a:t>
            </a:r>
            <a:endParaRPr lang="es-ES" sz="3200" dirty="0"/>
          </a:p>
        </p:txBody>
      </p:sp>
      <p:pic>
        <p:nvPicPr>
          <p:cNvPr id="7" name="Picture 6"/>
          <p:cNvPicPr>
            <a:picLocks noChangeAspect="1"/>
          </p:cNvPicPr>
          <p:nvPr/>
        </p:nvPicPr>
        <p:blipFill>
          <a:blip r:embed="rId2"/>
          <a:stretch>
            <a:fillRect/>
          </a:stretch>
        </p:blipFill>
        <p:spPr>
          <a:xfrm>
            <a:off x="5994101" y="0"/>
            <a:ext cx="3044797" cy="1141799"/>
          </a:xfrm>
          <a:prstGeom prst="rect">
            <a:avLst/>
          </a:prstGeom>
        </p:spPr>
      </p:pic>
    </p:spTree>
    <p:extLst>
      <p:ext uri="{BB962C8B-B14F-4D97-AF65-F5344CB8AC3E}">
        <p14:creationId xmlns:p14="http://schemas.microsoft.com/office/powerpoint/2010/main" val="692976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Penicilina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7812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CL" dirty="0" smtClean="0"/>
              <a:t>Tres virtudes de Evidencia</a:t>
            </a:r>
            <a:endParaRPr lang="es-CL" dirty="0"/>
          </a:p>
        </p:txBody>
      </p:sp>
      <p:graphicFrame>
        <p:nvGraphicFramePr>
          <p:cNvPr id="5" name="4 Diagrama"/>
          <p:cNvGraphicFramePr/>
          <p:nvPr>
            <p:extLst>
              <p:ext uri="{D42A27DB-BD31-4B8C-83A1-F6EECF244321}">
                <p14:modId xmlns:p14="http://schemas.microsoft.com/office/powerpoint/2010/main" val="1383130473"/>
              </p:ext>
            </p:extLst>
          </p:nvPr>
        </p:nvGraphicFramePr>
        <p:xfrm>
          <a:off x="107504" y="1484784"/>
          <a:ext cx="8928992"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104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p:txBody>
      </p:sp>
      <p:sp>
        <p:nvSpPr>
          <p:cNvPr id="6" name="Rectángulo 3"/>
          <p:cNvSpPr/>
          <p:nvPr/>
        </p:nvSpPr>
        <p:spPr>
          <a:xfrm>
            <a:off x="352896" y="2569886"/>
            <a:ext cx="8438207" cy="584775"/>
          </a:xfrm>
          <a:prstGeom prst="rect">
            <a:avLst/>
          </a:prstGeom>
        </p:spPr>
        <p:txBody>
          <a:bodyPr wrap="none">
            <a:spAutoFit/>
          </a:bodyPr>
          <a:lstStyle/>
          <a:p>
            <a:r>
              <a:rPr lang="es-ES" sz="3200" dirty="0" smtClean="0"/>
              <a:t>Supuesto 2: Consumo de evidencia es subóptimo.</a:t>
            </a:r>
            <a:endParaRPr lang="es-ES" sz="3200" dirty="0"/>
          </a:p>
        </p:txBody>
      </p:sp>
      <p:pic>
        <p:nvPicPr>
          <p:cNvPr id="4" name="Picture 3"/>
          <p:cNvPicPr>
            <a:picLocks noChangeAspect="1"/>
          </p:cNvPicPr>
          <p:nvPr/>
        </p:nvPicPr>
        <p:blipFill>
          <a:blip r:embed="rId2"/>
          <a:stretch>
            <a:fillRect/>
          </a:stretch>
        </p:blipFill>
        <p:spPr>
          <a:xfrm>
            <a:off x="5994101" y="0"/>
            <a:ext cx="3044797" cy="1141799"/>
          </a:xfrm>
          <a:prstGeom prst="rect">
            <a:avLst/>
          </a:prstGeom>
        </p:spPr>
      </p:pic>
    </p:spTree>
    <p:extLst>
      <p:ext uri="{BB962C8B-B14F-4D97-AF65-F5344CB8AC3E}">
        <p14:creationId xmlns:p14="http://schemas.microsoft.com/office/powerpoint/2010/main" val="924516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1554</TotalTime>
  <Words>1792</Words>
  <Application>Microsoft Macintosh PowerPoint</Application>
  <PresentationFormat>Presentación en pantalla (4:3)</PresentationFormat>
  <Paragraphs>139</Paragraphs>
  <Slides>25</Slides>
  <Notes>10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32" baseType="lpstr">
      <vt:lpstr>Arial</vt:lpstr>
      <vt:lpstr>Berlin Sans FB</vt:lpstr>
      <vt:lpstr>Calibri</vt:lpstr>
      <vt:lpstr>ＭＳ Ｐゴシック</vt:lpstr>
      <vt:lpstr>Wingdings</vt:lpstr>
      <vt:lpstr>Tema de Office</vt:lpstr>
      <vt:lpstr>Acrobat Document</vt:lpstr>
      <vt:lpstr>Uso de Evidencia en Política Pública </vt:lpstr>
      <vt:lpstr>Presentación de PowerPoint</vt:lpstr>
      <vt:lpstr>Presentación de PowerPoint</vt:lpstr>
      <vt:lpstr>Definición Gráfica</vt:lpstr>
      <vt:lpstr>Presentación de PowerPoint</vt:lpstr>
      <vt:lpstr>Presentación de PowerPoint</vt:lpstr>
      <vt:lpstr>Presentación de PowerPoint</vt:lpstr>
      <vt:lpstr>Tres virtudes de Evidencia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Problemas de agencia </vt:lpstr>
      <vt:lpstr>Presentación de PowerPoint</vt:lpstr>
      <vt:lpstr>Presentación de PowerPoint</vt:lpstr>
      <vt:lpstr>Presentación de PowerPoint</vt:lpstr>
      <vt:lpstr>Posibles mecanismos mayor uso evidencia. </vt:lpstr>
      <vt:lpstr>Presentación de PowerPoint</vt:lpstr>
      <vt:lpstr>Presentación de PowerPoint</vt:lpstr>
      <vt:lpstr>Uso de Evidencia en Política Pública </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Utilización de Evidencia en Política Pública </dc:title>
  <dc:creator>Ryan Cooper</dc:creator>
  <cp:lastModifiedBy>MARIAN RUOCCO LOPEZ</cp:lastModifiedBy>
  <cp:revision>46</cp:revision>
  <dcterms:created xsi:type="dcterms:W3CDTF">2017-05-22T17:52:27Z</dcterms:created>
  <dcterms:modified xsi:type="dcterms:W3CDTF">2017-05-25T14:56:44Z</dcterms:modified>
</cp:coreProperties>
</file>