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2" r:id="rId3"/>
    <p:sldId id="257" r:id="rId4"/>
    <p:sldId id="258" r:id="rId5"/>
    <p:sldId id="260" r:id="rId6"/>
    <p:sldId id="261" r:id="rId7"/>
    <p:sldId id="259" r:id="rId8"/>
    <p:sldId id="262" r:id="rId9"/>
    <p:sldId id="277" r:id="rId10"/>
    <p:sldId id="265" r:id="rId11"/>
    <p:sldId id="263" r:id="rId12"/>
    <p:sldId id="278" r:id="rId13"/>
    <p:sldId id="268" r:id="rId14"/>
    <p:sldId id="280" r:id="rId15"/>
    <p:sldId id="284" r:id="rId16"/>
    <p:sldId id="281" r:id="rId17"/>
    <p:sldId id="283" r:id="rId18"/>
    <p:sldId id="282" r:id="rId19"/>
    <p:sldId id="273" r:id="rId20"/>
  </p:sldIdLst>
  <p:sldSz cx="9144000" cy="5143500" type="screen16x9"/>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0625" autoAdjust="0"/>
  </p:normalViewPr>
  <p:slideViewPr>
    <p:cSldViewPr>
      <p:cViewPr>
        <p:scale>
          <a:sx n="80" d="100"/>
          <a:sy n="80" d="100"/>
        </p:scale>
        <p:origin x="2024" y="5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AF473-74F1-4C65-B027-BE97C7EA531D}" type="doc">
      <dgm:prSet loTypeId="urn:microsoft.com/office/officeart/2005/8/layout/arrow2" loCatId="process" qsTypeId="urn:microsoft.com/office/officeart/2005/8/quickstyle/simple1" qsCatId="simple" csTypeId="urn:microsoft.com/office/officeart/2005/8/colors/accent1_2" csCatId="accent1" phldr="1"/>
      <dgm:spPr/>
    </dgm:pt>
    <dgm:pt modelId="{683938C7-DC97-4C28-A72E-AD210E74156D}">
      <dgm:prSet phldrT="[Texto]"/>
      <dgm:spPr/>
      <dgm:t>
        <a:bodyPr/>
        <a:lstStyle/>
        <a:p>
          <a:r>
            <a:rPr lang="en-US" b="1" dirty="0" err="1" smtClean="0"/>
            <a:t>Evaluación</a:t>
          </a:r>
          <a:r>
            <a:rPr lang="en-US" b="1" dirty="0" smtClean="0"/>
            <a:t> de </a:t>
          </a:r>
          <a:r>
            <a:rPr lang="en-US" b="1" dirty="0" err="1" smtClean="0"/>
            <a:t>Impacto</a:t>
          </a:r>
          <a:r>
            <a:rPr lang="en-US" b="1" dirty="0" smtClean="0"/>
            <a:t> </a:t>
          </a:r>
          <a:r>
            <a:rPr lang="en-US" b="1" dirty="0" err="1" smtClean="0"/>
            <a:t>útil</a:t>
          </a:r>
          <a:r>
            <a:rPr lang="en-US" b="1" dirty="0" smtClean="0"/>
            <a:t> </a:t>
          </a:r>
          <a:r>
            <a:rPr lang="en-US" b="1" dirty="0" err="1" smtClean="0"/>
            <a:t>para</a:t>
          </a:r>
          <a:r>
            <a:rPr lang="en-US" b="1" dirty="0" smtClean="0"/>
            <a:t> la </a:t>
          </a:r>
          <a:r>
            <a:rPr lang="en-US" b="1" dirty="0" err="1" smtClean="0"/>
            <a:t>gestión</a:t>
          </a:r>
          <a:endParaRPr lang="es-CO" b="1" dirty="0"/>
        </a:p>
      </dgm:t>
    </dgm:pt>
    <dgm:pt modelId="{4D15FDCD-E063-48A5-A9BE-E97C6A2CFF9E}" type="parTrans" cxnId="{E7B9FEEB-DB5B-4167-B885-64D1A60C14CE}">
      <dgm:prSet/>
      <dgm:spPr/>
      <dgm:t>
        <a:bodyPr/>
        <a:lstStyle/>
        <a:p>
          <a:endParaRPr lang="es-CO"/>
        </a:p>
      </dgm:t>
    </dgm:pt>
    <dgm:pt modelId="{BF3ED3D0-E93E-44A4-BA95-5D514261E3D8}" type="sibTrans" cxnId="{E7B9FEEB-DB5B-4167-B885-64D1A60C14CE}">
      <dgm:prSet/>
      <dgm:spPr/>
      <dgm:t>
        <a:bodyPr/>
        <a:lstStyle/>
        <a:p>
          <a:endParaRPr lang="es-CO"/>
        </a:p>
      </dgm:t>
    </dgm:pt>
    <dgm:pt modelId="{44437875-A7C6-41B6-B863-224CCEF9BE4C}">
      <dgm:prSet phldrT="[Texto]"/>
      <dgm:spPr/>
      <dgm:t>
        <a:bodyPr/>
        <a:lstStyle/>
        <a:p>
          <a:r>
            <a:rPr lang="en-US" b="1" dirty="0" err="1" smtClean="0"/>
            <a:t>Creación</a:t>
          </a:r>
          <a:r>
            <a:rPr lang="en-US" b="1" dirty="0" smtClean="0"/>
            <a:t> de </a:t>
          </a:r>
          <a:r>
            <a:rPr lang="en-US" b="1" dirty="0" err="1" smtClean="0"/>
            <a:t>grupo</a:t>
          </a:r>
          <a:r>
            <a:rPr lang="en-US" b="1" dirty="0" smtClean="0"/>
            <a:t> de </a:t>
          </a:r>
          <a:r>
            <a:rPr lang="en-US" b="1" dirty="0" err="1" smtClean="0"/>
            <a:t>aprendizaje</a:t>
          </a:r>
          <a:r>
            <a:rPr lang="en-US" b="1" dirty="0" smtClean="0"/>
            <a:t> </a:t>
          </a:r>
          <a:r>
            <a:rPr lang="en-US" b="1" dirty="0" err="1" smtClean="0"/>
            <a:t>interno</a:t>
          </a:r>
          <a:endParaRPr lang="es-CO" b="1" dirty="0"/>
        </a:p>
      </dgm:t>
    </dgm:pt>
    <dgm:pt modelId="{2103321B-AA33-4090-B14C-9AB8F5043D15}" type="parTrans" cxnId="{2AC802B7-FF67-4642-B1CC-2D470B18EEC0}">
      <dgm:prSet/>
      <dgm:spPr/>
      <dgm:t>
        <a:bodyPr/>
        <a:lstStyle/>
        <a:p>
          <a:endParaRPr lang="es-CO"/>
        </a:p>
      </dgm:t>
    </dgm:pt>
    <dgm:pt modelId="{51784E07-D92F-48A8-B4BA-6A81114BBD2A}" type="sibTrans" cxnId="{2AC802B7-FF67-4642-B1CC-2D470B18EEC0}">
      <dgm:prSet/>
      <dgm:spPr/>
      <dgm:t>
        <a:bodyPr/>
        <a:lstStyle/>
        <a:p>
          <a:endParaRPr lang="es-CO"/>
        </a:p>
      </dgm:t>
    </dgm:pt>
    <dgm:pt modelId="{38478E9A-8D2B-4798-A33F-A6BD36815772}">
      <dgm:prSet phldrT="[Texto]"/>
      <dgm:spPr/>
      <dgm:t>
        <a:bodyPr/>
        <a:lstStyle/>
        <a:p>
          <a:r>
            <a:rPr lang="en-US" b="1" dirty="0" err="1" smtClean="0"/>
            <a:t>Adopción</a:t>
          </a:r>
          <a:r>
            <a:rPr lang="en-US" b="1" dirty="0" smtClean="0"/>
            <a:t> de </a:t>
          </a:r>
          <a:r>
            <a:rPr lang="en-US" b="1" dirty="0" err="1" smtClean="0"/>
            <a:t>lecciones</a:t>
          </a:r>
          <a:r>
            <a:rPr lang="en-US" b="1" dirty="0" smtClean="0"/>
            <a:t> y </a:t>
          </a:r>
          <a:r>
            <a:rPr lang="en-US" b="1" dirty="0" err="1" smtClean="0"/>
            <a:t>mejora</a:t>
          </a:r>
          <a:r>
            <a:rPr lang="en-US" b="1" dirty="0" smtClean="0"/>
            <a:t> visible</a:t>
          </a:r>
          <a:endParaRPr lang="es-CO" b="1" dirty="0"/>
        </a:p>
      </dgm:t>
    </dgm:pt>
    <dgm:pt modelId="{8E917FD6-5E15-41C6-B0C5-A734886A08F3}" type="parTrans" cxnId="{73E9A22C-60D8-4E5C-B50E-BE492CAE9BAC}">
      <dgm:prSet/>
      <dgm:spPr/>
      <dgm:t>
        <a:bodyPr/>
        <a:lstStyle/>
        <a:p>
          <a:endParaRPr lang="es-CO"/>
        </a:p>
      </dgm:t>
    </dgm:pt>
    <dgm:pt modelId="{B1D8B153-B5BF-4300-926B-DB699BBB6312}" type="sibTrans" cxnId="{73E9A22C-60D8-4E5C-B50E-BE492CAE9BAC}">
      <dgm:prSet/>
      <dgm:spPr/>
      <dgm:t>
        <a:bodyPr/>
        <a:lstStyle/>
        <a:p>
          <a:endParaRPr lang="es-CO"/>
        </a:p>
      </dgm:t>
    </dgm:pt>
    <dgm:pt modelId="{A1A78E23-96A9-416E-A3A3-33BD217256AB}">
      <dgm:prSet phldrT="[Texto]"/>
      <dgm:spPr/>
      <dgm:t>
        <a:bodyPr/>
        <a:lstStyle/>
        <a:p>
          <a:r>
            <a:rPr lang="en-US" b="1" dirty="0" smtClean="0"/>
            <a:t>Nueva </a:t>
          </a:r>
          <a:r>
            <a:rPr lang="en-US" b="1" dirty="0" err="1" smtClean="0"/>
            <a:t>demanda</a:t>
          </a:r>
          <a:r>
            <a:rPr lang="en-US" b="1" dirty="0" smtClean="0"/>
            <a:t> de </a:t>
          </a:r>
          <a:r>
            <a:rPr lang="en-US" b="1" dirty="0" err="1" smtClean="0"/>
            <a:t>Evaluación</a:t>
          </a:r>
          <a:r>
            <a:rPr lang="en-US" b="1" dirty="0" smtClean="0"/>
            <a:t> de </a:t>
          </a:r>
          <a:r>
            <a:rPr lang="en-US" b="1" dirty="0" err="1" smtClean="0"/>
            <a:t>Impacto</a:t>
          </a:r>
          <a:endParaRPr lang="es-CO" b="1" dirty="0"/>
        </a:p>
      </dgm:t>
    </dgm:pt>
    <dgm:pt modelId="{FD34001A-6937-4BF8-9243-F27F02C75408}" type="parTrans" cxnId="{3D0C9FCF-DF86-4D50-8B6B-798B4077A04A}">
      <dgm:prSet/>
      <dgm:spPr/>
      <dgm:t>
        <a:bodyPr/>
        <a:lstStyle/>
        <a:p>
          <a:endParaRPr lang="es-CO"/>
        </a:p>
      </dgm:t>
    </dgm:pt>
    <dgm:pt modelId="{A28A97F9-9828-44BA-8929-15ADE7EF0D21}" type="sibTrans" cxnId="{3D0C9FCF-DF86-4D50-8B6B-798B4077A04A}">
      <dgm:prSet/>
      <dgm:spPr/>
      <dgm:t>
        <a:bodyPr/>
        <a:lstStyle/>
        <a:p>
          <a:endParaRPr lang="es-CO"/>
        </a:p>
      </dgm:t>
    </dgm:pt>
    <dgm:pt modelId="{F84336E3-0A78-4F5F-B2EE-9EAB89F1B0CF}" type="pres">
      <dgm:prSet presAssocID="{D7EAF473-74F1-4C65-B027-BE97C7EA531D}" presName="arrowDiagram" presStyleCnt="0">
        <dgm:presLayoutVars>
          <dgm:chMax val="5"/>
          <dgm:dir/>
          <dgm:resizeHandles val="exact"/>
        </dgm:presLayoutVars>
      </dgm:prSet>
      <dgm:spPr/>
    </dgm:pt>
    <dgm:pt modelId="{B3CE59DF-066C-48EB-96A6-66C384CD4DBC}" type="pres">
      <dgm:prSet presAssocID="{D7EAF473-74F1-4C65-B027-BE97C7EA531D}" presName="arrow" presStyleLbl="bgShp" presStyleIdx="0" presStyleCnt="1" custScaleY="98279" custLinFactNeighborX="-1040" custLinFactNeighborY="1646"/>
      <dgm:spPr>
        <a:solidFill>
          <a:srgbClr val="00B050"/>
        </a:solidFill>
      </dgm:spPr>
    </dgm:pt>
    <dgm:pt modelId="{4C8100DB-4E96-40FC-87E6-561FFBCDAB7B}" type="pres">
      <dgm:prSet presAssocID="{D7EAF473-74F1-4C65-B027-BE97C7EA531D}" presName="arrowDiagram4" presStyleCnt="0"/>
      <dgm:spPr/>
    </dgm:pt>
    <dgm:pt modelId="{F6FD04C7-16A6-4428-A032-BE8A76661590}" type="pres">
      <dgm:prSet presAssocID="{683938C7-DC97-4C28-A72E-AD210E74156D}" presName="bullet4a" presStyleLbl="node1" presStyleIdx="0" presStyleCnt="4"/>
      <dgm:spPr>
        <a:solidFill>
          <a:schemeClr val="tx2">
            <a:lumMod val="75000"/>
          </a:schemeClr>
        </a:solidFill>
      </dgm:spPr>
    </dgm:pt>
    <dgm:pt modelId="{D0A4D05C-9573-4E09-BB18-ACAD4EB13B3A}" type="pres">
      <dgm:prSet presAssocID="{683938C7-DC97-4C28-A72E-AD210E74156D}" presName="textBox4a" presStyleLbl="revTx" presStyleIdx="0" presStyleCnt="4" custLinFactNeighborX="10058" custLinFactNeighborY="11978">
        <dgm:presLayoutVars>
          <dgm:bulletEnabled val="1"/>
        </dgm:presLayoutVars>
      </dgm:prSet>
      <dgm:spPr/>
      <dgm:t>
        <a:bodyPr/>
        <a:lstStyle/>
        <a:p>
          <a:endParaRPr lang="es-CO"/>
        </a:p>
      </dgm:t>
    </dgm:pt>
    <dgm:pt modelId="{31C582F0-E145-4973-889C-B6C6643E8388}" type="pres">
      <dgm:prSet presAssocID="{38478E9A-8D2B-4798-A33F-A6BD36815772}" presName="bullet4b" presStyleLbl="node1" presStyleIdx="1" presStyleCnt="4"/>
      <dgm:spPr>
        <a:solidFill>
          <a:schemeClr val="tx2">
            <a:lumMod val="75000"/>
          </a:schemeClr>
        </a:solidFill>
      </dgm:spPr>
    </dgm:pt>
    <dgm:pt modelId="{23A43FB5-1B0F-42AD-B786-2E3EE7906987}" type="pres">
      <dgm:prSet presAssocID="{38478E9A-8D2B-4798-A33F-A6BD36815772}" presName="textBox4b" presStyleLbl="revTx" presStyleIdx="1" presStyleCnt="4" custScaleX="108572" custScaleY="81573" custLinFactNeighborX="4875" custLinFactNeighborY="4159">
        <dgm:presLayoutVars>
          <dgm:bulletEnabled val="1"/>
        </dgm:presLayoutVars>
      </dgm:prSet>
      <dgm:spPr/>
      <dgm:t>
        <a:bodyPr/>
        <a:lstStyle/>
        <a:p>
          <a:endParaRPr lang="es-CO"/>
        </a:p>
      </dgm:t>
    </dgm:pt>
    <dgm:pt modelId="{F8A4F3AC-775A-4BF0-8A81-E4E08096DF05}" type="pres">
      <dgm:prSet presAssocID="{A1A78E23-96A9-416E-A3A3-33BD217256AB}" presName="bullet4c" presStyleLbl="node1" presStyleIdx="2" presStyleCnt="4"/>
      <dgm:spPr>
        <a:solidFill>
          <a:schemeClr val="tx2">
            <a:lumMod val="75000"/>
          </a:schemeClr>
        </a:solidFill>
      </dgm:spPr>
    </dgm:pt>
    <dgm:pt modelId="{894BBEA7-74F9-4BCB-9DC7-BFD3966EA62E}" type="pres">
      <dgm:prSet presAssocID="{A1A78E23-96A9-416E-A3A3-33BD217256AB}" presName="textBox4c" presStyleLbl="revTx" presStyleIdx="2" presStyleCnt="4" custLinFactNeighborX="4151" custLinFactNeighborY="5201">
        <dgm:presLayoutVars>
          <dgm:bulletEnabled val="1"/>
        </dgm:presLayoutVars>
      </dgm:prSet>
      <dgm:spPr/>
      <dgm:t>
        <a:bodyPr/>
        <a:lstStyle/>
        <a:p>
          <a:endParaRPr lang="es-CO"/>
        </a:p>
      </dgm:t>
    </dgm:pt>
    <dgm:pt modelId="{C86B6F29-B7AB-476A-951D-8C297F9F8226}" type="pres">
      <dgm:prSet presAssocID="{44437875-A7C6-41B6-B863-224CCEF9BE4C}" presName="bullet4d" presStyleLbl="node1" presStyleIdx="3" presStyleCnt="4"/>
      <dgm:spPr>
        <a:solidFill>
          <a:schemeClr val="tx2">
            <a:lumMod val="75000"/>
          </a:schemeClr>
        </a:solidFill>
      </dgm:spPr>
    </dgm:pt>
    <dgm:pt modelId="{D4CE2DBD-CAC5-407B-BFC9-FD0FD52B5A97}" type="pres">
      <dgm:prSet presAssocID="{44437875-A7C6-41B6-B863-224CCEF9BE4C}" presName="textBox4d" presStyleLbl="revTx" presStyleIdx="3" presStyleCnt="4" custScaleX="119696" custLinFactNeighborX="10080" custLinFactNeighborY="5202">
        <dgm:presLayoutVars>
          <dgm:bulletEnabled val="1"/>
        </dgm:presLayoutVars>
      </dgm:prSet>
      <dgm:spPr/>
      <dgm:t>
        <a:bodyPr/>
        <a:lstStyle/>
        <a:p>
          <a:endParaRPr lang="es-CO"/>
        </a:p>
      </dgm:t>
    </dgm:pt>
  </dgm:ptLst>
  <dgm:cxnLst>
    <dgm:cxn modelId="{E7B9FEEB-DB5B-4167-B885-64D1A60C14CE}" srcId="{D7EAF473-74F1-4C65-B027-BE97C7EA531D}" destId="{683938C7-DC97-4C28-A72E-AD210E74156D}" srcOrd="0" destOrd="0" parTransId="{4D15FDCD-E063-48A5-A9BE-E97C6A2CFF9E}" sibTransId="{BF3ED3D0-E93E-44A4-BA95-5D514261E3D8}"/>
    <dgm:cxn modelId="{3D0C9FCF-DF86-4D50-8B6B-798B4077A04A}" srcId="{D7EAF473-74F1-4C65-B027-BE97C7EA531D}" destId="{A1A78E23-96A9-416E-A3A3-33BD217256AB}" srcOrd="2" destOrd="0" parTransId="{FD34001A-6937-4BF8-9243-F27F02C75408}" sibTransId="{A28A97F9-9828-44BA-8929-15ADE7EF0D21}"/>
    <dgm:cxn modelId="{CF6A2D8D-E243-4707-B339-36DC8F27E1DE}" type="presOf" srcId="{38478E9A-8D2B-4798-A33F-A6BD36815772}" destId="{23A43FB5-1B0F-42AD-B786-2E3EE7906987}" srcOrd="0" destOrd="0" presId="urn:microsoft.com/office/officeart/2005/8/layout/arrow2"/>
    <dgm:cxn modelId="{BCAD89D0-9AE0-490B-835E-44AEF8689149}" type="presOf" srcId="{D7EAF473-74F1-4C65-B027-BE97C7EA531D}" destId="{F84336E3-0A78-4F5F-B2EE-9EAB89F1B0CF}" srcOrd="0" destOrd="0" presId="urn:microsoft.com/office/officeart/2005/8/layout/arrow2"/>
    <dgm:cxn modelId="{2AC802B7-FF67-4642-B1CC-2D470B18EEC0}" srcId="{D7EAF473-74F1-4C65-B027-BE97C7EA531D}" destId="{44437875-A7C6-41B6-B863-224CCEF9BE4C}" srcOrd="3" destOrd="0" parTransId="{2103321B-AA33-4090-B14C-9AB8F5043D15}" sibTransId="{51784E07-D92F-48A8-B4BA-6A81114BBD2A}"/>
    <dgm:cxn modelId="{1235A1D6-DA17-40C0-95FB-831651E1DD51}" type="presOf" srcId="{A1A78E23-96A9-416E-A3A3-33BD217256AB}" destId="{894BBEA7-74F9-4BCB-9DC7-BFD3966EA62E}" srcOrd="0" destOrd="0" presId="urn:microsoft.com/office/officeart/2005/8/layout/arrow2"/>
    <dgm:cxn modelId="{73E9A22C-60D8-4E5C-B50E-BE492CAE9BAC}" srcId="{D7EAF473-74F1-4C65-B027-BE97C7EA531D}" destId="{38478E9A-8D2B-4798-A33F-A6BD36815772}" srcOrd="1" destOrd="0" parTransId="{8E917FD6-5E15-41C6-B0C5-A734886A08F3}" sibTransId="{B1D8B153-B5BF-4300-926B-DB699BBB6312}"/>
    <dgm:cxn modelId="{ABA13819-117A-4374-A94D-3CC4AF550CE8}" type="presOf" srcId="{683938C7-DC97-4C28-A72E-AD210E74156D}" destId="{D0A4D05C-9573-4E09-BB18-ACAD4EB13B3A}" srcOrd="0" destOrd="0" presId="urn:microsoft.com/office/officeart/2005/8/layout/arrow2"/>
    <dgm:cxn modelId="{D1F076D2-4FC5-4A5D-A354-C759016CD48F}" type="presOf" srcId="{44437875-A7C6-41B6-B863-224CCEF9BE4C}" destId="{D4CE2DBD-CAC5-407B-BFC9-FD0FD52B5A97}" srcOrd="0" destOrd="0" presId="urn:microsoft.com/office/officeart/2005/8/layout/arrow2"/>
    <dgm:cxn modelId="{C4C1ABF9-498B-45DD-8C1F-2FC4730FAF02}" type="presParOf" srcId="{F84336E3-0A78-4F5F-B2EE-9EAB89F1B0CF}" destId="{B3CE59DF-066C-48EB-96A6-66C384CD4DBC}" srcOrd="0" destOrd="0" presId="urn:microsoft.com/office/officeart/2005/8/layout/arrow2"/>
    <dgm:cxn modelId="{BA405C10-958F-43C5-A221-010A5D4A5E76}" type="presParOf" srcId="{F84336E3-0A78-4F5F-B2EE-9EAB89F1B0CF}" destId="{4C8100DB-4E96-40FC-87E6-561FFBCDAB7B}" srcOrd="1" destOrd="0" presId="urn:microsoft.com/office/officeart/2005/8/layout/arrow2"/>
    <dgm:cxn modelId="{919C4DBB-5512-4392-BA36-E20FA1A1407B}" type="presParOf" srcId="{4C8100DB-4E96-40FC-87E6-561FFBCDAB7B}" destId="{F6FD04C7-16A6-4428-A032-BE8A76661590}" srcOrd="0" destOrd="0" presId="urn:microsoft.com/office/officeart/2005/8/layout/arrow2"/>
    <dgm:cxn modelId="{AF0D6984-EE00-4EEF-A7B3-B7056AD3EF39}" type="presParOf" srcId="{4C8100DB-4E96-40FC-87E6-561FFBCDAB7B}" destId="{D0A4D05C-9573-4E09-BB18-ACAD4EB13B3A}" srcOrd="1" destOrd="0" presId="urn:microsoft.com/office/officeart/2005/8/layout/arrow2"/>
    <dgm:cxn modelId="{588AFB0C-BAA4-4632-98D6-1B7D30453A47}" type="presParOf" srcId="{4C8100DB-4E96-40FC-87E6-561FFBCDAB7B}" destId="{31C582F0-E145-4973-889C-B6C6643E8388}" srcOrd="2" destOrd="0" presId="urn:microsoft.com/office/officeart/2005/8/layout/arrow2"/>
    <dgm:cxn modelId="{BCFE3E93-B97B-404D-923C-0C7AA0F37C7E}" type="presParOf" srcId="{4C8100DB-4E96-40FC-87E6-561FFBCDAB7B}" destId="{23A43FB5-1B0F-42AD-B786-2E3EE7906987}" srcOrd="3" destOrd="0" presId="urn:microsoft.com/office/officeart/2005/8/layout/arrow2"/>
    <dgm:cxn modelId="{111462AB-78CA-4DD1-88A1-6C5202E5FD8D}" type="presParOf" srcId="{4C8100DB-4E96-40FC-87E6-561FFBCDAB7B}" destId="{F8A4F3AC-775A-4BF0-8A81-E4E08096DF05}" srcOrd="4" destOrd="0" presId="urn:microsoft.com/office/officeart/2005/8/layout/arrow2"/>
    <dgm:cxn modelId="{5CABE87E-4466-4C1F-9907-E0BAFEE0FF57}" type="presParOf" srcId="{4C8100DB-4E96-40FC-87E6-561FFBCDAB7B}" destId="{894BBEA7-74F9-4BCB-9DC7-BFD3966EA62E}" srcOrd="5" destOrd="0" presId="urn:microsoft.com/office/officeart/2005/8/layout/arrow2"/>
    <dgm:cxn modelId="{96AC8402-9044-427B-BF7C-B41DB6F15A3E}" type="presParOf" srcId="{4C8100DB-4E96-40FC-87E6-561FFBCDAB7B}" destId="{C86B6F29-B7AB-476A-951D-8C297F9F8226}" srcOrd="6" destOrd="0" presId="urn:microsoft.com/office/officeart/2005/8/layout/arrow2"/>
    <dgm:cxn modelId="{EAFB9DF8-61A9-4863-9C24-8BD55EBE528D}" type="presParOf" srcId="{4C8100DB-4E96-40FC-87E6-561FFBCDAB7B}" destId="{D4CE2DBD-CAC5-407B-BFC9-FD0FD52B5A97}"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E59DF-066C-48EB-96A6-66C384CD4DBC}">
      <dsp:nvSpPr>
        <dsp:cNvPr id="0" name=""/>
        <dsp:cNvSpPr/>
      </dsp:nvSpPr>
      <dsp:spPr>
        <a:xfrm>
          <a:off x="41379" y="69941"/>
          <a:ext cx="6502400" cy="3994058"/>
        </a:xfrm>
        <a:prstGeom prst="swooshArrow">
          <a:avLst>
            <a:gd name="adj1" fmla="val 25000"/>
            <a:gd name="adj2" fmla="val 25000"/>
          </a:avLst>
        </a:prstGeom>
        <a:solidFill>
          <a:srgbClr val="00B050"/>
        </a:solidFill>
        <a:ln>
          <a:noFill/>
        </a:ln>
        <a:effectLst/>
      </dsp:spPr>
      <dsp:style>
        <a:lnRef idx="0">
          <a:scrgbClr r="0" g="0" b="0"/>
        </a:lnRef>
        <a:fillRef idx="1">
          <a:scrgbClr r="0" g="0" b="0"/>
        </a:fillRef>
        <a:effectRef idx="0">
          <a:scrgbClr r="0" g="0" b="0"/>
        </a:effectRef>
        <a:fontRef idx="minor"/>
      </dsp:style>
    </dsp:sp>
    <dsp:sp modelId="{F6FD04C7-16A6-4428-A032-BE8A76661590}">
      <dsp:nvSpPr>
        <dsp:cNvPr id="0" name=""/>
        <dsp:cNvSpPr/>
      </dsp:nvSpPr>
      <dsp:spPr>
        <a:xfrm>
          <a:off x="749490" y="3004505"/>
          <a:ext cx="149555" cy="149555"/>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A4D05C-9573-4E09-BB18-ACAD4EB13B3A}">
      <dsp:nvSpPr>
        <dsp:cNvPr id="0" name=""/>
        <dsp:cNvSpPr/>
      </dsp:nvSpPr>
      <dsp:spPr>
        <a:xfrm>
          <a:off x="936103" y="3096768"/>
          <a:ext cx="1111910" cy="96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0" rIns="0" bIns="0" numCol="1" spcCol="1270" anchor="t" anchorCtr="0">
          <a:noAutofit/>
        </a:bodyPr>
        <a:lstStyle/>
        <a:p>
          <a:pPr lvl="0" algn="l" defTabSz="755650">
            <a:lnSpc>
              <a:spcPct val="90000"/>
            </a:lnSpc>
            <a:spcBef>
              <a:spcPct val="0"/>
            </a:spcBef>
            <a:spcAft>
              <a:spcPct val="35000"/>
            </a:spcAft>
          </a:pPr>
          <a:r>
            <a:rPr lang="en-US" sz="1700" b="1" kern="1200" dirty="0" err="1" smtClean="0"/>
            <a:t>Evaluación</a:t>
          </a:r>
          <a:r>
            <a:rPr lang="en-US" sz="1700" b="1" kern="1200" dirty="0" smtClean="0"/>
            <a:t> de </a:t>
          </a:r>
          <a:r>
            <a:rPr lang="en-US" sz="1700" b="1" kern="1200" dirty="0" err="1" smtClean="0"/>
            <a:t>Impacto</a:t>
          </a:r>
          <a:r>
            <a:rPr lang="en-US" sz="1700" b="1" kern="1200" dirty="0" smtClean="0"/>
            <a:t> </a:t>
          </a:r>
          <a:r>
            <a:rPr lang="en-US" sz="1700" b="1" kern="1200" dirty="0" err="1" smtClean="0"/>
            <a:t>útil</a:t>
          </a:r>
          <a:r>
            <a:rPr lang="en-US" sz="1700" b="1" kern="1200" dirty="0" smtClean="0"/>
            <a:t> </a:t>
          </a:r>
          <a:r>
            <a:rPr lang="en-US" sz="1700" b="1" kern="1200" dirty="0" err="1" smtClean="0"/>
            <a:t>para</a:t>
          </a:r>
          <a:r>
            <a:rPr lang="en-US" sz="1700" b="1" kern="1200" dirty="0" smtClean="0"/>
            <a:t> la </a:t>
          </a:r>
          <a:r>
            <a:rPr lang="en-US" sz="1700" b="1" kern="1200" dirty="0" err="1" smtClean="0"/>
            <a:t>gestión</a:t>
          </a:r>
          <a:endParaRPr lang="es-CO" sz="1700" b="1" kern="1200" dirty="0"/>
        </a:p>
      </dsp:txBody>
      <dsp:txXfrm>
        <a:off x="936103" y="3096768"/>
        <a:ext cx="1111910" cy="967232"/>
      </dsp:txXfrm>
    </dsp:sp>
    <dsp:sp modelId="{31C582F0-E145-4973-889C-B6C6643E8388}">
      <dsp:nvSpPr>
        <dsp:cNvPr id="0" name=""/>
        <dsp:cNvSpPr/>
      </dsp:nvSpPr>
      <dsp:spPr>
        <a:xfrm>
          <a:off x="1806130" y="2059218"/>
          <a:ext cx="260096" cy="260096"/>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A43FB5-1B0F-42AD-B786-2E3EE7906987}">
      <dsp:nvSpPr>
        <dsp:cNvPr id="0" name=""/>
        <dsp:cNvSpPr/>
      </dsp:nvSpPr>
      <dsp:spPr>
        <a:xfrm>
          <a:off x="1944221" y="2437627"/>
          <a:ext cx="1482555" cy="1515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19" tIns="0" rIns="0" bIns="0" numCol="1" spcCol="1270" anchor="t" anchorCtr="0">
          <a:noAutofit/>
        </a:bodyPr>
        <a:lstStyle/>
        <a:p>
          <a:pPr lvl="0" algn="l" defTabSz="755650">
            <a:lnSpc>
              <a:spcPct val="90000"/>
            </a:lnSpc>
            <a:spcBef>
              <a:spcPct val="0"/>
            </a:spcBef>
            <a:spcAft>
              <a:spcPct val="35000"/>
            </a:spcAft>
          </a:pPr>
          <a:r>
            <a:rPr lang="en-US" sz="1700" b="1" kern="1200" dirty="0" err="1" smtClean="0"/>
            <a:t>Adopción</a:t>
          </a:r>
          <a:r>
            <a:rPr lang="en-US" sz="1700" b="1" kern="1200" dirty="0" smtClean="0"/>
            <a:t> de </a:t>
          </a:r>
          <a:r>
            <a:rPr lang="en-US" sz="1700" b="1" kern="1200" dirty="0" err="1" smtClean="0"/>
            <a:t>lecciones</a:t>
          </a:r>
          <a:r>
            <a:rPr lang="en-US" sz="1700" b="1" kern="1200" dirty="0" smtClean="0"/>
            <a:t> y </a:t>
          </a:r>
          <a:r>
            <a:rPr lang="en-US" sz="1700" b="1" kern="1200" dirty="0" err="1" smtClean="0"/>
            <a:t>mejora</a:t>
          </a:r>
          <a:r>
            <a:rPr lang="en-US" sz="1700" b="1" kern="1200" dirty="0" smtClean="0"/>
            <a:t> visible</a:t>
          </a:r>
          <a:endParaRPr lang="es-CO" sz="1700" b="1" kern="1200" dirty="0"/>
        </a:p>
      </dsp:txBody>
      <dsp:txXfrm>
        <a:off x="1944221" y="2437627"/>
        <a:ext cx="1482555" cy="1515012"/>
      </dsp:txXfrm>
    </dsp:sp>
    <dsp:sp modelId="{F8A4F3AC-775A-4BF0-8A81-E4E08096DF05}">
      <dsp:nvSpPr>
        <dsp:cNvPr id="0" name=""/>
        <dsp:cNvSpPr/>
      </dsp:nvSpPr>
      <dsp:spPr>
        <a:xfrm>
          <a:off x="3155378" y="1362649"/>
          <a:ext cx="344627" cy="344627"/>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4BBEA7-74F9-4BCB-9DC7-BFD3966EA62E}">
      <dsp:nvSpPr>
        <dsp:cNvPr id="0" name=""/>
        <dsp:cNvSpPr/>
      </dsp:nvSpPr>
      <dsp:spPr>
        <a:xfrm>
          <a:off x="3384374" y="1552447"/>
          <a:ext cx="1365504" cy="2511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11" tIns="0" rIns="0" bIns="0" numCol="1" spcCol="1270" anchor="t" anchorCtr="0">
          <a:noAutofit/>
        </a:bodyPr>
        <a:lstStyle/>
        <a:p>
          <a:pPr lvl="0" algn="l" defTabSz="755650">
            <a:lnSpc>
              <a:spcPct val="90000"/>
            </a:lnSpc>
            <a:spcBef>
              <a:spcPct val="0"/>
            </a:spcBef>
            <a:spcAft>
              <a:spcPct val="35000"/>
            </a:spcAft>
          </a:pPr>
          <a:r>
            <a:rPr lang="en-US" sz="1700" b="1" kern="1200" dirty="0" smtClean="0"/>
            <a:t>Nueva </a:t>
          </a:r>
          <a:r>
            <a:rPr lang="en-US" sz="1700" b="1" kern="1200" dirty="0" err="1" smtClean="0"/>
            <a:t>demanda</a:t>
          </a:r>
          <a:r>
            <a:rPr lang="en-US" sz="1700" b="1" kern="1200" dirty="0" smtClean="0"/>
            <a:t> de </a:t>
          </a:r>
          <a:r>
            <a:rPr lang="en-US" sz="1700" b="1" kern="1200" dirty="0" err="1" smtClean="0"/>
            <a:t>Evaluación</a:t>
          </a:r>
          <a:r>
            <a:rPr lang="en-US" sz="1700" b="1" kern="1200" dirty="0" smtClean="0"/>
            <a:t> de </a:t>
          </a:r>
          <a:r>
            <a:rPr lang="en-US" sz="1700" b="1" kern="1200" dirty="0" err="1" smtClean="0"/>
            <a:t>Impacto</a:t>
          </a:r>
          <a:endParaRPr lang="es-CO" sz="1700" b="1" kern="1200" dirty="0"/>
        </a:p>
      </dsp:txBody>
      <dsp:txXfrm>
        <a:off x="3384374" y="1552447"/>
        <a:ext cx="1365504" cy="2511552"/>
      </dsp:txXfrm>
    </dsp:sp>
    <dsp:sp modelId="{C86B6F29-B7AB-476A-951D-8C297F9F8226}">
      <dsp:nvSpPr>
        <dsp:cNvPr id="0" name=""/>
        <dsp:cNvSpPr/>
      </dsp:nvSpPr>
      <dsp:spPr>
        <a:xfrm>
          <a:off x="4624920" y="901791"/>
          <a:ext cx="461670" cy="461670"/>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CE2DBD-CAC5-407B-BFC9-FD0FD52B5A97}">
      <dsp:nvSpPr>
        <dsp:cNvPr id="0" name=""/>
        <dsp:cNvSpPr/>
      </dsp:nvSpPr>
      <dsp:spPr>
        <a:xfrm>
          <a:off x="4858923" y="1150111"/>
          <a:ext cx="1634453" cy="2913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30" tIns="0" rIns="0" bIns="0" numCol="1" spcCol="1270" anchor="t" anchorCtr="0">
          <a:noAutofit/>
        </a:bodyPr>
        <a:lstStyle/>
        <a:p>
          <a:pPr lvl="0" algn="l" defTabSz="755650">
            <a:lnSpc>
              <a:spcPct val="90000"/>
            </a:lnSpc>
            <a:spcBef>
              <a:spcPct val="0"/>
            </a:spcBef>
            <a:spcAft>
              <a:spcPct val="35000"/>
            </a:spcAft>
          </a:pPr>
          <a:r>
            <a:rPr lang="en-US" sz="1700" b="1" kern="1200" dirty="0" err="1" smtClean="0"/>
            <a:t>Creación</a:t>
          </a:r>
          <a:r>
            <a:rPr lang="en-US" sz="1700" b="1" kern="1200" dirty="0" smtClean="0"/>
            <a:t> de </a:t>
          </a:r>
          <a:r>
            <a:rPr lang="en-US" sz="1700" b="1" kern="1200" dirty="0" err="1" smtClean="0"/>
            <a:t>grupo</a:t>
          </a:r>
          <a:r>
            <a:rPr lang="en-US" sz="1700" b="1" kern="1200" dirty="0" smtClean="0"/>
            <a:t> de </a:t>
          </a:r>
          <a:r>
            <a:rPr lang="en-US" sz="1700" b="1" kern="1200" dirty="0" err="1" smtClean="0"/>
            <a:t>aprendizaje</a:t>
          </a:r>
          <a:r>
            <a:rPr lang="en-US" sz="1700" b="1" kern="1200" dirty="0" smtClean="0"/>
            <a:t> </a:t>
          </a:r>
          <a:r>
            <a:rPr lang="en-US" sz="1700" b="1" kern="1200" dirty="0" err="1" smtClean="0"/>
            <a:t>interno</a:t>
          </a:r>
          <a:endParaRPr lang="es-CO" sz="1700" b="1" kern="1200" dirty="0"/>
        </a:p>
      </dsp:txBody>
      <dsp:txXfrm>
        <a:off x="4858923" y="1150111"/>
        <a:ext cx="1634453" cy="291388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C469FE-A1F8-41E8-9B2E-EC3BBFF95C97}" type="datetimeFigureOut">
              <a:rPr lang="es-VE" smtClean="0"/>
              <a:t>25/5/17</a:t>
            </a:fld>
            <a:endParaRPr lang="es-VE"/>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F12AC-6338-4949-BC48-B76E4B2F2BCE}" type="slidenum">
              <a:rPr lang="es-VE" smtClean="0"/>
              <a:t>‹Nr.›</a:t>
            </a:fld>
            <a:endParaRPr lang="es-VE"/>
          </a:p>
        </p:txBody>
      </p:sp>
    </p:spTree>
    <p:extLst>
      <p:ext uri="{BB962C8B-B14F-4D97-AF65-F5344CB8AC3E}">
        <p14:creationId xmlns:p14="http://schemas.microsoft.com/office/powerpoint/2010/main" val="1342861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7BAF12AC-6338-4949-BC48-B76E4B2F2BCE}" type="slidenum">
              <a:rPr lang="es-VE" smtClean="0"/>
              <a:t>1</a:t>
            </a:fld>
            <a:endParaRPr lang="es-VE"/>
          </a:p>
        </p:txBody>
      </p:sp>
    </p:spTree>
    <p:extLst>
      <p:ext uri="{BB962C8B-B14F-4D97-AF65-F5344CB8AC3E}">
        <p14:creationId xmlns:p14="http://schemas.microsoft.com/office/powerpoint/2010/main" val="275035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err="1" smtClean="0"/>
              <a:t>Tenemos</a:t>
            </a:r>
            <a:r>
              <a:rPr lang="en-US" baseline="0" dirty="0" smtClean="0"/>
              <a:t> 4 </a:t>
            </a:r>
            <a:r>
              <a:rPr lang="en-US" baseline="0" dirty="0" err="1" smtClean="0"/>
              <a:t>anios</a:t>
            </a:r>
            <a:r>
              <a:rPr lang="en-US" baseline="0" dirty="0" smtClean="0"/>
              <a:t> </a:t>
            </a:r>
            <a:r>
              <a:rPr lang="en-US" baseline="0" dirty="0" err="1" smtClean="0"/>
              <a:t>trabajando</a:t>
            </a:r>
            <a:r>
              <a:rPr lang="en-US" baseline="0" dirty="0" smtClean="0"/>
              <a:t> en </a:t>
            </a:r>
            <a:r>
              <a:rPr lang="en-US" baseline="0" dirty="0" err="1" smtClean="0"/>
              <a:t>esta</a:t>
            </a:r>
            <a:r>
              <a:rPr lang="en-US" baseline="0" dirty="0" smtClean="0"/>
              <a:t> </a:t>
            </a:r>
            <a:r>
              <a:rPr lang="en-US" baseline="0" dirty="0" err="1" smtClean="0"/>
              <a:t>dirección</a:t>
            </a:r>
            <a:r>
              <a:rPr lang="en-US" baseline="0" dirty="0" smtClean="0"/>
              <a:t>, </a:t>
            </a:r>
            <a:r>
              <a:rPr lang="en-US" baseline="0" dirty="0" err="1" smtClean="0"/>
              <a:t>ofreciendo</a:t>
            </a:r>
            <a:r>
              <a:rPr lang="en-US" baseline="0" dirty="0" smtClean="0"/>
              <a:t> un </a:t>
            </a:r>
            <a:r>
              <a:rPr lang="en-US" baseline="0" dirty="0" err="1" smtClean="0"/>
              <a:t>enfoque</a:t>
            </a:r>
            <a:r>
              <a:rPr lang="en-US" baseline="0" dirty="0" smtClean="0"/>
              <a:t> </a:t>
            </a:r>
            <a:r>
              <a:rPr lang="en-US" baseline="0" dirty="0" err="1" smtClean="0"/>
              <a:t>sobre</a:t>
            </a:r>
            <a:r>
              <a:rPr lang="en-US" baseline="0" dirty="0" smtClean="0"/>
              <a:t> la </a:t>
            </a:r>
            <a:r>
              <a:rPr lang="en-US" baseline="0" dirty="0" err="1" smtClean="0"/>
              <a:t>evaluación</a:t>
            </a:r>
            <a:r>
              <a:rPr lang="en-US" baseline="0" dirty="0" smtClean="0"/>
              <a:t> de </a:t>
            </a:r>
            <a:r>
              <a:rPr lang="en-US" baseline="0" dirty="0" err="1" smtClean="0"/>
              <a:t>impacto</a:t>
            </a:r>
            <a:r>
              <a:rPr lang="en-US" baseline="0" dirty="0" smtClean="0"/>
              <a:t> </a:t>
            </a:r>
            <a:r>
              <a:rPr lang="en-US" baseline="0" dirty="0" err="1" smtClean="0"/>
              <a:t>que</a:t>
            </a:r>
            <a:r>
              <a:rPr lang="en-US" baseline="0" dirty="0" smtClean="0"/>
              <a:t> </a:t>
            </a:r>
            <a:r>
              <a:rPr lang="en-US" baseline="0" dirty="0" err="1" smtClean="0"/>
              <a:t>es</a:t>
            </a:r>
            <a:r>
              <a:rPr lang="en-US" baseline="0" dirty="0" smtClean="0"/>
              <a:t> </a:t>
            </a:r>
            <a:r>
              <a:rPr lang="en-US" baseline="0" dirty="0" err="1" smtClean="0"/>
              <a:t>diferente</a:t>
            </a:r>
            <a:r>
              <a:rPr lang="en-US" baseline="0" dirty="0" smtClean="0"/>
              <a:t> al </a:t>
            </a:r>
            <a:r>
              <a:rPr lang="en-US" baseline="0" dirty="0" err="1" smtClean="0"/>
              <a:t>que</a:t>
            </a:r>
            <a:r>
              <a:rPr lang="en-US" baseline="0" dirty="0" smtClean="0"/>
              <a:t> </a:t>
            </a:r>
            <a:r>
              <a:rPr lang="en-US" baseline="0" dirty="0" err="1" smtClean="0"/>
              <a:t>tradicionalmente</a:t>
            </a:r>
            <a:r>
              <a:rPr lang="en-US" baseline="0" dirty="0" smtClean="0"/>
              <a:t> </a:t>
            </a:r>
            <a:r>
              <a:rPr lang="en-US" baseline="0" dirty="0" err="1" smtClean="0"/>
              <a:t>han</a:t>
            </a:r>
            <a:r>
              <a:rPr lang="en-US" baseline="0" dirty="0" smtClean="0"/>
              <a:t> </a:t>
            </a:r>
            <a:r>
              <a:rPr lang="en-US" baseline="0" dirty="0" err="1" smtClean="0"/>
              <a:t>tenido</a:t>
            </a:r>
            <a:r>
              <a:rPr lang="en-US" baseline="0" dirty="0" smtClean="0"/>
              <a:t> los </a:t>
            </a:r>
            <a:r>
              <a:rPr lang="en-US" baseline="0" dirty="0" err="1" smtClean="0"/>
              <a:t>multilaterales</a:t>
            </a:r>
            <a:r>
              <a:rPr lang="en-US" baseline="0" dirty="0" smtClean="0"/>
              <a:t>… y </a:t>
            </a:r>
            <a:r>
              <a:rPr lang="en-US" baseline="0" dirty="0" err="1" smtClean="0"/>
              <a:t>hemos</a:t>
            </a:r>
            <a:r>
              <a:rPr lang="en-US" baseline="0" dirty="0" smtClean="0"/>
              <a:t> </a:t>
            </a:r>
            <a:r>
              <a:rPr lang="en-US" baseline="0" dirty="0" err="1" smtClean="0"/>
              <a:t>tenido</a:t>
            </a:r>
            <a:r>
              <a:rPr lang="en-US" baseline="0" dirty="0" smtClean="0"/>
              <a:t> mucho </a:t>
            </a:r>
            <a:r>
              <a:rPr lang="en-US" baseline="0" dirty="0" err="1" smtClean="0"/>
              <a:t>exito</a:t>
            </a:r>
            <a:r>
              <a:rPr lang="en-US" baseline="0" dirty="0" smtClean="0"/>
              <a:t>, sin embargo, </a:t>
            </a:r>
            <a:r>
              <a:rPr lang="en-US" baseline="0" dirty="0" err="1" smtClean="0"/>
              <a:t>queda</a:t>
            </a:r>
            <a:r>
              <a:rPr lang="en-US" baseline="0" dirty="0" smtClean="0"/>
              <a:t> mucho </a:t>
            </a:r>
            <a:r>
              <a:rPr lang="en-US" baseline="0" dirty="0" err="1" smtClean="0"/>
              <a:t>camino</a:t>
            </a:r>
            <a:r>
              <a:rPr lang="en-US" baseline="0" dirty="0" smtClean="0"/>
              <a:t> </a:t>
            </a:r>
            <a:r>
              <a:rPr lang="en-US" baseline="0" dirty="0" err="1" smtClean="0"/>
              <a:t>que</a:t>
            </a:r>
            <a:r>
              <a:rPr lang="en-US" baseline="0" dirty="0" smtClean="0"/>
              <a:t> </a:t>
            </a:r>
            <a:r>
              <a:rPr lang="en-US" baseline="0" dirty="0" err="1" smtClean="0"/>
              <a:t>recorrer</a:t>
            </a:r>
            <a:endParaRPr lang="es-CO" dirty="0"/>
          </a:p>
        </p:txBody>
      </p:sp>
      <p:sp>
        <p:nvSpPr>
          <p:cNvPr id="4" name="3 Marcador de número de diapositiva"/>
          <p:cNvSpPr>
            <a:spLocks noGrp="1"/>
          </p:cNvSpPr>
          <p:nvPr>
            <p:ph type="sldNum" sz="quarter" idx="10"/>
          </p:nvPr>
        </p:nvSpPr>
        <p:spPr/>
        <p:txBody>
          <a:bodyPr/>
          <a:lstStyle/>
          <a:p>
            <a:fld id="{7BAF12AC-6338-4949-BC48-B76E4B2F2BCE}" type="slidenum">
              <a:rPr lang="es-VE" smtClean="0"/>
              <a:t>14</a:t>
            </a:fld>
            <a:endParaRPr lang="es-VE"/>
          </a:p>
        </p:txBody>
      </p:sp>
    </p:spTree>
    <p:extLst>
      <p:ext uri="{BB962C8B-B14F-4D97-AF65-F5344CB8AC3E}">
        <p14:creationId xmlns:p14="http://schemas.microsoft.com/office/powerpoint/2010/main" val="556939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514350" indent="-514350">
              <a:buFont typeface="+mj-lt"/>
              <a:buAutoNum type="arabicPeriod"/>
            </a:pPr>
            <a:r>
              <a:rPr lang="en-US" dirty="0" smtClean="0"/>
              <a:t>Se </a:t>
            </a:r>
            <a:r>
              <a:rPr lang="en-US" dirty="0" err="1" smtClean="0"/>
              <a:t>lleva</a:t>
            </a:r>
            <a:r>
              <a:rPr lang="en-US" dirty="0" smtClean="0"/>
              <a:t> a </a:t>
            </a:r>
            <a:r>
              <a:rPr lang="en-US" dirty="0" err="1" smtClean="0"/>
              <a:t>cabo</a:t>
            </a:r>
            <a:r>
              <a:rPr lang="en-US" dirty="0" smtClean="0"/>
              <a:t> </a:t>
            </a:r>
            <a:r>
              <a:rPr lang="en-US" dirty="0" err="1" smtClean="0"/>
              <a:t>una</a:t>
            </a:r>
            <a:r>
              <a:rPr lang="en-US" dirty="0" smtClean="0"/>
              <a:t> </a:t>
            </a:r>
            <a:r>
              <a:rPr lang="en-US" dirty="0" err="1" smtClean="0"/>
              <a:t>evaluación</a:t>
            </a:r>
            <a:r>
              <a:rPr lang="en-US" dirty="0" smtClean="0"/>
              <a:t> de </a:t>
            </a:r>
            <a:r>
              <a:rPr lang="en-US" dirty="0" err="1" smtClean="0"/>
              <a:t>impacto</a:t>
            </a:r>
            <a:r>
              <a:rPr lang="en-US" dirty="0" smtClean="0"/>
              <a:t> </a:t>
            </a:r>
            <a:r>
              <a:rPr lang="en-US" dirty="0" err="1" smtClean="0"/>
              <a:t>que</a:t>
            </a:r>
            <a:r>
              <a:rPr lang="en-US" dirty="0" smtClean="0"/>
              <a:t> </a:t>
            </a:r>
            <a:r>
              <a:rPr lang="en-US" dirty="0" err="1" smtClean="0"/>
              <a:t>deja</a:t>
            </a:r>
            <a:r>
              <a:rPr lang="en-US" dirty="0" smtClean="0"/>
              <a:t> </a:t>
            </a:r>
            <a:r>
              <a:rPr lang="en-US" dirty="0" err="1" smtClean="0"/>
              <a:t>lecciones</a:t>
            </a:r>
            <a:r>
              <a:rPr lang="en-US" dirty="0" smtClean="0"/>
              <a:t> </a:t>
            </a:r>
            <a:r>
              <a:rPr lang="en-US" dirty="0" err="1" smtClean="0"/>
              <a:t>claras</a:t>
            </a:r>
            <a:r>
              <a:rPr lang="en-US" dirty="0" smtClean="0"/>
              <a:t> y </a:t>
            </a:r>
            <a:r>
              <a:rPr lang="en-US" dirty="0" err="1" smtClean="0"/>
              <a:t>útiles</a:t>
            </a:r>
            <a:r>
              <a:rPr lang="en-US" dirty="0" smtClean="0"/>
              <a:t> </a:t>
            </a:r>
            <a:r>
              <a:rPr lang="en-US" dirty="0" err="1" smtClean="0"/>
              <a:t>para</a:t>
            </a:r>
            <a:r>
              <a:rPr lang="en-US" dirty="0" smtClean="0"/>
              <a:t> la </a:t>
            </a:r>
            <a:r>
              <a:rPr lang="en-US" dirty="0" err="1" smtClean="0"/>
              <a:t>gestión</a:t>
            </a:r>
            <a:r>
              <a:rPr lang="en-US" dirty="0" smtClean="0"/>
              <a:t> </a:t>
            </a:r>
            <a:r>
              <a:rPr lang="en-US" dirty="0" err="1" smtClean="0"/>
              <a:t>pública</a:t>
            </a:r>
            <a:endParaRPr lang="en-US" dirty="0" smtClean="0"/>
          </a:p>
          <a:p>
            <a:pPr marL="514350" indent="-514350">
              <a:buFont typeface="+mj-lt"/>
              <a:buAutoNum type="arabicPeriod"/>
            </a:pPr>
            <a:r>
              <a:rPr lang="en-US" dirty="0" smtClean="0"/>
              <a:t>Se </a:t>
            </a:r>
            <a:r>
              <a:rPr lang="en-US" dirty="0" err="1" smtClean="0"/>
              <a:t>adoptan</a:t>
            </a:r>
            <a:r>
              <a:rPr lang="en-US" dirty="0" smtClean="0"/>
              <a:t> </a:t>
            </a:r>
            <a:r>
              <a:rPr lang="en-US" dirty="0" err="1" smtClean="0"/>
              <a:t>las</a:t>
            </a:r>
            <a:r>
              <a:rPr lang="en-US" dirty="0" smtClean="0"/>
              <a:t> </a:t>
            </a:r>
            <a:r>
              <a:rPr lang="en-US" dirty="0" err="1" smtClean="0"/>
              <a:t>lecciones</a:t>
            </a:r>
            <a:endParaRPr lang="en-US" dirty="0" smtClean="0"/>
          </a:p>
          <a:p>
            <a:pPr marL="514350" indent="-514350">
              <a:buFont typeface="+mj-lt"/>
              <a:buAutoNum type="arabicPeriod"/>
            </a:pPr>
            <a:r>
              <a:rPr lang="en-US" dirty="0" err="1" smtClean="0"/>
              <a:t>Más</a:t>
            </a:r>
            <a:r>
              <a:rPr lang="en-US" dirty="0" smtClean="0"/>
              <a:t> </a:t>
            </a:r>
            <a:r>
              <a:rPr lang="en-US" dirty="0" err="1" smtClean="0"/>
              <a:t>demanda</a:t>
            </a:r>
            <a:r>
              <a:rPr lang="en-US" dirty="0" smtClean="0"/>
              <a:t> de </a:t>
            </a:r>
            <a:r>
              <a:rPr lang="en-US" dirty="0" err="1" smtClean="0"/>
              <a:t>apoyo</a:t>
            </a:r>
            <a:r>
              <a:rPr lang="en-US" dirty="0" smtClean="0"/>
              <a:t> </a:t>
            </a:r>
            <a:r>
              <a:rPr lang="en-US" dirty="0" err="1" smtClean="0"/>
              <a:t>sobre</a:t>
            </a:r>
            <a:r>
              <a:rPr lang="en-US" dirty="0" smtClean="0"/>
              <a:t> </a:t>
            </a:r>
            <a:r>
              <a:rPr lang="en-US" dirty="0" err="1" smtClean="0"/>
              <a:t>otros</a:t>
            </a:r>
            <a:r>
              <a:rPr lang="en-US" dirty="0" smtClean="0"/>
              <a:t> </a:t>
            </a:r>
            <a:r>
              <a:rPr lang="en-US" dirty="0" err="1" smtClean="0"/>
              <a:t>temas</a:t>
            </a:r>
            <a:r>
              <a:rPr lang="en-US" dirty="0" smtClean="0"/>
              <a:t> / </a:t>
            </a:r>
            <a:r>
              <a:rPr lang="en-US" dirty="0" err="1" smtClean="0"/>
              <a:t>aspectos</a:t>
            </a:r>
            <a:r>
              <a:rPr lang="en-US" dirty="0" smtClean="0"/>
              <a:t> de </a:t>
            </a:r>
            <a:r>
              <a:rPr lang="en-US" dirty="0" err="1" smtClean="0"/>
              <a:t>interés</a:t>
            </a:r>
            <a:r>
              <a:rPr lang="en-US" dirty="0" smtClean="0"/>
              <a:t> </a:t>
            </a:r>
            <a:r>
              <a:rPr lang="en-US" dirty="0" err="1" smtClean="0"/>
              <a:t>para</a:t>
            </a:r>
            <a:r>
              <a:rPr lang="en-US" dirty="0" smtClean="0"/>
              <a:t> la </a:t>
            </a:r>
            <a:r>
              <a:rPr lang="en-US" dirty="0" err="1" smtClean="0"/>
              <a:t>institución</a:t>
            </a:r>
            <a:endParaRPr lang="en-US" dirty="0" smtClean="0"/>
          </a:p>
          <a:p>
            <a:pPr marL="514350" indent="-514350">
              <a:buFont typeface="+mj-lt"/>
              <a:buAutoNum type="arabicPeriod"/>
            </a:pPr>
            <a:r>
              <a:rPr lang="en-US" dirty="0" smtClean="0"/>
              <a:t>Se </a:t>
            </a:r>
            <a:r>
              <a:rPr lang="en-US" dirty="0" err="1" smtClean="0"/>
              <a:t>busca</a:t>
            </a:r>
            <a:r>
              <a:rPr lang="en-US" dirty="0" smtClean="0"/>
              <a:t> </a:t>
            </a:r>
            <a:r>
              <a:rPr lang="en-US" dirty="0" err="1" smtClean="0"/>
              <a:t>establecer</a:t>
            </a:r>
            <a:r>
              <a:rPr lang="en-US" dirty="0" smtClean="0"/>
              <a:t> un </a:t>
            </a:r>
            <a:r>
              <a:rPr lang="en-US" dirty="0" err="1" smtClean="0"/>
              <a:t>mecanismo</a:t>
            </a:r>
            <a:r>
              <a:rPr lang="en-US" dirty="0" smtClean="0"/>
              <a:t> </a:t>
            </a:r>
            <a:r>
              <a:rPr lang="en-US" dirty="0" err="1" smtClean="0"/>
              <a:t>institucional</a:t>
            </a:r>
            <a:r>
              <a:rPr lang="en-US" dirty="0" smtClean="0"/>
              <a:t> </a:t>
            </a:r>
            <a:r>
              <a:rPr lang="en-US" dirty="0" err="1" smtClean="0"/>
              <a:t>para</a:t>
            </a:r>
            <a:r>
              <a:rPr lang="en-US" dirty="0" smtClean="0"/>
              <a:t> </a:t>
            </a:r>
            <a:r>
              <a:rPr lang="en-US" dirty="0" err="1" smtClean="0"/>
              <a:t>promover</a:t>
            </a:r>
            <a:r>
              <a:rPr lang="en-US" dirty="0" smtClean="0"/>
              <a:t> </a:t>
            </a:r>
            <a:r>
              <a:rPr lang="en-US" dirty="0" err="1" smtClean="0"/>
              <a:t>este</a:t>
            </a:r>
            <a:r>
              <a:rPr lang="en-US" dirty="0" smtClean="0"/>
              <a:t> </a:t>
            </a:r>
            <a:r>
              <a:rPr lang="en-US" dirty="0" err="1" smtClean="0"/>
              <a:t>tipo</a:t>
            </a:r>
            <a:r>
              <a:rPr lang="en-US" dirty="0" smtClean="0"/>
              <a:t> de </a:t>
            </a:r>
            <a:r>
              <a:rPr lang="en-US" dirty="0" err="1" smtClean="0"/>
              <a:t>actividad</a:t>
            </a:r>
            <a:endParaRPr lang="en-US" dirty="0" smtClean="0"/>
          </a:p>
          <a:p>
            <a:pPr marL="514350" indent="-514350">
              <a:buFont typeface="+mj-lt"/>
              <a:buAutoNum type="arabicPeriod"/>
            </a:pPr>
            <a:r>
              <a:rPr lang="en-US" dirty="0" smtClean="0"/>
              <a:t>Se </a:t>
            </a:r>
            <a:r>
              <a:rPr lang="en-US" dirty="0" err="1" smtClean="0"/>
              <a:t>institucionaliza</a:t>
            </a:r>
            <a:r>
              <a:rPr lang="en-US" dirty="0" smtClean="0"/>
              <a:t> </a:t>
            </a:r>
            <a:r>
              <a:rPr lang="en-US" dirty="0" err="1" smtClean="0"/>
              <a:t>una</a:t>
            </a:r>
            <a:r>
              <a:rPr lang="en-US" dirty="0" smtClean="0"/>
              <a:t> </a:t>
            </a:r>
            <a:r>
              <a:rPr lang="en-US" dirty="0" err="1" smtClean="0"/>
              <a:t>oficina</a:t>
            </a:r>
            <a:r>
              <a:rPr lang="en-US" dirty="0" smtClean="0"/>
              <a:t> o </a:t>
            </a:r>
            <a:r>
              <a:rPr lang="en-US" dirty="0" err="1" smtClean="0"/>
              <a:t>equipo</a:t>
            </a:r>
            <a:r>
              <a:rPr lang="en-US" dirty="0" smtClean="0"/>
              <a:t> </a:t>
            </a:r>
            <a:r>
              <a:rPr lang="en-US" dirty="0" err="1" smtClean="0"/>
              <a:t>interno</a:t>
            </a:r>
            <a:r>
              <a:rPr lang="en-US" dirty="0" smtClean="0"/>
              <a:t> </a:t>
            </a:r>
            <a:r>
              <a:rPr lang="en-US" dirty="0" err="1" smtClean="0"/>
              <a:t>dedicado</a:t>
            </a:r>
            <a:r>
              <a:rPr lang="en-US" dirty="0" smtClean="0"/>
              <a:t> al </a:t>
            </a:r>
            <a:r>
              <a:rPr lang="en-US" dirty="0" err="1" smtClean="0"/>
              <a:t>aprendizaje</a:t>
            </a:r>
            <a:r>
              <a:rPr lang="en-US" dirty="0" smtClean="0"/>
              <a:t> </a:t>
            </a:r>
            <a:r>
              <a:rPr lang="en-US" dirty="0" err="1" smtClean="0"/>
              <a:t>sobre</a:t>
            </a:r>
            <a:r>
              <a:rPr lang="en-US" dirty="0" smtClean="0"/>
              <a:t> la </a:t>
            </a:r>
            <a:r>
              <a:rPr lang="en-US" dirty="0" err="1" smtClean="0"/>
              <a:t>gestión</a:t>
            </a:r>
            <a:r>
              <a:rPr lang="en-US" dirty="0" smtClean="0"/>
              <a:t> de la </a:t>
            </a:r>
            <a:r>
              <a:rPr lang="en-US" dirty="0" err="1" smtClean="0"/>
              <a:t>institución</a:t>
            </a:r>
            <a:endParaRPr lang="es-CO" dirty="0" smtClean="0"/>
          </a:p>
        </p:txBody>
      </p:sp>
      <p:sp>
        <p:nvSpPr>
          <p:cNvPr id="4" name="3 Marcador de número de diapositiva"/>
          <p:cNvSpPr>
            <a:spLocks noGrp="1"/>
          </p:cNvSpPr>
          <p:nvPr>
            <p:ph type="sldNum" sz="quarter" idx="10"/>
          </p:nvPr>
        </p:nvSpPr>
        <p:spPr/>
        <p:txBody>
          <a:bodyPr/>
          <a:lstStyle/>
          <a:p>
            <a:fld id="{7BAF12AC-6338-4949-BC48-B76E4B2F2BCE}" type="slidenum">
              <a:rPr lang="es-VE" smtClean="0"/>
              <a:t>15</a:t>
            </a:fld>
            <a:endParaRPr lang="es-VE"/>
          </a:p>
        </p:txBody>
      </p:sp>
    </p:spTree>
    <p:extLst>
      <p:ext uri="{BB962C8B-B14F-4D97-AF65-F5344CB8AC3E}">
        <p14:creationId xmlns:p14="http://schemas.microsoft.com/office/powerpoint/2010/main" val="4231148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err="1" smtClean="0"/>
              <a:t>Queda</a:t>
            </a:r>
            <a:r>
              <a:rPr lang="en-US" dirty="0" smtClean="0"/>
              <a:t> </a:t>
            </a:r>
            <a:r>
              <a:rPr lang="en-US" dirty="0" err="1" smtClean="0"/>
              <a:t>aun</a:t>
            </a:r>
            <a:r>
              <a:rPr lang="en-US" dirty="0" smtClean="0"/>
              <a:t> mucho</a:t>
            </a:r>
            <a:r>
              <a:rPr lang="en-US" baseline="0" dirty="0" smtClean="0"/>
              <a:t> </a:t>
            </a:r>
            <a:r>
              <a:rPr lang="en-US" baseline="0" dirty="0" err="1" smtClean="0"/>
              <a:t>por</a:t>
            </a:r>
            <a:r>
              <a:rPr lang="en-US" baseline="0" dirty="0" smtClean="0"/>
              <a:t> </a:t>
            </a:r>
            <a:r>
              <a:rPr lang="en-US" baseline="0" dirty="0" err="1" smtClean="0"/>
              <a:t>hacer</a:t>
            </a:r>
            <a:r>
              <a:rPr lang="en-US" baseline="0" dirty="0" smtClean="0"/>
              <a:t> </a:t>
            </a:r>
            <a:r>
              <a:rPr lang="en-US" baseline="0" dirty="0" err="1" smtClean="0"/>
              <a:t>para</a:t>
            </a:r>
            <a:r>
              <a:rPr lang="en-US" baseline="0" dirty="0" smtClean="0"/>
              <a:t> </a:t>
            </a:r>
            <a:r>
              <a:rPr lang="en-US" baseline="0" dirty="0" err="1" smtClean="0"/>
              <a:t>que</a:t>
            </a:r>
            <a:r>
              <a:rPr lang="en-US" baseline="0" dirty="0" smtClean="0"/>
              <a:t> la </a:t>
            </a:r>
            <a:r>
              <a:rPr lang="en-US" baseline="0" dirty="0" err="1" smtClean="0"/>
              <a:t>Ev</a:t>
            </a:r>
            <a:r>
              <a:rPr lang="en-US" baseline="0" dirty="0" smtClean="0"/>
              <a:t> </a:t>
            </a:r>
            <a:r>
              <a:rPr lang="en-US" baseline="0" dirty="0" err="1" smtClean="0"/>
              <a:t>Im</a:t>
            </a:r>
            <a:r>
              <a:rPr lang="en-US" baseline="0" dirty="0" smtClean="0"/>
              <a:t> se </a:t>
            </a:r>
            <a:r>
              <a:rPr lang="en-US" baseline="0" dirty="0" err="1" smtClean="0"/>
              <a:t>internalice</a:t>
            </a:r>
            <a:r>
              <a:rPr lang="en-US" baseline="0" dirty="0" smtClean="0"/>
              <a:t> </a:t>
            </a:r>
            <a:r>
              <a:rPr lang="en-US" baseline="0" dirty="0" err="1" smtClean="0"/>
              <a:t>como</a:t>
            </a:r>
            <a:r>
              <a:rPr lang="en-US" baseline="0" dirty="0" smtClean="0"/>
              <a:t> </a:t>
            </a:r>
            <a:r>
              <a:rPr lang="en-US" baseline="0" dirty="0" err="1" smtClean="0"/>
              <a:t>una</a:t>
            </a:r>
            <a:r>
              <a:rPr lang="en-US" baseline="0" dirty="0" smtClean="0"/>
              <a:t> </a:t>
            </a:r>
            <a:r>
              <a:rPr lang="en-US" baseline="0" dirty="0" err="1" smtClean="0"/>
              <a:t>herramienta</a:t>
            </a:r>
            <a:r>
              <a:rPr lang="en-US" baseline="0" dirty="0" smtClean="0"/>
              <a:t> </a:t>
            </a:r>
            <a:r>
              <a:rPr lang="en-US" baseline="0" dirty="0" err="1" smtClean="0"/>
              <a:t>ampliamente</a:t>
            </a:r>
            <a:r>
              <a:rPr lang="en-US" baseline="0" dirty="0" smtClean="0"/>
              <a:t> </a:t>
            </a:r>
            <a:r>
              <a:rPr lang="en-US" baseline="0" dirty="0" err="1" smtClean="0"/>
              <a:t>utilizada</a:t>
            </a:r>
            <a:r>
              <a:rPr lang="en-US" baseline="0" dirty="0" smtClean="0"/>
              <a:t> en la </a:t>
            </a:r>
            <a:r>
              <a:rPr lang="en-US" baseline="0" dirty="0" err="1" smtClean="0"/>
              <a:t>gestión</a:t>
            </a:r>
            <a:r>
              <a:rPr lang="en-US" baseline="0" dirty="0" smtClean="0"/>
              <a:t> </a:t>
            </a:r>
            <a:r>
              <a:rPr lang="en-US" baseline="0" dirty="0" err="1" smtClean="0"/>
              <a:t>pública</a:t>
            </a:r>
            <a:r>
              <a:rPr lang="en-US" baseline="0" dirty="0" smtClean="0"/>
              <a:t>… </a:t>
            </a:r>
          </a:p>
          <a:p>
            <a:pPr marL="0" indent="0">
              <a:buFont typeface="Arial" pitchFamily="34" charset="0"/>
              <a:buNone/>
            </a:pPr>
            <a:r>
              <a:rPr lang="es-VE" sz="1200" dirty="0" smtClean="0"/>
              <a:t>Necesitamos</a:t>
            </a:r>
            <a:r>
              <a:rPr lang="es-VE" sz="1200" baseline="0" dirty="0" smtClean="0"/>
              <a:t> m</a:t>
            </a:r>
            <a:r>
              <a:rPr lang="es-VE" sz="1200" dirty="0" smtClean="0"/>
              <a:t>ás conciencia dentro de la administración pública sobre la utilidad de la Evaluación de Impacto para mejorar el uso de los recursos…. Por eso están</a:t>
            </a:r>
            <a:r>
              <a:rPr lang="es-VE" sz="1200" baseline="0" dirty="0" smtClean="0"/>
              <a:t> ustedes aquí, agentes de cambio, líderes competentes y motivados en sus instituciones, seleccionados entre 2000 aspirantes… queremos que estos dos días sirvan para aprender sobre el potencial, las limitaciones y los requerimientos de una buena evaluación de impacto… sin ánimo de que salgan de aquí como expertos… y para que también entendamos cuando NO merece la pena evaluar… En el fondo, queremos que ustedes sean la semilla del cambio hacia una institucionalidad pública que aprende sobre su acción </a:t>
            </a:r>
            <a:endParaRPr lang="es-VE" sz="1200" dirty="0" smtClean="0"/>
          </a:p>
          <a:p>
            <a:pPr marL="0" indent="0">
              <a:buFont typeface="Arial" pitchFamily="34" charset="0"/>
              <a:buNone/>
            </a:pPr>
            <a:endParaRPr lang="es-VE" sz="1200" dirty="0" smtClean="0"/>
          </a:p>
          <a:p>
            <a:endParaRPr lang="es-CO" dirty="0"/>
          </a:p>
        </p:txBody>
      </p:sp>
      <p:sp>
        <p:nvSpPr>
          <p:cNvPr id="4" name="3 Marcador de número de diapositiva"/>
          <p:cNvSpPr>
            <a:spLocks noGrp="1"/>
          </p:cNvSpPr>
          <p:nvPr>
            <p:ph type="sldNum" sz="quarter" idx="10"/>
          </p:nvPr>
        </p:nvSpPr>
        <p:spPr/>
        <p:txBody>
          <a:bodyPr/>
          <a:lstStyle/>
          <a:p>
            <a:fld id="{7BAF12AC-6338-4949-BC48-B76E4B2F2BCE}" type="slidenum">
              <a:rPr lang="es-VE" smtClean="0"/>
              <a:t>16</a:t>
            </a:fld>
            <a:endParaRPr lang="es-VE"/>
          </a:p>
        </p:txBody>
      </p:sp>
    </p:spTree>
    <p:extLst>
      <p:ext uri="{BB962C8B-B14F-4D97-AF65-F5344CB8AC3E}">
        <p14:creationId xmlns:p14="http://schemas.microsoft.com/office/powerpoint/2010/main" val="3813085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err="1" smtClean="0"/>
              <a:t>Queda</a:t>
            </a:r>
            <a:r>
              <a:rPr lang="en-US" dirty="0" smtClean="0"/>
              <a:t> </a:t>
            </a:r>
            <a:r>
              <a:rPr lang="en-US" dirty="0" err="1" smtClean="0"/>
              <a:t>aun</a:t>
            </a:r>
            <a:r>
              <a:rPr lang="en-US" dirty="0" smtClean="0"/>
              <a:t> mucho</a:t>
            </a:r>
            <a:r>
              <a:rPr lang="en-US" baseline="0" dirty="0" smtClean="0"/>
              <a:t> </a:t>
            </a:r>
            <a:r>
              <a:rPr lang="en-US" baseline="0" dirty="0" err="1" smtClean="0"/>
              <a:t>por</a:t>
            </a:r>
            <a:r>
              <a:rPr lang="en-US" baseline="0" dirty="0" smtClean="0"/>
              <a:t> </a:t>
            </a:r>
            <a:r>
              <a:rPr lang="en-US" baseline="0" dirty="0" err="1" smtClean="0"/>
              <a:t>hacer</a:t>
            </a:r>
            <a:r>
              <a:rPr lang="en-US" baseline="0" dirty="0" smtClean="0"/>
              <a:t> </a:t>
            </a:r>
            <a:r>
              <a:rPr lang="en-US" baseline="0" dirty="0" err="1" smtClean="0"/>
              <a:t>para</a:t>
            </a:r>
            <a:r>
              <a:rPr lang="en-US" baseline="0" dirty="0" smtClean="0"/>
              <a:t> </a:t>
            </a:r>
            <a:r>
              <a:rPr lang="en-US" baseline="0" dirty="0" err="1" smtClean="0"/>
              <a:t>que</a:t>
            </a:r>
            <a:r>
              <a:rPr lang="en-US" baseline="0" dirty="0" smtClean="0"/>
              <a:t> la </a:t>
            </a:r>
            <a:r>
              <a:rPr lang="en-US" baseline="0" dirty="0" err="1" smtClean="0"/>
              <a:t>Ev</a:t>
            </a:r>
            <a:r>
              <a:rPr lang="en-US" baseline="0" dirty="0" smtClean="0"/>
              <a:t> </a:t>
            </a:r>
            <a:r>
              <a:rPr lang="en-US" baseline="0" dirty="0" err="1" smtClean="0"/>
              <a:t>Im</a:t>
            </a:r>
            <a:r>
              <a:rPr lang="en-US" baseline="0" dirty="0" smtClean="0"/>
              <a:t> se </a:t>
            </a:r>
            <a:r>
              <a:rPr lang="en-US" baseline="0" dirty="0" err="1" smtClean="0"/>
              <a:t>internalice</a:t>
            </a:r>
            <a:r>
              <a:rPr lang="en-US" baseline="0" dirty="0" smtClean="0"/>
              <a:t> </a:t>
            </a:r>
            <a:r>
              <a:rPr lang="en-US" baseline="0" dirty="0" err="1" smtClean="0"/>
              <a:t>como</a:t>
            </a:r>
            <a:r>
              <a:rPr lang="en-US" baseline="0" dirty="0" smtClean="0"/>
              <a:t> </a:t>
            </a:r>
            <a:r>
              <a:rPr lang="en-US" baseline="0" dirty="0" err="1" smtClean="0"/>
              <a:t>una</a:t>
            </a:r>
            <a:r>
              <a:rPr lang="en-US" baseline="0" dirty="0" smtClean="0"/>
              <a:t> </a:t>
            </a:r>
            <a:r>
              <a:rPr lang="en-US" baseline="0" dirty="0" err="1" smtClean="0"/>
              <a:t>herramienta</a:t>
            </a:r>
            <a:r>
              <a:rPr lang="en-US" baseline="0" dirty="0" smtClean="0"/>
              <a:t> </a:t>
            </a:r>
            <a:r>
              <a:rPr lang="en-US" baseline="0" dirty="0" err="1" smtClean="0"/>
              <a:t>ampliamente</a:t>
            </a:r>
            <a:r>
              <a:rPr lang="en-US" baseline="0" dirty="0" smtClean="0"/>
              <a:t> </a:t>
            </a:r>
            <a:r>
              <a:rPr lang="en-US" baseline="0" dirty="0" err="1" smtClean="0"/>
              <a:t>utilizada</a:t>
            </a:r>
            <a:r>
              <a:rPr lang="en-US" baseline="0" dirty="0" smtClean="0"/>
              <a:t> en la </a:t>
            </a:r>
            <a:r>
              <a:rPr lang="en-US" baseline="0" dirty="0" err="1" smtClean="0"/>
              <a:t>gestión</a:t>
            </a:r>
            <a:r>
              <a:rPr lang="en-US" baseline="0" dirty="0" smtClean="0"/>
              <a:t> </a:t>
            </a:r>
            <a:r>
              <a:rPr lang="en-US" baseline="0" dirty="0" err="1" smtClean="0"/>
              <a:t>pública</a:t>
            </a:r>
            <a:r>
              <a:rPr lang="en-US" baseline="0" dirty="0" smtClean="0"/>
              <a:t>… </a:t>
            </a:r>
          </a:p>
          <a:p>
            <a:pPr marL="0" indent="0">
              <a:buFont typeface="Arial" pitchFamily="34" charset="0"/>
              <a:buNone/>
            </a:pPr>
            <a:r>
              <a:rPr lang="es-VE" sz="1200" dirty="0" smtClean="0"/>
              <a:t>Necesitamos</a:t>
            </a:r>
            <a:r>
              <a:rPr lang="es-VE" sz="1200" baseline="0" dirty="0" smtClean="0"/>
              <a:t> m</a:t>
            </a:r>
            <a:r>
              <a:rPr lang="es-VE" sz="1200" dirty="0" smtClean="0"/>
              <a:t>ás conciencia dentro de la administración pública sobre la utilidad de la Evaluación de Impacto para mejorar el uso de los recursos…. Por eso están</a:t>
            </a:r>
            <a:r>
              <a:rPr lang="es-VE" sz="1200" baseline="0" dirty="0" smtClean="0"/>
              <a:t> ustedes aquí, agentes de cambio, líderes competentes y motivados en sus instituciones, seleccionados entre 2000 aspirantes… queremos que estos dos días sirvan para aprender sobre el potencial, las limitaciones y los requerimientos de una buena evaluación de impacto… sin ánimo de que salgan de aquí como expertos… y para que también entendamos cuando NO merece la pena evaluar… En el fondo, queremos que ustedes sean la semilla del cambio hacia una institucionalidad pública que aprende sobre su acción </a:t>
            </a:r>
            <a:endParaRPr lang="es-VE" sz="1200" dirty="0" smtClean="0"/>
          </a:p>
          <a:p>
            <a:pPr marL="0" indent="0">
              <a:buFont typeface="Arial" pitchFamily="34" charset="0"/>
              <a:buNone/>
            </a:pPr>
            <a:endParaRPr lang="es-VE" sz="1200" dirty="0" smtClean="0"/>
          </a:p>
          <a:p>
            <a:endParaRPr lang="es-CO" dirty="0"/>
          </a:p>
        </p:txBody>
      </p:sp>
      <p:sp>
        <p:nvSpPr>
          <p:cNvPr id="4" name="3 Marcador de número de diapositiva"/>
          <p:cNvSpPr>
            <a:spLocks noGrp="1"/>
          </p:cNvSpPr>
          <p:nvPr>
            <p:ph type="sldNum" sz="quarter" idx="10"/>
          </p:nvPr>
        </p:nvSpPr>
        <p:spPr/>
        <p:txBody>
          <a:bodyPr/>
          <a:lstStyle/>
          <a:p>
            <a:fld id="{7BAF12AC-6338-4949-BC48-B76E4B2F2BCE}" type="slidenum">
              <a:rPr lang="es-VE" smtClean="0"/>
              <a:t>17</a:t>
            </a:fld>
            <a:endParaRPr lang="es-VE"/>
          </a:p>
        </p:txBody>
      </p:sp>
    </p:spTree>
    <p:extLst>
      <p:ext uri="{BB962C8B-B14F-4D97-AF65-F5344CB8AC3E}">
        <p14:creationId xmlns:p14="http://schemas.microsoft.com/office/powerpoint/2010/main" val="381308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r>
              <a:rPr lang="es-VE" sz="1200" dirty="0" smtClean="0"/>
              <a:t>1) SEMIDE</a:t>
            </a:r>
            <a:r>
              <a:rPr lang="es-VE" sz="1200" baseline="0" dirty="0" smtClean="0"/>
              <a:t> tiene su foco en problemas prácticos, con el apoyo de la academia… por eso tenemos a …..</a:t>
            </a:r>
          </a:p>
          <a:p>
            <a:pPr marL="0" indent="0">
              <a:buFont typeface="Arial" pitchFamily="34" charset="0"/>
              <a:buNone/>
            </a:pPr>
            <a:r>
              <a:rPr lang="es-VE" sz="1200" baseline="0" dirty="0" smtClean="0"/>
              <a:t>2) donde veremos las experiencias de varias de nuestras contrapartes en proyectos muy diversos, algunos exitosos, y otros que aun están en curso y que han enfrentado retos interesantes de los que podemos aprender mucho. </a:t>
            </a:r>
          </a:p>
          <a:p>
            <a:pPr marL="0" indent="0">
              <a:buFont typeface="Arial" pitchFamily="34" charset="0"/>
              <a:buNone/>
            </a:pPr>
            <a:r>
              <a:rPr lang="es-VE" sz="1200" baseline="0" dirty="0" smtClean="0"/>
              <a:t>3) El trabajo en las mesas esta tarde alrededor de sus proyectos… intentaremos darles concreción como proyectos de evaluación de impacto viables… el objetivo sin embargo no llega hasta ahí, el foco ahí está en que ustedes internalicen el proceso de reflexión por el que es necesario pasar en una evaluación de impacto de calidad, y sean capaces de replicarlo luego en sus trabajos.</a:t>
            </a:r>
          </a:p>
          <a:p>
            <a:pPr marL="0" indent="0">
              <a:buFont typeface="Arial" pitchFamily="34" charset="0"/>
              <a:buNone/>
            </a:pPr>
            <a:r>
              <a:rPr lang="es-VE" sz="1200" baseline="0" dirty="0" smtClean="0"/>
              <a:t>4) La región ha venido avanzando en la institucionalización de sistemas de monitoreo y evaluación, y la perspectiva de </a:t>
            </a:r>
            <a:r>
              <a:rPr lang="es-VE" sz="1200" baseline="0" dirty="0" err="1" smtClean="0"/>
              <a:t>Minedulab</a:t>
            </a:r>
            <a:r>
              <a:rPr lang="es-VE" sz="1200" baseline="0" dirty="0" smtClean="0"/>
              <a:t> será muy interesante para entender esa evolución</a:t>
            </a:r>
          </a:p>
          <a:p>
            <a:pPr marL="0" indent="0">
              <a:buFont typeface="Arial" pitchFamily="34" charset="0"/>
              <a:buNone/>
            </a:pPr>
            <a:r>
              <a:rPr lang="es-VE" sz="1200" baseline="0" dirty="0" smtClean="0"/>
              <a:t>5) Tendremos también la perspectiva de una organización importante en el mundo de la evaluación de impacto, JPAL y </a:t>
            </a:r>
            <a:r>
              <a:rPr lang="es-VE" sz="1200" baseline="0" dirty="0" err="1" smtClean="0"/>
              <a:t>Cientifika</a:t>
            </a:r>
            <a:endParaRPr lang="es-VE" sz="1200" dirty="0" smtClean="0"/>
          </a:p>
          <a:p>
            <a:endParaRPr lang="es-CO" dirty="0"/>
          </a:p>
        </p:txBody>
      </p:sp>
      <p:sp>
        <p:nvSpPr>
          <p:cNvPr id="4" name="3 Marcador de número de diapositiva"/>
          <p:cNvSpPr>
            <a:spLocks noGrp="1"/>
          </p:cNvSpPr>
          <p:nvPr>
            <p:ph type="sldNum" sz="quarter" idx="10"/>
          </p:nvPr>
        </p:nvSpPr>
        <p:spPr/>
        <p:txBody>
          <a:bodyPr/>
          <a:lstStyle/>
          <a:p>
            <a:fld id="{7BAF12AC-6338-4949-BC48-B76E4B2F2BCE}" type="slidenum">
              <a:rPr lang="es-VE" smtClean="0"/>
              <a:t>18</a:t>
            </a:fld>
            <a:endParaRPr lang="es-VE"/>
          </a:p>
        </p:txBody>
      </p:sp>
    </p:spTree>
    <p:extLst>
      <p:ext uri="{BB962C8B-B14F-4D97-AF65-F5344CB8AC3E}">
        <p14:creationId xmlns:p14="http://schemas.microsoft.com/office/powerpoint/2010/main" val="3813085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Este </a:t>
            </a:r>
            <a:r>
              <a:rPr lang="en-US" dirty="0" err="1" smtClean="0"/>
              <a:t>es</a:t>
            </a:r>
            <a:r>
              <a:rPr lang="en-US" dirty="0" smtClean="0"/>
              <a:t> el </a:t>
            </a:r>
            <a:r>
              <a:rPr lang="en-US" dirty="0" err="1" smtClean="0"/>
              <a:t>inicio</a:t>
            </a:r>
            <a:r>
              <a:rPr lang="en-US" dirty="0" smtClean="0"/>
              <a:t> de </a:t>
            </a:r>
            <a:r>
              <a:rPr lang="en-US" dirty="0" err="1" smtClean="0"/>
              <a:t>una</a:t>
            </a:r>
            <a:r>
              <a:rPr lang="en-US" baseline="0" dirty="0" smtClean="0"/>
              <a:t> </a:t>
            </a:r>
            <a:r>
              <a:rPr lang="en-US" baseline="0" dirty="0" err="1" smtClean="0"/>
              <a:t>sociedad</a:t>
            </a:r>
            <a:r>
              <a:rPr lang="en-US" baseline="0" dirty="0" smtClean="0"/>
              <a:t>, </a:t>
            </a:r>
            <a:r>
              <a:rPr lang="en-US" baseline="0" dirty="0" err="1" smtClean="0"/>
              <a:t>ustedes</a:t>
            </a:r>
            <a:r>
              <a:rPr lang="en-US" baseline="0" dirty="0" smtClean="0"/>
              <a:t> son la </a:t>
            </a:r>
            <a:r>
              <a:rPr lang="en-US" baseline="0" dirty="0" err="1" smtClean="0"/>
              <a:t>primera</a:t>
            </a:r>
            <a:r>
              <a:rPr lang="en-US" baseline="0" dirty="0" smtClean="0"/>
              <a:t> </a:t>
            </a:r>
            <a:r>
              <a:rPr lang="en-US" baseline="0" dirty="0" err="1" smtClean="0"/>
              <a:t>cohorte</a:t>
            </a:r>
            <a:r>
              <a:rPr lang="en-US" baseline="0" dirty="0" smtClean="0"/>
              <a:t> de SEMIDE, </a:t>
            </a:r>
            <a:r>
              <a:rPr lang="en-US" baseline="0" dirty="0" err="1" smtClean="0"/>
              <a:t>que</a:t>
            </a:r>
            <a:r>
              <a:rPr lang="en-US" baseline="0" dirty="0" smtClean="0"/>
              <a:t> </a:t>
            </a:r>
            <a:r>
              <a:rPr lang="en-US" baseline="0" dirty="0" err="1" smtClean="0"/>
              <a:t>esperamos</a:t>
            </a:r>
            <a:r>
              <a:rPr lang="en-US" baseline="0" dirty="0" smtClean="0"/>
              <a:t> </a:t>
            </a:r>
            <a:r>
              <a:rPr lang="en-US" baseline="0" dirty="0" err="1" smtClean="0"/>
              <a:t>repetir</a:t>
            </a:r>
            <a:r>
              <a:rPr lang="en-US" baseline="0" dirty="0" smtClean="0"/>
              <a:t> </a:t>
            </a:r>
            <a:r>
              <a:rPr lang="en-US" baseline="0" dirty="0" err="1" smtClean="0"/>
              <a:t>todos</a:t>
            </a:r>
            <a:r>
              <a:rPr lang="en-US" baseline="0" dirty="0" smtClean="0"/>
              <a:t> los </a:t>
            </a:r>
            <a:r>
              <a:rPr lang="en-US" baseline="0" dirty="0" err="1" smtClean="0"/>
              <a:t>anios</a:t>
            </a:r>
            <a:r>
              <a:rPr lang="en-US" baseline="0" dirty="0" smtClean="0"/>
              <a:t>, y </a:t>
            </a:r>
            <a:r>
              <a:rPr lang="en-US" baseline="0" dirty="0" err="1" smtClean="0"/>
              <a:t>estamos</a:t>
            </a:r>
            <a:r>
              <a:rPr lang="en-US" baseline="0" dirty="0" smtClean="0"/>
              <a:t> </a:t>
            </a:r>
            <a:r>
              <a:rPr lang="en-US" baseline="0" dirty="0" err="1" smtClean="0"/>
              <a:t>aqui</a:t>
            </a:r>
            <a:r>
              <a:rPr lang="en-US" baseline="0" dirty="0" smtClean="0"/>
              <a:t> </a:t>
            </a:r>
            <a:r>
              <a:rPr lang="en-US" baseline="0" dirty="0" err="1" smtClean="0"/>
              <a:t>para</a:t>
            </a:r>
            <a:r>
              <a:rPr lang="en-US" baseline="0" dirty="0" smtClean="0"/>
              <a:t> </a:t>
            </a:r>
            <a:r>
              <a:rPr lang="en-US" baseline="0" dirty="0" err="1" smtClean="0"/>
              <a:t>apoyarlos</a:t>
            </a:r>
            <a:r>
              <a:rPr lang="en-US" baseline="0" dirty="0" smtClean="0"/>
              <a:t> no solo en los </a:t>
            </a:r>
            <a:r>
              <a:rPr lang="en-US" baseline="0" dirty="0" err="1" smtClean="0"/>
              <a:t>proyectos</a:t>
            </a:r>
            <a:r>
              <a:rPr lang="en-US" baseline="0" dirty="0" smtClean="0"/>
              <a:t> </a:t>
            </a:r>
            <a:r>
              <a:rPr lang="en-US" baseline="0" dirty="0" err="1" smtClean="0"/>
              <a:t>que</a:t>
            </a:r>
            <a:r>
              <a:rPr lang="en-US" baseline="0" dirty="0" smtClean="0"/>
              <a:t> </a:t>
            </a:r>
            <a:r>
              <a:rPr lang="en-US" baseline="0" dirty="0" err="1" smtClean="0"/>
              <a:t>presentaron</a:t>
            </a:r>
            <a:r>
              <a:rPr lang="en-US" baseline="0" dirty="0" smtClean="0"/>
              <a:t> </a:t>
            </a:r>
            <a:r>
              <a:rPr lang="en-US" baseline="0" dirty="0" err="1" smtClean="0"/>
              <a:t>para</a:t>
            </a:r>
            <a:r>
              <a:rPr lang="en-US" baseline="0" dirty="0" smtClean="0"/>
              <a:t> </a:t>
            </a:r>
            <a:r>
              <a:rPr lang="en-US" baseline="0" dirty="0" err="1" smtClean="0"/>
              <a:t>venir</a:t>
            </a:r>
            <a:r>
              <a:rPr lang="en-US" baseline="0" dirty="0" smtClean="0"/>
              <a:t> </a:t>
            </a:r>
            <a:r>
              <a:rPr lang="en-US" baseline="0" dirty="0" err="1" smtClean="0"/>
              <a:t>aca</a:t>
            </a:r>
            <a:r>
              <a:rPr lang="en-US" baseline="0" dirty="0" smtClean="0"/>
              <a:t>, </a:t>
            </a:r>
            <a:r>
              <a:rPr lang="en-US" baseline="0" dirty="0" err="1" smtClean="0"/>
              <a:t>sino</a:t>
            </a:r>
            <a:r>
              <a:rPr lang="en-US" baseline="0" dirty="0" smtClean="0"/>
              <a:t> en </a:t>
            </a:r>
            <a:r>
              <a:rPr lang="en-US" baseline="0" dirty="0" err="1" smtClean="0"/>
              <a:t>otros</a:t>
            </a:r>
            <a:r>
              <a:rPr lang="en-US" baseline="0" dirty="0" smtClean="0"/>
              <a:t> </a:t>
            </a:r>
            <a:r>
              <a:rPr lang="en-US" baseline="0" dirty="0" err="1" smtClean="0"/>
              <a:t>que</a:t>
            </a:r>
            <a:r>
              <a:rPr lang="en-US" baseline="0" dirty="0" smtClean="0"/>
              <a:t> </a:t>
            </a:r>
            <a:r>
              <a:rPr lang="en-US" baseline="0" dirty="0" err="1" smtClean="0"/>
              <a:t>puedan</a:t>
            </a:r>
            <a:r>
              <a:rPr lang="en-US" baseline="0" dirty="0" smtClean="0"/>
              <a:t> </a:t>
            </a:r>
            <a:r>
              <a:rPr lang="en-US" baseline="0" dirty="0" err="1" smtClean="0"/>
              <a:t>surgir</a:t>
            </a:r>
            <a:r>
              <a:rPr lang="en-US" baseline="0" dirty="0" smtClean="0"/>
              <a:t> en el </a:t>
            </a:r>
            <a:r>
              <a:rPr lang="en-US" baseline="0" dirty="0" err="1" smtClean="0"/>
              <a:t>futuro</a:t>
            </a:r>
            <a:r>
              <a:rPr lang="en-US" baseline="0" dirty="0" smtClean="0"/>
              <a:t>… </a:t>
            </a:r>
            <a:r>
              <a:rPr lang="en-US" baseline="0" dirty="0" err="1" smtClean="0"/>
              <a:t>queremos</a:t>
            </a:r>
            <a:r>
              <a:rPr lang="en-US" baseline="0" dirty="0" smtClean="0"/>
              <a:t> </a:t>
            </a:r>
            <a:r>
              <a:rPr lang="en-US" baseline="0" dirty="0" err="1" smtClean="0"/>
              <a:t>poco</a:t>
            </a:r>
            <a:r>
              <a:rPr lang="en-US" baseline="0" dirty="0" smtClean="0"/>
              <a:t> a </a:t>
            </a:r>
            <a:r>
              <a:rPr lang="en-US" baseline="0" dirty="0" err="1" smtClean="0"/>
              <a:t>poco</a:t>
            </a:r>
            <a:r>
              <a:rPr lang="en-US" baseline="0" dirty="0" smtClean="0"/>
              <a:t> </a:t>
            </a:r>
            <a:r>
              <a:rPr lang="en-US" baseline="0" dirty="0" err="1" smtClean="0"/>
              <a:t>ir</a:t>
            </a:r>
            <a:r>
              <a:rPr lang="en-US" baseline="0" dirty="0" smtClean="0"/>
              <a:t> </a:t>
            </a:r>
            <a:r>
              <a:rPr lang="en-US" baseline="0" dirty="0" err="1" smtClean="0"/>
              <a:t>construyendo</a:t>
            </a:r>
            <a:r>
              <a:rPr lang="en-US" baseline="0" dirty="0" smtClean="0"/>
              <a:t> </a:t>
            </a:r>
            <a:r>
              <a:rPr lang="en-US" baseline="0" dirty="0" err="1" smtClean="0"/>
              <a:t>una</a:t>
            </a:r>
            <a:r>
              <a:rPr lang="en-US" baseline="0" dirty="0" smtClean="0"/>
              <a:t> </a:t>
            </a:r>
            <a:r>
              <a:rPr lang="en-US" baseline="0" dirty="0" err="1" smtClean="0"/>
              <a:t>comunidad</a:t>
            </a:r>
            <a:r>
              <a:rPr lang="en-US" baseline="0" dirty="0" smtClean="0"/>
              <a:t> de </a:t>
            </a:r>
            <a:r>
              <a:rPr lang="en-US" baseline="0" dirty="0" err="1" smtClean="0"/>
              <a:t>aprendizaje</a:t>
            </a:r>
            <a:r>
              <a:rPr lang="en-US" baseline="0" dirty="0" smtClean="0"/>
              <a:t> </a:t>
            </a:r>
            <a:r>
              <a:rPr lang="en-US" baseline="0" dirty="0" err="1" smtClean="0"/>
              <a:t>sobre</a:t>
            </a:r>
            <a:r>
              <a:rPr lang="en-US" baseline="0" dirty="0" smtClean="0"/>
              <a:t> la </a:t>
            </a:r>
            <a:r>
              <a:rPr lang="en-US" baseline="0" dirty="0" err="1" smtClean="0"/>
              <a:t>gestión</a:t>
            </a:r>
            <a:r>
              <a:rPr lang="en-US" baseline="0" dirty="0" smtClean="0"/>
              <a:t> </a:t>
            </a:r>
            <a:r>
              <a:rPr lang="en-US" baseline="0" dirty="0" err="1" smtClean="0"/>
              <a:t>pública</a:t>
            </a:r>
            <a:r>
              <a:rPr lang="en-US" baseline="0" dirty="0" smtClean="0"/>
              <a:t>, y de </a:t>
            </a:r>
            <a:r>
              <a:rPr lang="en-US" baseline="0" dirty="0" err="1" smtClean="0"/>
              <a:t>esa</a:t>
            </a:r>
            <a:r>
              <a:rPr lang="en-US" baseline="0" dirty="0" smtClean="0"/>
              <a:t> forma </a:t>
            </a:r>
            <a:r>
              <a:rPr lang="en-US" baseline="0" dirty="0" err="1" smtClean="0"/>
              <a:t>hacer</a:t>
            </a:r>
            <a:r>
              <a:rPr lang="en-US" baseline="0" dirty="0" smtClean="0"/>
              <a:t> </a:t>
            </a:r>
            <a:r>
              <a:rPr lang="en-US" baseline="0" dirty="0" err="1" smtClean="0"/>
              <a:t>que</a:t>
            </a:r>
            <a:r>
              <a:rPr lang="en-US" baseline="0" dirty="0" smtClean="0"/>
              <a:t> la </a:t>
            </a:r>
            <a:r>
              <a:rPr lang="en-US" baseline="0" dirty="0" err="1" smtClean="0"/>
              <a:t>experiencia</a:t>
            </a:r>
            <a:r>
              <a:rPr lang="en-US" baseline="0" dirty="0" smtClean="0"/>
              <a:t> de </a:t>
            </a:r>
            <a:r>
              <a:rPr lang="en-US" baseline="0" dirty="0" err="1" smtClean="0"/>
              <a:t>política</a:t>
            </a:r>
            <a:r>
              <a:rPr lang="en-US" baseline="0" dirty="0" smtClean="0"/>
              <a:t> </a:t>
            </a:r>
            <a:r>
              <a:rPr lang="en-US" baseline="0" dirty="0" err="1" smtClean="0"/>
              <a:t>deje</a:t>
            </a:r>
            <a:r>
              <a:rPr lang="en-US" baseline="0" dirty="0" smtClean="0"/>
              <a:t> </a:t>
            </a:r>
            <a:r>
              <a:rPr lang="en-US" baseline="0" dirty="0" err="1" smtClean="0"/>
              <a:t>una</a:t>
            </a:r>
            <a:r>
              <a:rPr lang="en-US" baseline="0" dirty="0" smtClean="0"/>
              <a:t> </a:t>
            </a:r>
            <a:r>
              <a:rPr lang="en-US" baseline="0" dirty="0" err="1" smtClean="0"/>
              <a:t>huella</a:t>
            </a:r>
            <a:r>
              <a:rPr lang="en-US" baseline="0" dirty="0" smtClean="0"/>
              <a:t> de </a:t>
            </a:r>
            <a:r>
              <a:rPr lang="en-US" baseline="0" dirty="0" err="1" smtClean="0"/>
              <a:t>conocimiento</a:t>
            </a:r>
            <a:r>
              <a:rPr lang="en-US" baseline="0" dirty="0" smtClean="0"/>
              <a:t> </a:t>
            </a:r>
            <a:r>
              <a:rPr lang="en-US" baseline="0" dirty="0" err="1" smtClean="0"/>
              <a:t>más</a:t>
            </a:r>
            <a:r>
              <a:rPr lang="en-US" baseline="0" dirty="0" smtClean="0"/>
              <a:t> </a:t>
            </a:r>
            <a:r>
              <a:rPr lang="en-US" baseline="0" dirty="0" err="1" smtClean="0"/>
              <a:t>profunda</a:t>
            </a:r>
            <a:r>
              <a:rPr lang="en-US" baseline="0" dirty="0" smtClean="0"/>
              <a:t> y </a:t>
            </a:r>
            <a:r>
              <a:rPr lang="en-US" baseline="0" dirty="0" err="1" smtClean="0"/>
              <a:t>duradera</a:t>
            </a:r>
            <a:r>
              <a:rPr lang="en-US" baseline="0" dirty="0" smtClean="0"/>
              <a:t>, </a:t>
            </a:r>
            <a:r>
              <a:rPr lang="en-US" baseline="0" dirty="0" err="1" smtClean="0"/>
              <a:t>que</a:t>
            </a:r>
            <a:r>
              <a:rPr lang="en-US" baseline="0" dirty="0" smtClean="0"/>
              <a:t> </a:t>
            </a:r>
            <a:r>
              <a:rPr lang="en-US" baseline="0" dirty="0" err="1" smtClean="0"/>
              <a:t>nos</a:t>
            </a:r>
            <a:r>
              <a:rPr lang="en-US" baseline="0" dirty="0" smtClean="0"/>
              <a:t> </a:t>
            </a:r>
            <a:r>
              <a:rPr lang="en-US" baseline="0" dirty="0" err="1" smtClean="0"/>
              <a:t>ayude</a:t>
            </a:r>
            <a:r>
              <a:rPr lang="en-US" baseline="0" dirty="0" smtClean="0"/>
              <a:t> a </a:t>
            </a:r>
            <a:r>
              <a:rPr lang="en-US" baseline="0" dirty="0" err="1" smtClean="0"/>
              <a:t>transitar</a:t>
            </a:r>
            <a:r>
              <a:rPr lang="en-US" baseline="0" dirty="0" smtClean="0"/>
              <a:t> un </a:t>
            </a:r>
            <a:r>
              <a:rPr lang="en-US" baseline="0" dirty="0" err="1" smtClean="0"/>
              <a:t>camino</a:t>
            </a:r>
            <a:r>
              <a:rPr lang="en-US" baseline="0" dirty="0" smtClean="0"/>
              <a:t> </a:t>
            </a:r>
            <a:r>
              <a:rPr lang="en-US" baseline="0" dirty="0" err="1" smtClean="0"/>
              <a:t>más</a:t>
            </a:r>
            <a:r>
              <a:rPr lang="en-US" baseline="0" dirty="0" smtClean="0"/>
              <a:t> </a:t>
            </a:r>
            <a:r>
              <a:rPr lang="en-US" baseline="0" dirty="0" err="1" smtClean="0"/>
              <a:t>seguro</a:t>
            </a:r>
            <a:r>
              <a:rPr lang="en-US" baseline="0" dirty="0" smtClean="0"/>
              <a:t> </a:t>
            </a:r>
            <a:r>
              <a:rPr lang="en-US" baseline="0" dirty="0" err="1" smtClean="0"/>
              <a:t>hacia</a:t>
            </a:r>
            <a:r>
              <a:rPr lang="en-US" baseline="0" dirty="0" smtClean="0"/>
              <a:t> el </a:t>
            </a:r>
            <a:r>
              <a:rPr lang="en-US" baseline="0" dirty="0" err="1" smtClean="0"/>
              <a:t>desarrollo</a:t>
            </a:r>
            <a:r>
              <a:rPr lang="en-US" baseline="0" dirty="0" smtClean="0"/>
              <a:t> y la </a:t>
            </a:r>
            <a:r>
              <a:rPr lang="en-US" baseline="0" dirty="0" err="1" smtClean="0"/>
              <a:t>inclusión</a:t>
            </a:r>
            <a:endParaRPr lang="en-US" dirty="0" smtClean="0"/>
          </a:p>
        </p:txBody>
      </p:sp>
      <p:sp>
        <p:nvSpPr>
          <p:cNvPr id="4" name="3 Marcador de número de diapositiva"/>
          <p:cNvSpPr>
            <a:spLocks noGrp="1"/>
          </p:cNvSpPr>
          <p:nvPr>
            <p:ph type="sldNum" sz="quarter" idx="10"/>
          </p:nvPr>
        </p:nvSpPr>
        <p:spPr/>
        <p:txBody>
          <a:bodyPr/>
          <a:lstStyle/>
          <a:p>
            <a:fld id="{7BAF12AC-6338-4949-BC48-B76E4B2F2BCE}" type="slidenum">
              <a:rPr lang="es-VE" smtClean="0"/>
              <a:t>19</a:t>
            </a:fld>
            <a:endParaRPr lang="es-VE"/>
          </a:p>
        </p:txBody>
      </p:sp>
    </p:spTree>
    <p:extLst>
      <p:ext uri="{BB962C8B-B14F-4D97-AF65-F5344CB8AC3E}">
        <p14:creationId xmlns:p14="http://schemas.microsoft.com/office/powerpoint/2010/main" val="251199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err="1" smtClean="0"/>
              <a:t>Conventional</a:t>
            </a:r>
            <a:r>
              <a:rPr lang="es-VE" baseline="0" dirty="0" smtClean="0"/>
              <a:t> </a:t>
            </a:r>
            <a:r>
              <a:rPr lang="es-VE" baseline="0" dirty="0" err="1" smtClean="0"/>
              <a:t>views</a:t>
            </a:r>
            <a:r>
              <a:rPr lang="es-VE" baseline="0" dirty="0" smtClean="0"/>
              <a:t> </a:t>
            </a:r>
            <a:r>
              <a:rPr lang="es-VE" baseline="0" dirty="0" err="1" smtClean="0"/>
              <a:t>about</a:t>
            </a:r>
            <a:r>
              <a:rPr lang="es-VE" baseline="0" dirty="0" smtClean="0"/>
              <a:t> </a:t>
            </a:r>
            <a:r>
              <a:rPr lang="es-VE" baseline="0" dirty="0" err="1" smtClean="0"/>
              <a:t>underdevelopment</a:t>
            </a:r>
            <a:r>
              <a:rPr lang="es-VE" baseline="0" dirty="0" smtClean="0"/>
              <a:t> are </a:t>
            </a:r>
            <a:r>
              <a:rPr lang="es-VE" baseline="0" dirty="0" err="1" smtClean="0"/>
              <a:t>related</a:t>
            </a:r>
            <a:r>
              <a:rPr lang="es-VE" baseline="0" dirty="0" smtClean="0"/>
              <a:t> </a:t>
            </a:r>
            <a:r>
              <a:rPr lang="es-VE" baseline="0" dirty="0" err="1" smtClean="0"/>
              <a:t>to</a:t>
            </a:r>
            <a:r>
              <a:rPr lang="es-VE" baseline="0" dirty="0" smtClean="0"/>
              <a:t> </a:t>
            </a:r>
            <a:r>
              <a:rPr lang="es-VE" baseline="0" dirty="0" err="1" smtClean="0"/>
              <a:t>poverty</a:t>
            </a:r>
            <a:r>
              <a:rPr lang="es-VE" baseline="0" dirty="0" smtClean="0"/>
              <a:t>, </a:t>
            </a:r>
            <a:r>
              <a:rPr lang="es-VE" baseline="0" dirty="0" err="1" smtClean="0"/>
              <a:t>malnutrition</a:t>
            </a:r>
            <a:r>
              <a:rPr lang="es-VE" baseline="0" dirty="0" smtClean="0"/>
              <a:t>, </a:t>
            </a:r>
            <a:r>
              <a:rPr lang="es-VE" baseline="0" dirty="0" err="1" smtClean="0"/>
              <a:t>absence</a:t>
            </a:r>
            <a:r>
              <a:rPr lang="es-VE" baseline="0" dirty="0" smtClean="0"/>
              <a:t> of </a:t>
            </a:r>
            <a:r>
              <a:rPr lang="es-VE" baseline="0" dirty="0" err="1" smtClean="0"/>
              <a:t>basic</a:t>
            </a:r>
            <a:r>
              <a:rPr lang="es-VE" baseline="0" dirty="0" smtClean="0"/>
              <a:t> </a:t>
            </a:r>
            <a:r>
              <a:rPr lang="es-VE" baseline="0" dirty="0" err="1" smtClean="0"/>
              <a:t>services</a:t>
            </a:r>
            <a:r>
              <a:rPr lang="es-VE" baseline="0" dirty="0" smtClean="0"/>
              <a:t>, </a:t>
            </a:r>
            <a:r>
              <a:rPr lang="es-VE" baseline="0" dirty="0" err="1" smtClean="0"/>
              <a:t>crime</a:t>
            </a:r>
            <a:r>
              <a:rPr lang="es-VE" baseline="0" dirty="0" smtClean="0"/>
              <a:t> and </a:t>
            </a:r>
            <a:r>
              <a:rPr lang="es-VE" baseline="0" dirty="0" err="1" smtClean="0"/>
              <a:t>weak</a:t>
            </a:r>
            <a:r>
              <a:rPr lang="es-VE" baseline="0" dirty="0" smtClean="0"/>
              <a:t> </a:t>
            </a:r>
            <a:r>
              <a:rPr lang="es-VE" baseline="0" dirty="0" err="1" smtClean="0"/>
              <a:t>democracy</a:t>
            </a:r>
            <a:endParaRPr lang="es-VE" baseline="0" dirty="0" smtClean="0"/>
          </a:p>
          <a:p>
            <a:r>
              <a:rPr lang="es-VE" baseline="0" dirty="0" err="1" smtClean="0"/>
              <a:t>Poverty</a:t>
            </a:r>
            <a:r>
              <a:rPr lang="es-VE" baseline="0" dirty="0" smtClean="0"/>
              <a:t> </a:t>
            </a:r>
            <a:r>
              <a:rPr lang="es-VE" baseline="0" dirty="0" err="1" smtClean="0"/>
              <a:t>is</a:t>
            </a:r>
            <a:r>
              <a:rPr lang="es-VE" baseline="0" dirty="0" smtClean="0"/>
              <a:t> </a:t>
            </a:r>
            <a:r>
              <a:rPr lang="es-VE" baseline="0" dirty="0" err="1" smtClean="0"/>
              <a:t>still</a:t>
            </a:r>
            <a:r>
              <a:rPr lang="es-VE" baseline="0" dirty="0" smtClean="0"/>
              <a:t> </a:t>
            </a:r>
            <a:r>
              <a:rPr lang="es-VE" baseline="0" dirty="0" err="1" smtClean="0"/>
              <a:t>around</a:t>
            </a:r>
            <a:r>
              <a:rPr lang="es-VE" baseline="0" dirty="0" smtClean="0"/>
              <a:t> 40% and extreme </a:t>
            </a:r>
            <a:r>
              <a:rPr lang="es-VE" baseline="0" dirty="0" err="1" smtClean="0"/>
              <a:t>poverty</a:t>
            </a:r>
            <a:r>
              <a:rPr lang="es-VE" baseline="0" dirty="0" smtClean="0"/>
              <a:t> </a:t>
            </a:r>
            <a:r>
              <a:rPr lang="es-VE" baseline="0" dirty="0" err="1" smtClean="0"/>
              <a:t>around</a:t>
            </a:r>
            <a:r>
              <a:rPr lang="es-VE" baseline="0" dirty="0" smtClean="0"/>
              <a:t> 15% in </a:t>
            </a:r>
            <a:r>
              <a:rPr lang="es-VE" baseline="0" dirty="0" err="1" smtClean="0"/>
              <a:t>Latin</a:t>
            </a:r>
            <a:r>
              <a:rPr lang="es-VE" baseline="0" dirty="0" smtClean="0"/>
              <a:t> </a:t>
            </a:r>
            <a:r>
              <a:rPr lang="es-VE" baseline="0" dirty="0" err="1" smtClean="0"/>
              <a:t>America</a:t>
            </a:r>
            <a:endParaRPr lang="es-VE" dirty="0"/>
          </a:p>
        </p:txBody>
      </p:sp>
      <p:sp>
        <p:nvSpPr>
          <p:cNvPr id="4" name="3 Marcador de número de diapositiva"/>
          <p:cNvSpPr>
            <a:spLocks noGrp="1"/>
          </p:cNvSpPr>
          <p:nvPr>
            <p:ph type="sldNum" sz="quarter" idx="10"/>
          </p:nvPr>
        </p:nvSpPr>
        <p:spPr/>
        <p:txBody>
          <a:bodyPr/>
          <a:lstStyle/>
          <a:p>
            <a:fld id="{7BAF12AC-6338-4949-BC48-B76E4B2F2BCE}" type="slidenum">
              <a:rPr lang="es-VE" smtClean="0"/>
              <a:t>3</a:t>
            </a:fld>
            <a:endParaRPr lang="es-VE"/>
          </a:p>
        </p:txBody>
      </p:sp>
    </p:spTree>
    <p:extLst>
      <p:ext uri="{BB962C8B-B14F-4D97-AF65-F5344CB8AC3E}">
        <p14:creationId xmlns:p14="http://schemas.microsoft.com/office/powerpoint/2010/main" val="2239329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7BAF12AC-6338-4949-BC48-B76E4B2F2BCE}" type="slidenum">
              <a:rPr lang="es-VE" smtClean="0"/>
              <a:t>4</a:t>
            </a:fld>
            <a:endParaRPr lang="es-VE"/>
          </a:p>
        </p:txBody>
      </p:sp>
    </p:spTree>
    <p:extLst>
      <p:ext uri="{BB962C8B-B14F-4D97-AF65-F5344CB8AC3E}">
        <p14:creationId xmlns:p14="http://schemas.microsoft.com/office/powerpoint/2010/main" val="314245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Que pasa? 1) quizá el formulador de políticas no tiene incentivos para ir en contra de los grupos de interés que influyen sobre la asignación de recursos,</a:t>
            </a:r>
            <a:r>
              <a:rPr lang="es-VE" baseline="0" dirty="0" smtClean="0"/>
              <a:t> 2) puede ser que no tengan suficientes recursos… pero más importante aún, y relacionado con los dos anteriores, es posible que el formulador de políticas no tenga conocimiento factual de qué iniciativas pueden funcionar y cuales no, además, muchas veces se enfrenta en la cotidianidad a problemas de implementación de políticas más que problemas de formulación de políticas… </a:t>
            </a:r>
            <a:endParaRPr lang="es-VE" dirty="0"/>
          </a:p>
        </p:txBody>
      </p:sp>
      <p:sp>
        <p:nvSpPr>
          <p:cNvPr id="4" name="3 Marcador de número de diapositiva"/>
          <p:cNvSpPr>
            <a:spLocks noGrp="1"/>
          </p:cNvSpPr>
          <p:nvPr>
            <p:ph type="sldNum" sz="quarter" idx="10"/>
          </p:nvPr>
        </p:nvSpPr>
        <p:spPr/>
        <p:txBody>
          <a:bodyPr/>
          <a:lstStyle/>
          <a:p>
            <a:fld id="{7BAF12AC-6338-4949-BC48-B76E4B2F2BCE}" type="slidenum">
              <a:rPr lang="es-VE" smtClean="0"/>
              <a:t>8</a:t>
            </a:fld>
            <a:endParaRPr lang="es-VE"/>
          </a:p>
        </p:txBody>
      </p:sp>
    </p:spTree>
    <p:extLst>
      <p:ext uri="{BB962C8B-B14F-4D97-AF65-F5344CB8AC3E}">
        <p14:creationId xmlns:p14="http://schemas.microsoft.com/office/powerpoint/2010/main" val="280026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7BAF12AC-6338-4949-BC48-B76E4B2F2BCE}" type="slidenum">
              <a:rPr lang="es-VE" smtClean="0"/>
              <a:t>9</a:t>
            </a:fld>
            <a:endParaRPr lang="es-VE"/>
          </a:p>
        </p:txBody>
      </p:sp>
    </p:spTree>
    <p:extLst>
      <p:ext uri="{BB962C8B-B14F-4D97-AF65-F5344CB8AC3E}">
        <p14:creationId xmlns:p14="http://schemas.microsoft.com/office/powerpoint/2010/main" val="280026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Resulta</a:t>
            </a:r>
            <a:r>
              <a:rPr lang="en-US" dirty="0" smtClean="0"/>
              <a:t> </a:t>
            </a:r>
            <a:r>
              <a:rPr lang="en-US" dirty="0" err="1" smtClean="0"/>
              <a:t>que</a:t>
            </a:r>
            <a:r>
              <a:rPr lang="en-US" dirty="0" smtClean="0"/>
              <a:t> lo </a:t>
            </a:r>
            <a:r>
              <a:rPr lang="en-US" dirty="0" err="1" smtClean="0"/>
              <a:t>que</a:t>
            </a:r>
            <a:r>
              <a:rPr lang="en-US" dirty="0" smtClean="0"/>
              <a:t> la </a:t>
            </a:r>
            <a:r>
              <a:rPr lang="en-US" dirty="0" err="1" smtClean="0"/>
              <a:t>región</a:t>
            </a:r>
            <a:r>
              <a:rPr lang="en-US" dirty="0" smtClean="0"/>
              <a:t> </a:t>
            </a:r>
            <a:r>
              <a:rPr lang="en-US" dirty="0" err="1" smtClean="0"/>
              <a:t>necesita</a:t>
            </a:r>
            <a:r>
              <a:rPr lang="en-US" baseline="0" dirty="0" smtClean="0"/>
              <a:t> </a:t>
            </a:r>
            <a:r>
              <a:rPr lang="en-US" baseline="0" dirty="0" err="1" smtClean="0"/>
              <a:t>más</a:t>
            </a:r>
            <a:r>
              <a:rPr lang="en-US" baseline="0" dirty="0" smtClean="0"/>
              <a:t>, </a:t>
            </a:r>
            <a:r>
              <a:rPr lang="en-US" baseline="0" dirty="0" err="1" smtClean="0"/>
              <a:t>especialmente</a:t>
            </a:r>
            <a:r>
              <a:rPr lang="en-US" baseline="0" dirty="0" smtClean="0"/>
              <a:t> en los </a:t>
            </a:r>
            <a:r>
              <a:rPr lang="en-US" baseline="0" dirty="0" err="1" smtClean="0"/>
              <a:t>tiempos</a:t>
            </a:r>
            <a:r>
              <a:rPr lang="en-US" baseline="0" dirty="0" smtClean="0"/>
              <a:t> </a:t>
            </a:r>
            <a:r>
              <a:rPr lang="en-US" baseline="0" dirty="0" err="1" smtClean="0"/>
              <a:t>que</a:t>
            </a:r>
            <a:r>
              <a:rPr lang="en-US" baseline="0" dirty="0" smtClean="0"/>
              <a:t> se </a:t>
            </a:r>
            <a:r>
              <a:rPr lang="en-US" baseline="0" dirty="0" err="1" smtClean="0"/>
              <a:t>vienen</a:t>
            </a:r>
            <a:r>
              <a:rPr lang="en-US" baseline="0" dirty="0" smtClean="0"/>
              <a:t> de </a:t>
            </a:r>
            <a:r>
              <a:rPr lang="en-US" baseline="0" dirty="0" err="1" smtClean="0"/>
              <a:t>renovada</a:t>
            </a:r>
            <a:r>
              <a:rPr lang="en-US" baseline="0" dirty="0" smtClean="0"/>
              <a:t> </a:t>
            </a:r>
            <a:r>
              <a:rPr lang="en-US" baseline="0" dirty="0" err="1" smtClean="0"/>
              <a:t>estrechez</a:t>
            </a:r>
            <a:r>
              <a:rPr lang="en-US" baseline="0" dirty="0" smtClean="0"/>
              <a:t> de </a:t>
            </a:r>
            <a:r>
              <a:rPr lang="en-US" baseline="0" dirty="0" err="1" smtClean="0"/>
              <a:t>presupuestos</a:t>
            </a:r>
            <a:r>
              <a:rPr lang="en-US" baseline="0" dirty="0" smtClean="0"/>
              <a:t>, </a:t>
            </a:r>
            <a:r>
              <a:rPr lang="en-US" baseline="0" dirty="0" err="1" smtClean="0"/>
              <a:t>es</a:t>
            </a:r>
            <a:r>
              <a:rPr lang="en-US" baseline="0" dirty="0" smtClean="0"/>
              <a:t> </a:t>
            </a:r>
            <a:r>
              <a:rPr lang="en-US" baseline="0" dirty="0" err="1" smtClean="0"/>
              <a:t>conocimiento</a:t>
            </a:r>
            <a:r>
              <a:rPr lang="en-US" baseline="0" dirty="0" smtClean="0"/>
              <a:t>… </a:t>
            </a:r>
            <a:r>
              <a:rPr lang="en-US" baseline="0" dirty="0" err="1" smtClean="0"/>
              <a:t>además</a:t>
            </a:r>
            <a:r>
              <a:rPr lang="en-US" baseline="0" dirty="0" smtClean="0"/>
              <a:t>, </a:t>
            </a:r>
            <a:r>
              <a:rPr lang="en-US" baseline="0" dirty="0" err="1" smtClean="0"/>
              <a:t>es</a:t>
            </a:r>
            <a:r>
              <a:rPr lang="en-US" baseline="0" dirty="0" smtClean="0"/>
              <a:t> </a:t>
            </a:r>
            <a:r>
              <a:rPr lang="en-US" baseline="0" dirty="0" err="1" smtClean="0"/>
              <a:t>donde</a:t>
            </a:r>
            <a:r>
              <a:rPr lang="en-US" baseline="0" dirty="0" smtClean="0"/>
              <a:t> se </a:t>
            </a:r>
            <a:r>
              <a:rPr lang="en-US" baseline="0" dirty="0" err="1" smtClean="0"/>
              <a:t>pueden</a:t>
            </a:r>
            <a:r>
              <a:rPr lang="en-US" baseline="0" dirty="0" smtClean="0"/>
              <a:t> </a:t>
            </a:r>
            <a:r>
              <a:rPr lang="en-US" baseline="0" dirty="0" err="1" smtClean="0"/>
              <a:t>lograr</a:t>
            </a:r>
            <a:r>
              <a:rPr lang="en-US" baseline="0" dirty="0" smtClean="0"/>
              <a:t> </a:t>
            </a:r>
            <a:r>
              <a:rPr lang="en-US" baseline="0" dirty="0" err="1" smtClean="0"/>
              <a:t>avances</a:t>
            </a:r>
            <a:r>
              <a:rPr lang="en-US" baseline="0" dirty="0" smtClean="0"/>
              <a:t> </a:t>
            </a:r>
            <a:r>
              <a:rPr lang="en-US" baseline="0" dirty="0" err="1" smtClean="0"/>
              <a:t>importantes</a:t>
            </a:r>
            <a:r>
              <a:rPr lang="en-US" baseline="0" dirty="0" smtClean="0"/>
              <a:t> en el </a:t>
            </a:r>
            <a:r>
              <a:rPr lang="en-US" baseline="0" dirty="0" err="1" smtClean="0"/>
              <a:t>corto</a:t>
            </a:r>
            <a:r>
              <a:rPr lang="en-US" baseline="0" dirty="0" smtClean="0"/>
              <a:t> </a:t>
            </a:r>
            <a:r>
              <a:rPr lang="en-US" baseline="0" dirty="0" err="1" smtClean="0"/>
              <a:t>plazo</a:t>
            </a:r>
            <a:endParaRPr lang="es-CO" dirty="0"/>
          </a:p>
        </p:txBody>
      </p:sp>
      <p:sp>
        <p:nvSpPr>
          <p:cNvPr id="4" name="3 Marcador de número de diapositiva"/>
          <p:cNvSpPr>
            <a:spLocks noGrp="1"/>
          </p:cNvSpPr>
          <p:nvPr>
            <p:ph type="sldNum" sz="quarter" idx="10"/>
          </p:nvPr>
        </p:nvSpPr>
        <p:spPr/>
        <p:txBody>
          <a:bodyPr/>
          <a:lstStyle/>
          <a:p>
            <a:fld id="{7BAF12AC-6338-4949-BC48-B76E4B2F2BCE}" type="slidenum">
              <a:rPr lang="es-VE" smtClean="0"/>
              <a:t>10</a:t>
            </a:fld>
            <a:endParaRPr lang="es-VE"/>
          </a:p>
        </p:txBody>
      </p:sp>
    </p:spTree>
    <p:extLst>
      <p:ext uri="{BB962C8B-B14F-4D97-AF65-F5344CB8AC3E}">
        <p14:creationId xmlns:p14="http://schemas.microsoft.com/office/powerpoint/2010/main" val="4065288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Como en</a:t>
            </a:r>
            <a:r>
              <a:rPr lang="en-US" baseline="0" dirty="0" smtClean="0"/>
              <a:t> </a:t>
            </a:r>
            <a:r>
              <a:rPr lang="en-US" baseline="0" dirty="0" err="1" smtClean="0"/>
              <a:t>nuestras</a:t>
            </a:r>
            <a:r>
              <a:rPr lang="en-US" baseline="0" dirty="0" smtClean="0"/>
              <a:t> </a:t>
            </a:r>
            <a:r>
              <a:rPr lang="en-US" baseline="0" dirty="0" err="1" smtClean="0"/>
              <a:t>propias</a:t>
            </a:r>
            <a:r>
              <a:rPr lang="en-US" baseline="0" dirty="0" smtClean="0"/>
              <a:t> </a:t>
            </a:r>
            <a:r>
              <a:rPr lang="en-US" baseline="0" dirty="0" err="1" smtClean="0"/>
              <a:t>vidas</a:t>
            </a:r>
            <a:r>
              <a:rPr lang="en-US" baseline="0" dirty="0" smtClean="0"/>
              <a:t>… el </a:t>
            </a:r>
            <a:r>
              <a:rPr lang="en-US" baseline="0" dirty="0" err="1" smtClean="0"/>
              <a:t>mundo</a:t>
            </a:r>
            <a:r>
              <a:rPr lang="en-US" baseline="0" dirty="0" smtClean="0"/>
              <a:t> de la </a:t>
            </a:r>
            <a:r>
              <a:rPr lang="en-US" baseline="0" dirty="0" err="1" smtClean="0"/>
              <a:t>formulación</a:t>
            </a:r>
            <a:r>
              <a:rPr lang="en-US" baseline="0" dirty="0" smtClean="0"/>
              <a:t> e </a:t>
            </a:r>
            <a:r>
              <a:rPr lang="en-US" baseline="0" dirty="0" err="1" smtClean="0"/>
              <a:t>implementación</a:t>
            </a:r>
            <a:r>
              <a:rPr lang="en-US" baseline="0" dirty="0" smtClean="0"/>
              <a:t> de </a:t>
            </a:r>
            <a:r>
              <a:rPr lang="en-US" baseline="0" dirty="0" err="1" smtClean="0"/>
              <a:t>iniciativas</a:t>
            </a:r>
            <a:r>
              <a:rPr lang="en-US" baseline="0" dirty="0" smtClean="0"/>
              <a:t> </a:t>
            </a:r>
            <a:r>
              <a:rPr lang="en-US" baseline="0" dirty="0" err="1" smtClean="0"/>
              <a:t>públicas</a:t>
            </a:r>
            <a:r>
              <a:rPr lang="en-US" baseline="0" dirty="0" smtClean="0"/>
              <a:t> </a:t>
            </a:r>
            <a:r>
              <a:rPr lang="en-US" baseline="0" dirty="0" err="1" smtClean="0"/>
              <a:t>es</a:t>
            </a:r>
            <a:r>
              <a:rPr lang="en-US" baseline="0" dirty="0" smtClean="0"/>
              <a:t> un </a:t>
            </a:r>
            <a:r>
              <a:rPr lang="en-US" baseline="0" dirty="0" err="1" smtClean="0"/>
              <a:t>flujo</a:t>
            </a:r>
            <a:r>
              <a:rPr lang="en-US" baseline="0" dirty="0" smtClean="0"/>
              <a:t> </a:t>
            </a:r>
            <a:r>
              <a:rPr lang="en-US" baseline="0" dirty="0" err="1" smtClean="0"/>
              <a:t>constante</a:t>
            </a:r>
            <a:r>
              <a:rPr lang="en-US" baseline="0" dirty="0" smtClean="0"/>
              <a:t> de </a:t>
            </a:r>
            <a:r>
              <a:rPr lang="en-US" baseline="0" dirty="0" err="1" smtClean="0"/>
              <a:t>decisiones</a:t>
            </a:r>
            <a:r>
              <a:rPr lang="en-US" baseline="0" dirty="0" smtClean="0"/>
              <a:t>, y el </a:t>
            </a:r>
            <a:r>
              <a:rPr lang="en-US" baseline="0" dirty="0" err="1" smtClean="0"/>
              <a:t>desafío</a:t>
            </a:r>
            <a:r>
              <a:rPr lang="en-US" baseline="0" dirty="0" smtClean="0"/>
              <a:t> </a:t>
            </a:r>
            <a:r>
              <a:rPr lang="en-US" baseline="0" dirty="0" err="1" smtClean="0"/>
              <a:t>que</a:t>
            </a:r>
            <a:r>
              <a:rPr lang="en-US" baseline="0" dirty="0" smtClean="0"/>
              <a:t> </a:t>
            </a:r>
            <a:r>
              <a:rPr lang="en-US" baseline="0" dirty="0" err="1" smtClean="0"/>
              <a:t>tenemos</a:t>
            </a:r>
            <a:r>
              <a:rPr lang="en-US" baseline="0" dirty="0" smtClean="0"/>
              <a:t> </a:t>
            </a:r>
            <a:r>
              <a:rPr lang="en-US" baseline="0" dirty="0" err="1" smtClean="0"/>
              <a:t>por</a:t>
            </a:r>
            <a:r>
              <a:rPr lang="en-US" baseline="0" dirty="0" smtClean="0"/>
              <a:t> </a:t>
            </a:r>
            <a:r>
              <a:rPr lang="en-US" baseline="0" dirty="0" err="1" smtClean="0"/>
              <a:t>delante</a:t>
            </a:r>
            <a:r>
              <a:rPr lang="en-US" baseline="0" dirty="0" smtClean="0"/>
              <a:t> </a:t>
            </a:r>
            <a:r>
              <a:rPr lang="en-US" baseline="0" dirty="0" err="1" smtClean="0"/>
              <a:t>es</a:t>
            </a:r>
            <a:r>
              <a:rPr lang="en-US" baseline="0" dirty="0" smtClean="0"/>
              <a:t> la </a:t>
            </a:r>
            <a:r>
              <a:rPr lang="en-US" baseline="0" dirty="0" err="1" smtClean="0"/>
              <a:t>transformación</a:t>
            </a:r>
            <a:r>
              <a:rPr lang="en-US" baseline="0" dirty="0" smtClean="0"/>
              <a:t> de la </a:t>
            </a:r>
            <a:r>
              <a:rPr lang="en-US" baseline="0" dirty="0" err="1" smtClean="0"/>
              <a:t>experiencia</a:t>
            </a:r>
            <a:r>
              <a:rPr lang="en-US" baseline="0" dirty="0" smtClean="0"/>
              <a:t> en </a:t>
            </a:r>
            <a:r>
              <a:rPr lang="en-US" baseline="0" dirty="0" err="1" smtClean="0"/>
              <a:t>conocimiento</a:t>
            </a:r>
            <a:endParaRPr lang="es-CO" dirty="0"/>
          </a:p>
        </p:txBody>
      </p:sp>
      <p:sp>
        <p:nvSpPr>
          <p:cNvPr id="4" name="3 Marcador de número de diapositiva"/>
          <p:cNvSpPr>
            <a:spLocks noGrp="1"/>
          </p:cNvSpPr>
          <p:nvPr>
            <p:ph type="sldNum" sz="quarter" idx="10"/>
          </p:nvPr>
        </p:nvSpPr>
        <p:spPr/>
        <p:txBody>
          <a:bodyPr/>
          <a:lstStyle/>
          <a:p>
            <a:fld id="{7BAF12AC-6338-4949-BC48-B76E4B2F2BCE}" type="slidenum">
              <a:rPr lang="es-VE" smtClean="0"/>
              <a:t>11</a:t>
            </a:fld>
            <a:endParaRPr lang="es-VE"/>
          </a:p>
        </p:txBody>
      </p:sp>
    </p:spTree>
    <p:extLst>
      <p:ext uri="{BB962C8B-B14F-4D97-AF65-F5344CB8AC3E}">
        <p14:creationId xmlns:p14="http://schemas.microsoft.com/office/powerpoint/2010/main" val="556939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A </a:t>
            </a:r>
            <a:r>
              <a:rPr lang="en-US" dirty="0" err="1" smtClean="0"/>
              <a:t>esta</a:t>
            </a:r>
            <a:r>
              <a:rPr lang="en-US" dirty="0" smtClean="0"/>
              <a:t> </a:t>
            </a:r>
            <a:r>
              <a:rPr lang="en-US" dirty="0" err="1" smtClean="0"/>
              <a:t>transformación</a:t>
            </a:r>
            <a:r>
              <a:rPr lang="en-US" dirty="0" smtClean="0"/>
              <a:t> le </a:t>
            </a:r>
            <a:r>
              <a:rPr lang="en-US" dirty="0" err="1" smtClean="0"/>
              <a:t>llamamos</a:t>
            </a:r>
            <a:r>
              <a:rPr lang="en-US" dirty="0" smtClean="0"/>
              <a:t> </a:t>
            </a:r>
            <a:r>
              <a:rPr lang="en-US" dirty="0" err="1" smtClean="0"/>
              <a:t>aprendizaje</a:t>
            </a:r>
            <a:r>
              <a:rPr lang="en-US" dirty="0" smtClean="0"/>
              <a:t> de </a:t>
            </a:r>
            <a:r>
              <a:rPr lang="en-US" dirty="0" err="1" smtClean="0"/>
              <a:t>políticas</a:t>
            </a:r>
            <a:endParaRPr lang="es-CO" dirty="0"/>
          </a:p>
        </p:txBody>
      </p:sp>
      <p:sp>
        <p:nvSpPr>
          <p:cNvPr id="4" name="3 Marcador de número de diapositiva"/>
          <p:cNvSpPr>
            <a:spLocks noGrp="1"/>
          </p:cNvSpPr>
          <p:nvPr>
            <p:ph type="sldNum" sz="quarter" idx="10"/>
          </p:nvPr>
        </p:nvSpPr>
        <p:spPr/>
        <p:txBody>
          <a:bodyPr/>
          <a:lstStyle/>
          <a:p>
            <a:fld id="{7BAF12AC-6338-4949-BC48-B76E4B2F2BCE}" type="slidenum">
              <a:rPr lang="es-VE" smtClean="0"/>
              <a:t>12</a:t>
            </a:fld>
            <a:endParaRPr lang="es-VE"/>
          </a:p>
        </p:txBody>
      </p:sp>
    </p:spTree>
    <p:extLst>
      <p:ext uri="{BB962C8B-B14F-4D97-AF65-F5344CB8AC3E}">
        <p14:creationId xmlns:p14="http://schemas.microsoft.com/office/powerpoint/2010/main" val="556939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Y </a:t>
            </a:r>
            <a:r>
              <a:rPr lang="en-US" dirty="0" err="1" smtClean="0"/>
              <a:t>consiste</a:t>
            </a:r>
            <a:r>
              <a:rPr lang="en-US" dirty="0" smtClean="0"/>
              <a:t> en </a:t>
            </a:r>
            <a:r>
              <a:rPr lang="en-US" dirty="0" err="1" smtClean="0"/>
              <a:t>sencillamente</a:t>
            </a:r>
            <a:r>
              <a:rPr lang="en-US" dirty="0" smtClean="0"/>
              <a:t> </a:t>
            </a:r>
            <a:r>
              <a:rPr lang="en-US" dirty="0" err="1" smtClean="0"/>
              <a:t>aumentar</a:t>
            </a:r>
            <a:r>
              <a:rPr lang="en-US" baseline="0" dirty="0" smtClean="0"/>
              <a:t> </a:t>
            </a:r>
            <a:r>
              <a:rPr lang="en-US" baseline="0" dirty="0" err="1" smtClean="0"/>
              <a:t>nuestra</a:t>
            </a:r>
            <a:r>
              <a:rPr lang="en-US" baseline="0" dirty="0" smtClean="0"/>
              <a:t> </a:t>
            </a:r>
            <a:r>
              <a:rPr lang="en-US" baseline="0" dirty="0" err="1" smtClean="0"/>
              <a:t>conciencia</a:t>
            </a:r>
            <a:r>
              <a:rPr lang="en-US" baseline="0" dirty="0" smtClean="0"/>
              <a:t> </a:t>
            </a:r>
            <a:r>
              <a:rPr lang="en-US" baseline="0" dirty="0" err="1" smtClean="0"/>
              <a:t>sobre</a:t>
            </a:r>
            <a:r>
              <a:rPr lang="en-US" baseline="0" dirty="0" smtClean="0"/>
              <a:t> </a:t>
            </a:r>
            <a:r>
              <a:rPr lang="en-US" baseline="0" dirty="0" err="1" smtClean="0"/>
              <a:t>las</a:t>
            </a:r>
            <a:r>
              <a:rPr lang="en-US" baseline="0" dirty="0" smtClean="0"/>
              <a:t> </a:t>
            </a:r>
            <a:r>
              <a:rPr lang="en-US" baseline="0" dirty="0" err="1" smtClean="0"/>
              <a:t>oportunidades</a:t>
            </a:r>
            <a:r>
              <a:rPr lang="en-US" baseline="0" dirty="0" smtClean="0"/>
              <a:t> de </a:t>
            </a:r>
            <a:r>
              <a:rPr lang="en-US" baseline="0" dirty="0" err="1" smtClean="0"/>
              <a:t>aprendizaje</a:t>
            </a:r>
            <a:r>
              <a:rPr lang="en-US" baseline="0" dirty="0" smtClean="0"/>
              <a:t> y </a:t>
            </a:r>
            <a:r>
              <a:rPr lang="en-US" baseline="0" dirty="0" err="1" smtClean="0"/>
              <a:t>aprovecharlas</a:t>
            </a:r>
            <a:r>
              <a:rPr lang="en-US" baseline="0" dirty="0" smtClean="0"/>
              <a:t>. </a:t>
            </a:r>
          </a:p>
          <a:p>
            <a:r>
              <a:rPr lang="en-US" baseline="0" dirty="0" smtClean="0"/>
              <a:t>Se </a:t>
            </a:r>
            <a:r>
              <a:rPr lang="en-US" baseline="0" dirty="0" err="1" smtClean="0"/>
              <a:t>basa</a:t>
            </a:r>
            <a:r>
              <a:rPr lang="en-US" baseline="0" dirty="0" smtClean="0"/>
              <a:t> en parte en </a:t>
            </a:r>
            <a:r>
              <a:rPr lang="en-US" baseline="0" dirty="0" err="1" smtClean="0"/>
              <a:t>promover</a:t>
            </a:r>
            <a:r>
              <a:rPr lang="en-US" baseline="0" dirty="0" smtClean="0"/>
              <a:t> la </a:t>
            </a:r>
            <a:r>
              <a:rPr lang="en-US" baseline="0" dirty="0" err="1" smtClean="0"/>
              <a:t>experimentación</a:t>
            </a:r>
            <a:r>
              <a:rPr lang="en-US" baseline="0" dirty="0" smtClean="0"/>
              <a:t> </a:t>
            </a:r>
            <a:r>
              <a:rPr lang="en-US" baseline="0" dirty="0" err="1" smtClean="0"/>
              <a:t>como</a:t>
            </a:r>
            <a:r>
              <a:rPr lang="en-US" baseline="0" dirty="0" smtClean="0"/>
              <a:t> la </a:t>
            </a:r>
            <a:r>
              <a:rPr lang="en-US" baseline="0" dirty="0" err="1" smtClean="0"/>
              <a:t>herramienta</a:t>
            </a:r>
            <a:r>
              <a:rPr lang="en-US" baseline="0" dirty="0" smtClean="0"/>
              <a:t> </a:t>
            </a:r>
            <a:r>
              <a:rPr lang="en-US" baseline="0" dirty="0" err="1" smtClean="0"/>
              <a:t>más</a:t>
            </a:r>
            <a:r>
              <a:rPr lang="en-US" baseline="0" dirty="0" smtClean="0"/>
              <a:t> </a:t>
            </a:r>
            <a:r>
              <a:rPr lang="en-US" baseline="0" dirty="0" err="1" smtClean="0"/>
              <a:t>creíble</a:t>
            </a:r>
            <a:r>
              <a:rPr lang="en-US" baseline="0" dirty="0" smtClean="0"/>
              <a:t> de </a:t>
            </a:r>
            <a:r>
              <a:rPr lang="en-US" baseline="0" dirty="0" err="1" smtClean="0"/>
              <a:t>evaluación</a:t>
            </a:r>
            <a:r>
              <a:rPr lang="en-US" baseline="0" dirty="0" smtClean="0"/>
              <a:t>, </a:t>
            </a:r>
            <a:r>
              <a:rPr lang="en-US" baseline="0" dirty="0" err="1" smtClean="0"/>
              <a:t>pero</a:t>
            </a:r>
            <a:r>
              <a:rPr lang="en-US" baseline="0" dirty="0" smtClean="0"/>
              <a:t> en el </a:t>
            </a:r>
            <a:r>
              <a:rPr lang="en-US" baseline="0" dirty="0" err="1" smtClean="0"/>
              <a:t>fondo</a:t>
            </a:r>
            <a:r>
              <a:rPr lang="en-US" baseline="0" dirty="0" smtClean="0"/>
              <a:t> </a:t>
            </a:r>
            <a:r>
              <a:rPr lang="en-US" baseline="0" dirty="0" err="1" smtClean="0"/>
              <a:t>busca</a:t>
            </a:r>
            <a:r>
              <a:rPr lang="en-US" baseline="0" dirty="0" smtClean="0"/>
              <a:t> </a:t>
            </a:r>
            <a:r>
              <a:rPr lang="en-US" baseline="0" dirty="0" err="1" smtClean="0"/>
              <a:t>instalar</a:t>
            </a:r>
            <a:r>
              <a:rPr lang="en-US" baseline="0" dirty="0" smtClean="0"/>
              <a:t> la </a:t>
            </a:r>
            <a:r>
              <a:rPr lang="en-US" baseline="0" dirty="0" err="1" smtClean="0"/>
              <a:t>evaluación</a:t>
            </a:r>
            <a:r>
              <a:rPr lang="en-US" baseline="0" dirty="0" smtClean="0"/>
              <a:t> de </a:t>
            </a:r>
            <a:r>
              <a:rPr lang="en-US" baseline="0" dirty="0" err="1" smtClean="0"/>
              <a:t>impacto</a:t>
            </a:r>
            <a:r>
              <a:rPr lang="en-US" baseline="0" dirty="0" smtClean="0"/>
              <a:t> </a:t>
            </a:r>
            <a:r>
              <a:rPr lang="en-US" baseline="0" dirty="0" err="1" smtClean="0"/>
              <a:t>como</a:t>
            </a:r>
            <a:r>
              <a:rPr lang="en-US" baseline="0" dirty="0" smtClean="0"/>
              <a:t> </a:t>
            </a:r>
            <a:r>
              <a:rPr lang="en-US" baseline="0" dirty="0" err="1" smtClean="0"/>
              <a:t>una</a:t>
            </a:r>
            <a:r>
              <a:rPr lang="en-US" baseline="0" dirty="0" smtClean="0"/>
              <a:t> </a:t>
            </a:r>
            <a:r>
              <a:rPr lang="en-US" baseline="0" dirty="0" err="1" smtClean="0"/>
              <a:t>herramienta</a:t>
            </a:r>
            <a:r>
              <a:rPr lang="en-US" baseline="0" dirty="0" smtClean="0"/>
              <a:t> </a:t>
            </a:r>
            <a:r>
              <a:rPr lang="en-US" baseline="0" dirty="0" err="1" smtClean="0"/>
              <a:t>útil</a:t>
            </a:r>
            <a:r>
              <a:rPr lang="en-US" baseline="0" dirty="0" smtClean="0"/>
              <a:t> de </a:t>
            </a:r>
            <a:r>
              <a:rPr lang="en-US" baseline="0" dirty="0" err="1" smtClean="0"/>
              <a:t>gestión</a:t>
            </a:r>
            <a:r>
              <a:rPr lang="en-US" baseline="0" dirty="0" smtClean="0"/>
              <a:t> </a:t>
            </a:r>
            <a:r>
              <a:rPr lang="en-US" baseline="0" dirty="0" err="1" smtClean="0"/>
              <a:t>pública</a:t>
            </a:r>
            <a:r>
              <a:rPr lang="en-US" baseline="0" dirty="0" smtClean="0"/>
              <a:t> </a:t>
            </a:r>
            <a:r>
              <a:rPr lang="en-US" baseline="0" dirty="0" err="1" smtClean="0"/>
              <a:t>que</a:t>
            </a:r>
            <a:r>
              <a:rPr lang="en-US" baseline="0" dirty="0" smtClean="0"/>
              <a:t>: 1) pone la </a:t>
            </a:r>
            <a:r>
              <a:rPr lang="en-US" baseline="0" dirty="0" err="1" smtClean="0"/>
              <a:t>pregunta</a:t>
            </a:r>
            <a:r>
              <a:rPr lang="en-US" baseline="0" dirty="0" smtClean="0"/>
              <a:t> o </a:t>
            </a:r>
            <a:r>
              <a:rPr lang="en-US" baseline="0" dirty="0" err="1" smtClean="0"/>
              <a:t>necesidad</a:t>
            </a:r>
            <a:r>
              <a:rPr lang="en-US" baseline="0" dirty="0" smtClean="0"/>
              <a:t> del </a:t>
            </a:r>
            <a:r>
              <a:rPr lang="en-US" baseline="0" dirty="0" err="1" smtClean="0"/>
              <a:t>formulador</a:t>
            </a:r>
            <a:r>
              <a:rPr lang="en-US" baseline="0" dirty="0" smtClean="0"/>
              <a:t> de </a:t>
            </a:r>
            <a:r>
              <a:rPr lang="en-US" baseline="0" dirty="0" err="1" smtClean="0"/>
              <a:t>políticas</a:t>
            </a:r>
            <a:r>
              <a:rPr lang="en-US" baseline="0" dirty="0" smtClean="0"/>
              <a:t> </a:t>
            </a:r>
            <a:r>
              <a:rPr lang="en-US" baseline="0" dirty="0" err="1" smtClean="0"/>
              <a:t>como</a:t>
            </a:r>
            <a:r>
              <a:rPr lang="en-US" baseline="0" dirty="0" smtClean="0"/>
              <a:t> </a:t>
            </a:r>
            <a:r>
              <a:rPr lang="en-US" baseline="0" dirty="0" err="1" smtClean="0"/>
              <a:t>primera</a:t>
            </a:r>
            <a:r>
              <a:rPr lang="en-US" baseline="0" dirty="0" smtClean="0"/>
              <a:t> </a:t>
            </a:r>
            <a:r>
              <a:rPr lang="en-US" baseline="0" dirty="0" err="1" smtClean="0"/>
              <a:t>prioridad</a:t>
            </a:r>
            <a:r>
              <a:rPr lang="en-US" baseline="0" dirty="0" smtClean="0"/>
              <a:t> y no </a:t>
            </a:r>
            <a:r>
              <a:rPr lang="en-US" baseline="0" dirty="0" err="1" smtClean="0"/>
              <a:t>impone</a:t>
            </a:r>
            <a:r>
              <a:rPr lang="en-US" baseline="0" dirty="0" smtClean="0"/>
              <a:t> agendas, 2) </a:t>
            </a:r>
            <a:r>
              <a:rPr lang="en-US" baseline="0" dirty="0" err="1" smtClean="0"/>
              <a:t>busca</a:t>
            </a:r>
            <a:r>
              <a:rPr lang="en-US" baseline="0" dirty="0" smtClean="0"/>
              <a:t> los </a:t>
            </a:r>
            <a:r>
              <a:rPr lang="en-US" baseline="0" dirty="0" err="1" smtClean="0"/>
              <a:t>máximos</a:t>
            </a:r>
            <a:r>
              <a:rPr lang="en-US" baseline="0" dirty="0" smtClean="0"/>
              <a:t> </a:t>
            </a:r>
            <a:r>
              <a:rPr lang="en-US" baseline="0" dirty="0" err="1" smtClean="0"/>
              <a:t>estándares</a:t>
            </a:r>
            <a:r>
              <a:rPr lang="en-US" baseline="0" dirty="0" smtClean="0"/>
              <a:t> </a:t>
            </a:r>
            <a:r>
              <a:rPr lang="en-US" baseline="0" dirty="0" err="1" smtClean="0"/>
              <a:t>académicos</a:t>
            </a:r>
            <a:r>
              <a:rPr lang="en-US" baseline="0" dirty="0" smtClean="0"/>
              <a:t> </a:t>
            </a:r>
            <a:r>
              <a:rPr lang="en-US" baseline="0" dirty="0" err="1" smtClean="0"/>
              <a:t>posibles</a:t>
            </a:r>
            <a:r>
              <a:rPr lang="en-US" baseline="0" dirty="0" smtClean="0"/>
              <a:t>, </a:t>
            </a:r>
            <a:r>
              <a:rPr lang="en-US" baseline="0" dirty="0" err="1" smtClean="0"/>
              <a:t>dependiendo</a:t>
            </a:r>
            <a:r>
              <a:rPr lang="en-US" baseline="0" dirty="0" smtClean="0"/>
              <a:t> del </a:t>
            </a:r>
            <a:r>
              <a:rPr lang="en-US" baseline="0" dirty="0" err="1" smtClean="0"/>
              <a:t>proyecto</a:t>
            </a:r>
            <a:r>
              <a:rPr lang="en-US" baseline="0" dirty="0" smtClean="0"/>
              <a:t> y 3) </a:t>
            </a:r>
            <a:r>
              <a:rPr lang="en-US" baseline="0" dirty="0" err="1" smtClean="0"/>
              <a:t>Trabaja</a:t>
            </a:r>
            <a:r>
              <a:rPr lang="en-US" baseline="0" dirty="0" smtClean="0"/>
              <a:t> de la </a:t>
            </a:r>
            <a:r>
              <a:rPr lang="en-US" baseline="0" dirty="0" err="1" smtClean="0"/>
              <a:t>mano</a:t>
            </a:r>
            <a:r>
              <a:rPr lang="en-US" baseline="0" dirty="0" smtClean="0"/>
              <a:t> con </a:t>
            </a:r>
            <a:r>
              <a:rPr lang="en-US" baseline="0" dirty="0" err="1" smtClean="0"/>
              <a:t>las</a:t>
            </a:r>
            <a:r>
              <a:rPr lang="en-US" baseline="0" dirty="0" smtClean="0"/>
              <a:t> </a:t>
            </a:r>
            <a:r>
              <a:rPr lang="en-US" baseline="0" dirty="0" err="1" smtClean="0"/>
              <a:t>autoridades</a:t>
            </a:r>
            <a:r>
              <a:rPr lang="en-US" baseline="0" dirty="0" smtClean="0"/>
              <a:t> </a:t>
            </a:r>
            <a:r>
              <a:rPr lang="en-US" baseline="0" dirty="0" err="1" smtClean="0"/>
              <a:t>responsables</a:t>
            </a:r>
            <a:r>
              <a:rPr lang="en-US" baseline="0" dirty="0" smtClean="0"/>
              <a:t> de </a:t>
            </a:r>
            <a:r>
              <a:rPr lang="en-US" baseline="0" dirty="0" err="1" smtClean="0"/>
              <a:t>las</a:t>
            </a:r>
            <a:r>
              <a:rPr lang="en-US" baseline="0" dirty="0" smtClean="0"/>
              <a:t> </a:t>
            </a:r>
            <a:r>
              <a:rPr lang="en-US" baseline="0" dirty="0" err="1" smtClean="0"/>
              <a:t>iniciativas</a:t>
            </a:r>
            <a:r>
              <a:rPr lang="en-US" baseline="0" dirty="0" smtClean="0"/>
              <a:t> </a:t>
            </a:r>
            <a:r>
              <a:rPr lang="en-US" baseline="0" dirty="0" err="1" smtClean="0"/>
              <a:t>para</a:t>
            </a:r>
            <a:r>
              <a:rPr lang="en-US" baseline="0" dirty="0" smtClean="0"/>
              <a:t> </a:t>
            </a:r>
            <a:r>
              <a:rPr lang="en-US" baseline="0" dirty="0" err="1" smtClean="0"/>
              <a:t>garantizar</a:t>
            </a:r>
            <a:r>
              <a:rPr lang="en-US" baseline="0" dirty="0" smtClean="0"/>
              <a:t> </a:t>
            </a:r>
            <a:r>
              <a:rPr lang="en-US" baseline="0" dirty="0" err="1" smtClean="0"/>
              <a:t>que</a:t>
            </a:r>
            <a:r>
              <a:rPr lang="en-US" baseline="0" dirty="0" smtClean="0"/>
              <a:t> la </a:t>
            </a:r>
            <a:r>
              <a:rPr lang="en-US" baseline="0" dirty="0" err="1" smtClean="0"/>
              <a:t>pregunta</a:t>
            </a:r>
            <a:r>
              <a:rPr lang="en-US" baseline="0" dirty="0" smtClean="0"/>
              <a:t> original y </a:t>
            </a:r>
            <a:r>
              <a:rPr lang="en-US" baseline="0" dirty="0" err="1" smtClean="0"/>
              <a:t>su</a:t>
            </a:r>
            <a:r>
              <a:rPr lang="en-US" baseline="0" dirty="0" smtClean="0"/>
              <a:t> </a:t>
            </a:r>
            <a:r>
              <a:rPr lang="en-US" baseline="0" dirty="0" err="1" smtClean="0"/>
              <a:t>respuesta</a:t>
            </a:r>
            <a:r>
              <a:rPr lang="en-US" baseline="0" dirty="0" smtClean="0"/>
              <a:t> </a:t>
            </a:r>
            <a:r>
              <a:rPr lang="en-US" baseline="0" dirty="0" err="1" smtClean="0"/>
              <a:t>sean</a:t>
            </a:r>
            <a:r>
              <a:rPr lang="en-US" baseline="0" dirty="0" smtClean="0"/>
              <a:t> de </a:t>
            </a:r>
            <a:r>
              <a:rPr lang="en-US" baseline="0" dirty="0" err="1" smtClean="0"/>
              <a:t>utilidad</a:t>
            </a:r>
            <a:r>
              <a:rPr lang="en-US" baseline="0" dirty="0" smtClean="0"/>
              <a:t> </a:t>
            </a:r>
            <a:r>
              <a:rPr lang="en-US" baseline="0" dirty="0" err="1" smtClean="0"/>
              <a:t>para</a:t>
            </a:r>
            <a:r>
              <a:rPr lang="en-US" baseline="0" dirty="0" smtClean="0"/>
              <a:t> la </a:t>
            </a:r>
            <a:r>
              <a:rPr lang="en-US" baseline="0" dirty="0" err="1" smtClean="0"/>
              <a:t>toma</a:t>
            </a:r>
            <a:r>
              <a:rPr lang="en-US" baseline="0" dirty="0" smtClean="0"/>
              <a:t> de </a:t>
            </a:r>
            <a:r>
              <a:rPr lang="en-US" baseline="0" dirty="0" err="1" smtClean="0"/>
              <a:t>decisiones</a:t>
            </a:r>
            <a:r>
              <a:rPr lang="en-US" baseline="0" dirty="0" smtClean="0"/>
              <a:t> posterior</a:t>
            </a:r>
            <a:endParaRPr lang="es-CO" dirty="0"/>
          </a:p>
        </p:txBody>
      </p:sp>
      <p:sp>
        <p:nvSpPr>
          <p:cNvPr id="4" name="3 Marcador de número de diapositiva"/>
          <p:cNvSpPr>
            <a:spLocks noGrp="1"/>
          </p:cNvSpPr>
          <p:nvPr>
            <p:ph type="sldNum" sz="quarter" idx="10"/>
          </p:nvPr>
        </p:nvSpPr>
        <p:spPr/>
        <p:txBody>
          <a:bodyPr/>
          <a:lstStyle/>
          <a:p>
            <a:fld id="{7BAF12AC-6338-4949-BC48-B76E4B2F2BCE}" type="slidenum">
              <a:rPr lang="es-VE" smtClean="0"/>
              <a:t>13</a:t>
            </a:fld>
            <a:endParaRPr lang="es-VE"/>
          </a:p>
        </p:txBody>
      </p:sp>
    </p:spTree>
    <p:extLst>
      <p:ext uri="{BB962C8B-B14F-4D97-AF65-F5344CB8AC3E}">
        <p14:creationId xmlns:p14="http://schemas.microsoft.com/office/powerpoint/2010/main" val="556939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FAF319E8-1E06-464C-863A-F8BC5F8AD850}" type="datetimeFigureOut">
              <a:rPr lang="es-VE" smtClean="0"/>
              <a:t>25/5/17</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259A0BA-E5C0-4DCD-B38D-26B3FD978B2B}" type="slidenum">
              <a:rPr lang="es-VE" smtClean="0"/>
              <a:t>‹Nr.›</a:t>
            </a:fld>
            <a:endParaRPr lang="es-VE"/>
          </a:p>
        </p:txBody>
      </p:sp>
    </p:spTree>
    <p:extLst>
      <p:ext uri="{BB962C8B-B14F-4D97-AF65-F5344CB8AC3E}">
        <p14:creationId xmlns:p14="http://schemas.microsoft.com/office/powerpoint/2010/main" val="349775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FAF319E8-1E06-464C-863A-F8BC5F8AD850}" type="datetimeFigureOut">
              <a:rPr lang="es-VE" smtClean="0"/>
              <a:t>25/5/17</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259A0BA-E5C0-4DCD-B38D-26B3FD978B2B}" type="slidenum">
              <a:rPr lang="es-VE" smtClean="0"/>
              <a:t>‹Nr.›</a:t>
            </a:fld>
            <a:endParaRPr lang="es-VE"/>
          </a:p>
        </p:txBody>
      </p:sp>
    </p:spTree>
    <p:extLst>
      <p:ext uri="{BB962C8B-B14F-4D97-AF65-F5344CB8AC3E}">
        <p14:creationId xmlns:p14="http://schemas.microsoft.com/office/powerpoint/2010/main" val="3289816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FAF319E8-1E06-464C-863A-F8BC5F8AD850}" type="datetimeFigureOut">
              <a:rPr lang="es-VE" smtClean="0"/>
              <a:t>25/5/17</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259A0BA-E5C0-4DCD-B38D-26B3FD978B2B}" type="slidenum">
              <a:rPr lang="es-VE" smtClean="0"/>
              <a:t>‹Nr.›</a:t>
            </a:fld>
            <a:endParaRPr lang="es-VE"/>
          </a:p>
        </p:txBody>
      </p:sp>
    </p:spTree>
    <p:extLst>
      <p:ext uri="{BB962C8B-B14F-4D97-AF65-F5344CB8AC3E}">
        <p14:creationId xmlns:p14="http://schemas.microsoft.com/office/powerpoint/2010/main" val="154257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FAF319E8-1E06-464C-863A-F8BC5F8AD850}" type="datetimeFigureOut">
              <a:rPr lang="es-VE" smtClean="0"/>
              <a:t>25/5/17</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259A0BA-E5C0-4DCD-B38D-26B3FD978B2B}" type="slidenum">
              <a:rPr lang="es-VE" smtClean="0"/>
              <a:t>‹Nr.›</a:t>
            </a:fld>
            <a:endParaRPr lang="es-VE"/>
          </a:p>
        </p:txBody>
      </p:sp>
    </p:spTree>
    <p:extLst>
      <p:ext uri="{BB962C8B-B14F-4D97-AF65-F5344CB8AC3E}">
        <p14:creationId xmlns:p14="http://schemas.microsoft.com/office/powerpoint/2010/main" val="386191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AF319E8-1E06-464C-863A-F8BC5F8AD850}" type="datetimeFigureOut">
              <a:rPr lang="es-VE" smtClean="0"/>
              <a:t>25/5/17</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259A0BA-E5C0-4DCD-B38D-26B3FD978B2B}" type="slidenum">
              <a:rPr lang="es-VE" smtClean="0"/>
              <a:t>‹Nr.›</a:t>
            </a:fld>
            <a:endParaRPr lang="es-VE"/>
          </a:p>
        </p:txBody>
      </p:sp>
    </p:spTree>
    <p:extLst>
      <p:ext uri="{BB962C8B-B14F-4D97-AF65-F5344CB8AC3E}">
        <p14:creationId xmlns:p14="http://schemas.microsoft.com/office/powerpoint/2010/main" val="424074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FAF319E8-1E06-464C-863A-F8BC5F8AD850}" type="datetimeFigureOut">
              <a:rPr lang="es-VE" smtClean="0"/>
              <a:t>25/5/17</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D259A0BA-E5C0-4DCD-B38D-26B3FD978B2B}" type="slidenum">
              <a:rPr lang="es-VE" smtClean="0"/>
              <a:t>‹Nr.›</a:t>
            </a:fld>
            <a:endParaRPr lang="es-VE"/>
          </a:p>
        </p:txBody>
      </p:sp>
    </p:spTree>
    <p:extLst>
      <p:ext uri="{BB962C8B-B14F-4D97-AF65-F5344CB8AC3E}">
        <p14:creationId xmlns:p14="http://schemas.microsoft.com/office/powerpoint/2010/main" val="40270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8"/>
            <a:ext cx="8229600" cy="857250"/>
          </a:xfrm>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FAF319E8-1E06-464C-863A-F8BC5F8AD850}" type="datetimeFigureOut">
              <a:rPr lang="es-VE" smtClean="0"/>
              <a:t>25/5/17</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D259A0BA-E5C0-4DCD-B38D-26B3FD978B2B}" type="slidenum">
              <a:rPr lang="es-VE" smtClean="0"/>
              <a:t>‹Nr.›</a:t>
            </a:fld>
            <a:endParaRPr lang="es-VE"/>
          </a:p>
        </p:txBody>
      </p:sp>
    </p:spTree>
    <p:extLst>
      <p:ext uri="{BB962C8B-B14F-4D97-AF65-F5344CB8AC3E}">
        <p14:creationId xmlns:p14="http://schemas.microsoft.com/office/powerpoint/2010/main" val="308498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FAF319E8-1E06-464C-863A-F8BC5F8AD850}" type="datetimeFigureOut">
              <a:rPr lang="es-VE" smtClean="0"/>
              <a:t>25/5/17</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D259A0BA-E5C0-4DCD-B38D-26B3FD978B2B}" type="slidenum">
              <a:rPr lang="es-VE" smtClean="0"/>
              <a:t>‹Nr.›</a:t>
            </a:fld>
            <a:endParaRPr lang="es-VE"/>
          </a:p>
        </p:txBody>
      </p:sp>
    </p:spTree>
    <p:extLst>
      <p:ext uri="{BB962C8B-B14F-4D97-AF65-F5344CB8AC3E}">
        <p14:creationId xmlns:p14="http://schemas.microsoft.com/office/powerpoint/2010/main" val="3442935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AF319E8-1E06-464C-863A-F8BC5F8AD850}" type="datetimeFigureOut">
              <a:rPr lang="es-VE" smtClean="0"/>
              <a:t>25/5/17</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D259A0BA-E5C0-4DCD-B38D-26B3FD978B2B}" type="slidenum">
              <a:rPr lang="es-VE" smtClean="0"/>
              <a:t>‹Nr.›</a:t>
            </a:fld>
            <a:endParaRPr lang="es-VE"/>
          </a:p>
        </p:txBody>
      </p:sp>
    </p:spTree>
    <p:extLst>
      <p:ext uri="{BB962C8B-B14F-4D97-AF65-F5344CB8AC3E}">
        <p14:creationId xmlns:p14="http://schemas.microsoft.com/office/powerpoint/2010/main" val="80255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AF319E8-1E06-464C-863A-F8BC5F8AD850}" type="datetimeFigureOut">
              <a:rPr lang="es-VE" smtClean="0"/>
              <a:t>25/5/17</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D259A0BA-E5C0-4DCD-B38D-26B3FD978B2B}" type="slidenum">
              <a:rPr lang="es-VE" smtClean="0"/>
              <a:t>‹Nr.›</a:t>
            </a:fld>
            <a:endParaRPr lang="es-VE"/>
          </a:p>
        </p:txBody>
      </p:sp>
    </p:spTree>
    <p:extLst>
      <p:ext uri="{BB962C8B-B14F-4D97-AF65-F5344CB8AC3E}">
        <p14:creationId xmlns:p14="http://schemas.microsoft.com/office/powerpoint/2010/main" val="177209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AF319E8-1E06-464C-863A-F8BC5F8AD850}" type="datetimeFigureOut">
              <a:rPr lang="es-VE" smtClean="0"/>
              <a:t>25/5/17</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D259A0BA-E5C0-4DCD-B38D-26B3FD978B2B}" type="slidenum">
              <a:rPr lang="es-VE" smtClean="0"/>
              <a:t>‹Nr.›</a:t>
            </a:fld>
            <a:endParaRPr lang="es-VE"/>
          </a:p>
        </p:txBody>
      </p:sp>
    </p:spTree>
    <p:extLst>
      <p:ext uri="{BB962C8B-B14F-4D97-AF65-F5344CB8AC3E}">
        <p14:creationId xmlns:p14="http://schemas.microsoft.com/office/powerpoint/2010/main" val="14345140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AF319E8-1E06-464C-863A-F8BC5F8AD850}" type="datetimeFigureOut">
              <a:rPr lang="es-VE" smtClean="0"/>
              <a:t>25/5/17</a:t>
            </a:fld>
            <a:endParaRPr lang="es-VE"/>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259A0BA-E5C0-4DCD-B38D-26B3FD978B2B}" type="slidenum">
              <a:rPr lang="es-VE" smtClean="0"/>
              <a:t>‹Nr.›</a:t>
            </a:fld>
            <a:endParaRPr lang="es-VE"/>
          </a:p>
        </p:txBody>
      </p:sp>
    </p:spTree>
    <p:extLst>
      <p:ext uri="{BB962C8B-B14F-4D97-AF65-F5344CB8AC3E}">
        <p14:creationId xmlns:p14="http://schemas.microsoft.com/office/powerpoint/2010/main" val="1068122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7.jpg"/><Relationship Id="rId6" Type="http://schemas.openxmlformats.org/officeDocument/2006/relationships/image" Target="../media/image28.jpg"/><Relationship Id="rId7" Type="http://schemas.openxmlformats.org/officeDocument/2006/relationships/image" Target="../media/image29.jpg"/><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31590"/>
            <a:ext cx="7772400" cy="2016223"/>
          </a:xfrm>
        </p:spPr>
        <p:txBody>
          <a:bodyPr>
            <a:normAutofit fontScale="90000"/>
          </a:bodyPr>
          <a:lstStyle/>
          <a:p>
            <a:r>
              <a:rPr lang="es-VE" dirty="0" smtClean="0"/>
              <a:t>Aprendizaje de políticas para el desarrollo</a:t>
            </a:r>
            <a:br>
              <a:rPr lang="es-VE" dirty="0" smtClean="0"/>
            </a:br>
            <a:r>
              <a:rPr lang="es-VE" dirty="0" smtClean="0"/>
              <a:t/>
            </a:r>
            <a:br>
              <a:rPr lang="es-VE" dirty="0" smtClean="0"/>
            </a:br>
            <a:r>
              <a:rPr lang="es-VE" sz="2700" dirty="0" smtClean="0"/>
              <a:t>Perú SEMIDE, 25 y 26 de mayo de 2017, Paracas</a:t>
            </a:r>
            <a:endParaRPr lang="es-VE" sz="2700" dirty="0"/>
          </a:p>
        </p:txBody>
      </p:sp>
      <p:sp>
        <p:nvSpPr>
          <p:cNvPr id="3" name="2 Subtítulo"/>
          <p:cNvSpPr>
            <a:spLocks noGrp="1"/>
          </p:cNvSpPr>
          <p:nvPr>
            <p:ph type="subTitle" idx="1"/>
          </p:nvPr>
        </p:nvSpPr>
        <p:spPr>
          <a:xfrm>
            <a:off x="1371600" y="3578696"/>
            <a:ext cx="6400800" cy="937270"/>
          </a:xfrm>
        </p:spPr>
        <p:txBody>
          <a:bodyPr>
            <a:normAutofit fontScale="85000" lnSpcReduction="20000"/>
          </a:bodyPr>
          <a:lstStyle/>
          <a:p>
            <a:r>
              <a:rPr lang="es-VE" sz="2400" dirty="0" smtClean="0"/>
              <a:t>Daniel E. Ortega</a:t>
            </a:r>
          </a:p>
          <a:p>
            <a:r>
              <a:rPr lang="es-VE" sz="2400" dirty="0" smtClean="0"/>
              <a:t>Director de Evaluación de Impacto y Aprendizaje de Políticas, CAF</a:t>
            </a:r>
            <a:endParaRPr lang="es-VE" sz="24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1025" name="Imagen 1" descr="CAF-Logo-Color-Horizon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28600"/>
            <a:ext cx="2088232" cy="39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348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71921" y="1668745"/>
            <a:ext cx="3672287" cy="830997"/>
          </a:xfrm>
          <a:prstGeom prst="rect">
            <a:avLst/>
          </a:prstGeom>
          <a:noFill/>
        </p:spPr>
        <p:txBody>
          <a:bodyPr wrap="none" rtlCol="0">
            <a:spAutoFit/>
          </a:bodyPr>
          <a:lstStyle/>
          <a:p>
            <a:r>
              <a:rPr lang="es-VE" sz="4800" dirty="0" smtClean="0">
                <a:solidFill>
                  <a:srgbClr val="FF0000"/>
                </a:solidFill>
              </a:rPr>
              <a:t>Conocimiento</a:t>
            </a:r>
            <a:endParaRPr lang="es-VE" sz="4800" dirty="0">
              <a:solidFill>
                <a:srgbClr val="FF0000"/>
              </a:solidFill>
            </a:endParaRPr>
          </a:p>
        </p:txBody>
      </p:sp>
    </p:spTree>
    <p:extLst>
      <p:ext uri="{BB962C8B-B14F-4D97-AF65-F5344CB8AC3E}">
        <p14:creationId xmlns:p14="http://schemas.microsoft.com/office/powerpoint/2010/main" val="13457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4623" y="842495"/>
            <a:ext cx="7675884" cy="461665"/>
          </a:xfrm>
          <a:prstGeom prst="rect">
            <a:avLst/>
          </a:prstGeom>
          <a:noFill/>
        </p:spPr>
        <p:txBody>
          <a:bodyPr wrap="none" rtlCol="0">
            <a:spAutoFit/>
          </a:bodyPr>
          <a:lstStyle/>
          <a:p>
            <a:r>
              <a:rPr lang="es-VE" sz="2400" dirty="0" smtClean="0"/>
              <a:t>Un flujo constante de decisiones institucionales y de política</a:t>
            </a:r>
            <a:endParaRPr lang="es-VE" sz="2400" dirty="0"/>
          </a:p>
        </p:txBody>
      </p:sp>
      <p:sp>
        <p:nvSpPr>
          <p:cNvPr id="6" name="5 CuadroTexto"/>
          <p:cNvSpPr txBox="1"/>
          <p:nvPr/>
        </p:nvSpPr>
        <p:spPr>
          <a:xfrm>
            <a:off x="4211960" y="2211710"/>
            <a:ext cx="4320480" cy="830997"/>
          </a:xfrm>
          <a:prstGeom prst="rect">
            <a:avLst/>
          </a:prstGeom>
          <a:noFill/>
        </p:spPr>
        <p:txBody>
          <a:bodyPr wrap="square" rtlCol="0">
            <a:spAutoFit/>
          </a:bodyPr>
          <a:lstStyle/>
          <a:p>
            <a:r>
              <a:rPr lang="en-US" sz="1600" dirty="0" smtClean="0"/>
              <a:t>“Sin </a:t>
            </a:r>
            <a:r>
              <a:rPr lang="en-US" sz="1600" dirty="0" err="1" smtClean="0"/>
              <a:t>lugar</a:t>
            </a:r>
            <a:r>
              <a:rPr lang="en-US" sz="1600" dirty="0" smtClean="0"/>
              <a:t> a </a:t>
            </a:r>
            <a:r>
              <a:rPr lang="en-US" sz="1600" dirty="0" err="1" smtClean="0"/>
              <a:t>dudas</a:t>
            </a:r>
            <a:r>
              <a:rPr lang="en-US" sz="1600" dirty="0" smtClean="0"/>
              <a:t>, </a:t>
            </a:r>
            <a:r>
              <a:rPr lang="en-US" sz="1600" dirty="0" err="1" smtClean="0"/>
              <a:t>todo</a:t>
            </a:r>
            <a:r>
              <a:rPr lang="en-US" sz="1600" dirty="0" smtClean="0"/>
              <a:t> el </a:t>
            </a:r>
            <a:r>
              <a:rPr lang="en-US" sz="1600" dirty="0" err="1" smtClean="0"/>
              <a:t>conocimiento</a:t>
            </a:r>
            <a:r>
              <a:rPr lang="en-US" sz="1600" dirty="0" smtClean="0"/>
              <a:t> </a:t>
            </a:r>
            <a:r>
              <a:rPr lang="en-US" sz="1600" dirty="0" err="1" smtClean="0"/>
              <a:t>comienza</a:t>
            </a:r>
            <a:r>
              <a:rPr lang="en-US" sz="1600" dirty="0" smtClean="0"/>
              <a:t> en </a:t>
            </a:r>
            <a:r>
              <a:rPr lang="en-US" sz="1600" dirty="0" err="1" smtClean="0"/>
              <a:t>nuestra</a:t>
            </a:r>
            <a:r>
              <a:rPr lang="en-US" sz="1600" dirty="0" smtClean="0"/>
              <a:t> </a:t>
            </a:r>
            <a:r>
              <a:rPr lang="en-US" sz="1600" dirty="0" err="1" smtClean="0"/>
              <a:t>experiencia</a:t>
            </a:r>
            <a:r>
              <a:rPr lang="en-US" sz="1600" dirty="0" smtClean="0"/>
              <a:t>”</a:t>
            </a:r>
          </a:p>
          <a:p>
            <a:r>
              <a:rPr lang="en-US" sz="1600" dirty="0" smtClean="0"/>
              <a:t>Immanuel Kant</a:t>
            </a:r>
            <a:endParaRPr lang="es-CO" sz="1600" dirty="0"/>
          </a:p>
        </p:txBody>
      </p:sp>
      <p:sp>
        <p:nvSpPr>
          <p:cNvPr id="7" name="6 CuadroTexto"/>
          <p:cNvSpPr txBox="1"/>
          <p:nvPr/>
        </p:nvSpPr>
        <p:spPr>
          <a:xfrm>
            <a:off x="899592" y="1707654"/>
            <a:ext cx="5291257" cy="461665"/>
          </a:xfrm>
          <a:prstGeom prst="rect">
            <a:avLst/>
          </a:prstGeom>
          <a:noFill/>
        </p:spPr>
        <p:txBody>
          <a:bodyPr wrap="none" rtlCol="0">
            <a:spAutoFit/>
          </a:bodyPr>
          <a:lstStyle/>
          <a:p>
            <a:r>
              <a:rPr lang="es-VE" sz="2400" dirty="0" smtClean="0"/>
              <a:t>Construir conocimiento de la experiencia</a:t>
            </a:r>
            <a:endParaRPr lang="es-VE" sz="2400" dirty="0"/>
          </a:p>
        </p:txBody>
      </p:sp>
    </p:spTree>
    <p:extLst>
      <p:ext uri="{BB962C8B-B14F-4D97-AF65-F5344CB8AC3E}">
        <p14:creationId xmlns:p14="http://schemas.microsoft.com/office/powerpoint/2010/main" val="362367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4623" y="842495"/>
            <a:ext cx="7675884" cy="461665"/>
          </a:xfrm>
          <a:prstGeom prst="rect">
            <a:avLst/>
          </a:prstGeom>
          <a:noFill/>
        </p:spPr>
        <p:txBody>
          <a:bodyPr wrap="none" rtlCol="0">
            <a:spAutoFit/>
          </a:bodyPr>
          <a:lstStyle/>
          <a:p>
            <a:r>
              <a:rPr lang="es-VE" sz="2400" dirty="0" smtClean="0">
                <a:solidFill>
                  <a:schemeClr val="bg1">
                    <a:lumMod val="85000"/>
                  </a:schemeClr>
                </a:solidFill>
              </a:rPr>
              <a:t>Un flujo constante de decisiones institucionales y de política</a:t>
            </a:r>
            <a:endParaRPr lang="es-VE" sz="2400" dirty="0">
              <a:solidFill>
                <a:schemeClr val="bg1">
                  <a:lumMod val="85000"/>
                </a:schemeClr>
              </a:solidFill>
            </a:endParaRPr>
          </a:p>
        </p:txBody>
      </p:sp>
      <p:sp>
        <p:nvSpPr>
          <p:cNvPr id="6" name="5 CuadroTexto"/>
          <p:cNvSpPr txBox="1"/>
          <p:nvPr/>
        </p:nvSpPr>
        <p:spPr>
          <a:xfrm>
            <a:off x="4211960" y="2211710"/>
            <a:ext cx="4320480" cy="830997"/>
          </a:xfrm>
          <a:prstGeom prst="rect">
            <a:avLst/>
          </a:prstGeom>
          <a:noFill/>
        </p:spPr>
        <p:txBody>
          <a:bodyPr wrap="square" rtlCol="0">
            <a:spAutoFit/>
          </a:bodyPr>
          <a:lstStyle/>
          <a:p>
            <a:r>
              <a:rPr lang="en-US" sz="1600" dirty="0" smtClean="0">
                <a:solidFill>
                  <a:schemeClr val="bg1">
                    <a:lumMod val="85000"/>
                  </a:schemeClr>
                </a:solidFill>
              </a:rPr>
              <a:t>“Sin </a:t>
            </a:r>
            <a:r>
              <a:rPr lang="en-US" sz="1600" dirty="0" err="1" smtClean="0">
                <a:solidFill>
                  <a:schemeClr val="bg1">
                    <a:lumMod val="85000"/>
                  </a:schemeClr>
                </a:solidFill>
              </a:rPr>
              <a:t>lugar</a:t>
            </a:r>
            <a:r>
              <a:rPr lang="en-US" sz="1600" dirty="0" smtClean="0">
                <a:solidFill>
                  <a:schemeClr val="bg1">
                    <a:lumMod val="85000"/>
                  </a:schemeClr>
                </a:solidFill>
              </a:rPr>
              <a:t> a </a:t>
            </a:r>
            <a:r>
              <a:rPr lang="en-US" sz="1600" dirty="0" err="1" smtClean="0">
                <a:solidFill>
                  <a:schemeClr val="bg1">
                    <a:lumMod val="85000"/>
                  </a:schemeClr>
                </a:solidFill>
              </a:rPr>
              <a:t>dudas</a:t>
            </a:r>
            <a:r>
              <a:rPr lang="en-US" sz="1600" dirty="0" smtClean="0">
                <a:solidFill>
                  <a:schemeClr val="bg1">
                    <a:lumMod val="85000"/>
                  </a:schemeClr>
                </a:solidFill>
              </a:rPr>
              <a:t>, </a:t>
            </a:r>
            <a:r>
              <a:rPr lang="en-US" sz="1600" dirty="0" err="1" smtClean="0">
                <a:solidFill>
                  <a:schemeClr val="bg1">
                    <a:lumMod val="85000"/>
                  </a:schemeClr>
                </a:solidFill>
              </a:rPr>
              <a:t>todo</a:t>
            </a:r>
            <a:r>
              <a:rPr lang="en-US" sz="1600" dirty="0" smtClean="0">
                <a:solidFill>
                  <a:schemeClr val="bg1">
                    <a:lumMod val="85000"/>
                  </a:schemeClr>
                </a:solidFill>
              </a:rPr>
              <a:t> el </a:t>
            </a:r>
            <a:r>
              <a:rPr lang="en-US" sz="1600" dirty="0" err="1" smtClean="0">
                <a:solidFill>
                  <a:schemeClr val="bg1">
                    <a:lumMod val="85000"/>
                  </a:schemeClr>
                </a:solidFill>
              </a:rPr>
              <a:t>conocimiento</a:t>
            </a:r>
            <a:r>
              <a:rPr lang="en-US" sz="1600" dirty="0" smtClean="0">
                <a:solidFill>
                  <a:schemeClr val="bg1">
                    <a:lumMod val="85000"/>
                  </a:schemeClr>
                </a:solidFill>
              </a:rPr>
              <a:t> </a:t>
            </a:r>
            <a:r>
              <a:rPr lang="en-US" sz="1600" dirty="0" err="1" smtClean="0">
                <a:solidFill>
                  <a:schemeClr val="bg1">
                    <a:lumMod val="85000"/>
                  </a:schemeClr>
                </a:solidFill>
              </a:rPr>
              <a:t>comienza</a:t>
            </a:r>
            <a:r>
              <a:rPr lang="en-US" sz="1600" dirty="0" smtClean="0">
                <a:solidFill>
                  <a:schemeClr val="bg1">
                    <a:lumMod val="85000"/>
                  </a:schemeClr>
                </a:solidFill>
              </a:rPr>
              <a:t> en </a:t>
            </a:r>
            <a:r>
              <a:rPr lang="en-US" sz="1600" dirty="0" err="1" smtClean="0">
                <a:solidFill>
                  <a:schemeClr val="bg1">
                    <a:lumMod val="85000"/>
                  </a:schemeClr>
                </a:solidFill>
              </a:rPr>
              <a:t>nuestra</a:t>
            </a:r>
            <a:r>
              <a:rPr lang="en-US" sz="1600" dirty="0" smtClean="0">
                <a:solidFill>
                  <a:schemeClr val="bg1">
                    <a:lumMod val="85000"/>
                  </a:schemeClr>
                </a:solidFill>
              </a:rPr>
              <a:t> </a:t>
            </a:r>
            <a:r>
              <a:rPr lang="en-US" sz="1600" dirty="0" err="1" smtClean="0">
                <a:solidFill>
                  <a:schemeClr val="bg1">
                    <a:lumMod val="85000"/>
                  </a:schemeClr>
                </a:solidFill>
              </a:rPr>
              <a:t>experiencia</a:t>
            </a:r>
            <a:r>
              <a:rPr lang="en-US" sz="1600" dirty="0" smtClean="0">
                <a:solidFill>
                  <a:schemeClr val="bg1">
                    <a:lumMod val="85000"/>
                  </a:schemeClr>
                </a:solidFill>
              </a:rPr>
              <a:t>”</a:t>
            </a:r>
          </a:p>
          <a:p>
            <a:r>
              <a:rPr lang="en-US" sz="1600" dirty="0" smtClean="0">
                <a:solidFill>
                  <a:schemeClr val="bg1">
                    <a:lumMod val="85000"/>
                  </a:schemeClr>
                </a:solidFill>
              </a:rPr>
              <a:t>Immanuel Kant</a:t>
            </a:r>
            <a:endParaRPr lang="es-CO" sz="1600" dirty="0">
              <a:solidFill>
                <a:schemeClr val="bg1">
                  <a:lumMod val="85000"/>
                </a:schemeClr>
              </a:solidFill>
            </a:endParaRPr>
          </a:p>
        </p:txBody>
      </p:sp>
      <p:sp>
        <p:nvSpPr>
          <p:cNvPr id="7" name="6 CuadroTexto"/>
          <p:cNvSpPr txBox="1"/>
          <p:nvPr/>
        </p:nvSpPr>
        <p:spPr>
          <a:xfrm>
            <a:off x="899592" y="1707654"/>
            <a:ext cx="5291257" cy="461665"/>
          </a:xfrm>
          <a:prstGeom prst="rect">
            <a:avLst/>
          </a:prstGeom>
          <a:noFill/>
        </p:spPr>
        <p:txBody>
          <a:bodyPr wrap="none" rtlCol="0">
            <a:spAutoFit/>
          </a:bodyPr>
          <a:lstStyle/>
          <a:p>
            <a:r>
              <a:rPr lang="es-VE" sz="2400" dirty="0" smtClean="0">
                <a:solidFill>
                  <a:schemeClr val="bg1">
                    <a:lumMod val="85000"/>
                  </a:schemeClr>
                </a:solidFill>
              </a:rPr>
              <a:t>Construir conocimiento de la experiencia</a:t>
            </a:r>
            <a:endParaRPr lang="es-VE" sz="2400" dirty="0">
              <a:solidFill>
                <a:schemeClr val="bg1">
                  <a:lumMod val="85000"/>
                </a:schemeClr>
              </a:solidFill>
            </a:endParaRPr>
          </a:p>
        </p:txBody>
      </p:sp>
      <p:sp>
        <p:nvSpPr>
          <p:cNvPr id="8" name="7 CuadroTexto"/>
          <p:cNvSpPr txBox="1"/>
          <p:nvPr/>
        </p:nvSpPr>
        <p:spPr>
          <a:xfrm>
            <a:off x="1890093" y="3219822"/>
            <a:ext cx="5634235" cy="769441"/>
          </a:xfrm>
          <a:prstGeom prst="rect">
            <a:avLst/>
          </a:prstGeom>
          <a:noFill/>
        </p:spPr>
        <p:txBody>
          <a:bodyPr wrap="none" rtlCol="0">
            <a:spAutoFit/>
          </a:bodyPr>
          <a:lstStyle/>
          <a:p>
            <a:r>
              <a:rPr lang="es-VE" sz="4400" dirty="0" smtClean="0">
                <a:solidFill>
                  <a:srgbClr val="FF0000"/>
                </a:solidFill>
              </a:rPr>
              <a:t>Aprendizaje de políticas</a:t>
            </a:r>
            <a:endParaRPr lang="es-VE" sz="4400" dirty="0">
              <a:solidFill>
                <a:srgbClr val="FF0000"/>
              </a:solidFill>
            </a:endParaRPr>
          </a:p>
        </p:txBody>
      </p:sp>
    </p:spTree>
    <p:extLst>
      <p:ext uri="{BB962C8B-B14F-4D97-AF65-F5344CB8AC3E}">
        <p14:creationId xmlns:p14="http://schemas.microsoft.com/office/powerpoint/2010/main" val="250378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746077" y="195486"/>
            <a:ext cx="5634235" cy="769441"/>
          </a:xfrm>
          <a:prstGeom prst="rect">
            <a:avLst/>
          </a:prstGeom>
          <a:noFill/>
        </p:spPr>
        <p:txBody>
          <a:bodyPr wrap="none" rtlCol="0">
            <a:spAutoFit/>
          </a:bodyPr>
          <a:lstStyle/>
          <a:p>
            <a:r>
              <a:rPr lang="es-VE" sz="4400" dirty="0" smtClean="0"/>
              <a:t>Aprendizaje de políticas</a:t>
            </a:r>
            <a:endParaRPr lang="es-VE" sz="4400" dirty="0"/>
          </a:p>
        </p:txBody>
      </p:sp>
      <p:sp>
        <p:nvSpPr>
          <p:cNvPr id="2" name="1 CuadroTexto"/>
          <p:cNvSpPr txBox="1"/>
          <p:nvPr/>
        </p:nvSpPr>
        <p:spPr>
          <a:xfrm>
            <a:off x="683568" y="1595576"/>
            <a:ext cx="6048672" cy="400110"/>
          </a:xfrm>
          <a:prstGeom prst="rect">
            <a:avLst/>
          </a:prstGeom>
          <a:noFill/>
        </p:spPr>
        <p:txBody>
          <a:bodyPr wrap="square" rtlCol="0">
            <a:spAutoFit/>
          </a:bodyPr>
          <a:lstStyle/>
          <a:p>
            <a:r>
              <a:rPr lang="en-US" sz="2000" b="1" dirty="0" err="1" smtClean="0"/>
              <a:t>Identificar</a:t>
            </a:r>
            <a:r>
              <a:rPr lang="en-US" sz="2000" b="1" dirty="0" smtClean="0"/>
              <a:t> y </a:t>
            </a:r>
            <a:r>
              <a:rPr lang="en-US" sz="2000" b="1" dirty="0" err="1" smtClean="0"/>
              <a:t>aprovechar</a:t>
            </a:r>
            <a:r>
              <a:rPr lang="en-US" sz="2000" b="1" dirty="0" smtClean="0"/>
              <a:t> </a:t>
            </a:r>
            <a:r>
              <a:rPr lang="en-US" sz="2000" b="1" dirty="0" err="1" smtClean="0"/>
              <a:t>oportunidades</a:t>
            </a:r>
            <a:r>
              <a:rPr lang="en-US" sz="2000" b="1" dirty="0" smtClean="0"/>
              <a:t> de </a:t>
            </a:r>
            <a:r>
              <a:rPr lang="en-US" sz="2000" b="1" dirty="0" err="1" smtClean="0"/>
              <a:t>aprendizaje</a:t>
            </a:r>
            <a:endParaRPr lang="es-CO" sz="2000" b="1" dirty="0"/>
          </a:p>
        </p:txBody>
      </p:sp>
      <p:sp>
        <p:nvSpPr>
          <p:cNvPr id="10" name="9 CuadroTexto"/>
          <p:cNvSpPr txBox="1"/>
          <p:nvPr/>
        </p:nvSpPr>
        <p:spPr>
          <a:xfrm>
            <a:off x="683568" y="2427734"/>
            <a:ext cx="7148319" cy="400110"/>
          </a:xfrm>
          <a:prstGeom prst="rect">
            <a:avLst/>
          </a:prstGeom>
          <a:noFill/>
        </p:spPr>
        <p:txBody>
          <a:bodyPr wrap="square" rtlCol="0">
            <a:spAutoFit/>
          </a:bodyPr>
          <a:lstStyle/>
          <a:p>
            <a:r>
              <a:rPr lang="en-US" sz="2000" b="1" u="sng" dirty="0" err="1" smtClean="0"/>
              <a:t>Evaluación</a:t>
            </a:r>
            <a:r>
              <a:rPr lang="en-US" sz="2000" b="1" u="sng" dirty="0" smtClean="0"/>
              <a:t> de </a:t>
            </a:r>
            <a:r>
              <a:rPr lang="en-US" sz="2000" b="1" u="sng" dirty="0" err="1" smtClean="0"/>
              <a:t>impacto</a:t>
            </a:r>
            <a:r>
              <a:rPr lang="en-US" sz="2000" b="1" u="sng" dirty="0" smtClean="0"/>
              <a:t> </a:t>
            </a:r>
            <a:r>
              <a:rPr lang="en-US" sz="2000" b="1" u="sng" dirty="0" err="1" smtClean="0"/>
              <a:t>como</a:t>
            </a:r>
            <a:r>
              <a:rPr lang="en-US" sz="2000" b="1" u="sng" dirty="0" smtClean="0"/>
              <a:t> </a:t>
            </a:r>
            <a:r>
              <a:rPr lang="en-US" sz="2000" b="1" u="sng" dirty="0" err="1" smtClean="0"/>
              <a:t>herramienta</a:t>
            </a:r>
            <a:r>
              <a:rPr lang="en-US" sz="2000" b="1" u="sng" dirty="0" smtClean="0"/>
              <a:t> de </a:t>
            </a:r>
            <a:r>
              <a:rPr lang="en-US" sz="2000" b="1" u="sng" dirty="0" err="1" smtClean="0"/>
              <a:t>gestión</a:t>
            </a:r>
            <a:r>
              <a:rPr lang="en-US" sz="2000" b="1" u="sng" dirty="0" smtClean="0"/>
              <a:t> </a:t>
            </a:r>
            <a:r>
              <a:rPr lang="en-US" sz="2000" b="1" u="sng" dirty="0" err="1" smtClean="0"/>
              <a:t>pública</a:t>
            </a:r>
            <a:endParaRPr lang="es-CO" sz="2000" b="1" u="sng" dirty="0"/>
          </a:p>
        </p:txBody>
      </p:sp>
      <p:sp>
        <p:nvSpPr>
          <p:cNvPr id="3" name="2 CuadroTexto"/>
          <p:cNvSpPr txBox="1"/>
          <p:nvPr/>
        </p:nvSpPr>
        <p:spPr>
          <a:xfrm>
            <a:off x="1063136" y="2883343"/>
            <a:ext cx="4885248" cy="369332"/>
          </a:xfrm>
          <a:prstGeom prst="rect">
            <a:avLst/>
          </a:prstGeom>
          <a:noFill/>
        </p:spPr>
        <p:txBody>
          <a:bodyPr wrap="none" rtlCol="0">
            <a:spAutoFit/>
          </a:bodyPr>
          <a:lstStyle/>
          <a:p>
            <a:r>
              <a:rPr lang="en-US" dirty="0" smtClean="0"/>
              <a:t>- </a:t>
            </a:r>
            <a:r>
              <a:rPr lang="en-US" dirty="0" err="1" smtClean="0"/>
              <a:t>Priorizar</a:t>
            </a:r>
            <a:r>
              <a:rPr lang="en-US" dirty="0" smtClean="0"/>
              <a:t> la </a:t>
            </a:r>
            <a:r>
              <a:rPr lang="en-US" dirty="0" err="1" smtClean="0"/>
              <a:t>necesidad</a:t>
            </a:r>
            <a:r>
              <a:rPr lang="en-US" dirty="0" smtClean="0"/>
              <a:t> del </a:t>
            </a:r>
            <a:r>
              <a:rPr lang="en-US" dirty="0" err="1" smtClean="0"/>
              <a:t>formulador</a:t>
            </a:r>
            <a:r>
              <a:rPr lang="en-US" dirty="0" smtClean="0"/>
              <a:t> de </a:t>
            </a:r>
            <a:r>
              <a:rPr lang="en-US" dirty="0" err="1" smtClean="0"/>
              <a:t>políticas</a:t>
            </a:r>
            <a:endParaRPr lang="es-CO" dirty="0"/>
          </a:p>
        </p:txBody>
      </p:sp>
      <p:sp>
        <p:nvSpPr>
          <p:cNvPr id="11" name="10 CuadroTexto"/>
          <p:cNvSpPr txBox="1"/>
          <p:nvPr/>
        </p:nvSpPr>
        <p:spPr>
          <a:xfrm>
            <a:off x="1063136" y="3622007"/>
            <a:ext cx="6975307" cy="369332"/>
          </a:xfrm>
          <a:prstGeom prst="rect">
            <a:avLst/>
          </a:prstGeom>
          <a:noFill/>
        </p:spPr>
        <p:txBody>
          <a:bodyPr wrap="none" rtlCol="0">
            <a:spAutoFit/>
          </a:bodyPr>
          <a:lstStyle/>
          <a:p>
            <a:r>
              <a:rPr lang="en-US" dirty="0" smtClean="0"/>
              <a:t>- </a:t>
            </a:r>
            <a:r>
              <a:rPr lang="en-US" dirty="0" err="1" smtClean="0"/>
              <a:t>Involucramiento</a:t>
            </a:r>
            <a:r>
              <a:rPr lang="en-US" dirty="0" smtClean="0"/>
              <a:t> de </a:t>
            </a:r>
            <a:r>
              <a:rPr lang="en-US" dirty="0" err="1" smtClean="0"/>
              <a:t>autoridades</a:t>
            </a:r>
            <a:r>
              <a:rPr lang="en-US" dirty="0" smtClean="0"/>
              <a:t>: </a:t>
            </a:r>
            <a:r>
              <a:rPr lang="en-US" dirty="0" err="1" smtClean="0"/>
              <a:t>garantizar</a:t>
            </a:r>
            <a:r>
              <a:rPr lang="en-US" dirty="0" smtClean="0"/>
              <a:t> </a:t>
            </a:r>
            <a:r>
              <a:rPr lang="en-US" dirty="0" err="1" smtClean="0"/>
              <a:t>relevancia</a:t>
            </a:r>
            <a:r>
              <a:rPr lang="en-US" dirty="0" smtClean="0"/>
              <a:t> del </a:t>
            </a:r>
            <a:r>
              <a:rPr lang="en-US" dirty="0" err="1" smtClean="0"/>
              <a:t>conocimiento</a:t>
            </a:r>
            <a:endParaRPr lang="es-CO" dirty="0"/>
          </a:p>
        </p:txBody>
      </p:sp>
      <p:sp>
        <p:nvSpPr>
          <p:cNvPr id="12" name="11 CuadroTexto"/>
          <p:cNvSpPr txBox="1"/>
          <p:nvPr/>
        </p:nvSpPr>
        <p:spPr>
          <a:xfrm>
            <a:off x="1063136" y="3252675"/>
            <a:ext cx="3361048" cy="369332"/>
          </a:xfrm>
          <a:prstGeom prst="rect">
            <a:avLst/>
          </a:prstGeom>
          <a:noFill/>
        </p:spPr>
        <p:txBody>
          <a:bodyPr wrap="none" rtlCol="0">
            <a:spAutoFit/>
          </a:bodyPr>
          <a:lstStyle/>
          <a:p>
            <a:r>
              <a:rPr lang="en-US" dirty="0" smtClean="0"/>
              <a:t>- </a:t>
            </a:r>
            <a:r>
              <a:rPr lang="en-US" dirty="0" err="1" smtClean="0"/>
              <a:t>Estándares</a:t>
            </a:r>
            <a:r>
              <a:rPr lang="en-US" dirty="0" smtClean="0"/>
              <a:t> </a:t>
            </a:r>
            <a:r>
              <a:rPr lang="en-US" dirty="0" err="1" smtClean="0"/>
              <a:t>académicos</a:t>
            </a:r>
            <a:r>
              <a:rPr lang="en-US" dirty="0" smtClean="0"/>
              <a:t> </a:t>
            </a:r>
            <a:r>
              <a:rPr lang="en-US" dirty="0" err="1" smtClean="0"/>
              <a:t>elevados</a:t>
            </a:r>
            <a:endParaRPr lang="es-CO" dirty="0"/>
          </a:p>
        </p:txBody>
      </p:sp>
      <p:sp>
        <p:nvSpPr>
          <p:cNvPr id="4" name="3 Rectángulo"/>
          <p:cNvSpPr/>
          <p:nvPr/>
        </p:nvSpPr>
        <p:spPr>
          <a:xfrm>
            <a:off x="323528" y="1252958"/>
            <a:ext cx="7632849" cy="958752"/>
          </a:xfrm>
          <a:prstGeom prst="rect">
            <a:avLst/>
          </a:prstGeom>
          <a:solidFill>
            <a:schemeClr val="bg1">
              <a:alpha val="9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4071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0" grpId="0"/>
      <p:bldP spid="3" grpId="0"/>
      <p:bldP spid="11" grpId="0"/>
      <p:bldP spid="1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51520" y="195485"/>
            <a:ext cx="6480720" cy="523220"/>
          </a:xfrm>
          <a:prstGeom prst="rect">
            <a:avLst/>
          </a:prstGeom>
          <a:noFill/>
        </p:spPr>
        <p:txBody>
          <a:bodyPr wrap="square" rtlCol="0">
            <a:spAutoFit/>
          </a:bodyPr>
          <a:lstStyle/>
          <a:p>
            <a:r>
              <a:rPr lang="es-VE" sz="2800" dirty="0" smtClean="0"/>
              <a:t>Cada vez más socios</a:t>
            </a:r>
            <a:endParaRPr lang="es-VE" sz="2800" dirty="0"/>
          </a:p>
        </p:txBody>
      </p:sp>
      <p:sp>
        <p:nvSpPr>
          <p:cNvPr id="5" name="4 CuadroTexto"/>
          <p:cNvSpPr txBox="1"/>
          <p:nvPr/>
        </p:nvSpPr>
        <p:spPr>
          <a:xfrm>
            <a:off x="377460" y="4402555"/>
            <a:ext cx="8420308" cy="369332"/>
          </a:xfrm>
          <a:prstGeom prst="rect">
            <a:avLst/>
          </a:prstGeom>
          <a:noFill/>
        </p:spPr>
        <p:txBody>
          <a:bodyPr wrap="square" rtlCol="0">
            <a:spAutoFit/>
          </a:bodyPr>
          <a:lstStyle/>
          <a:p>
            <a:r>
              <a:rPr lang="en-US" dirty="0" err="1" smtClean="0"/>
              <a:t>Muchas</a:t>
            </a:r>
            <a:r>
              <a:rPr lang="en-US" dirty="0" smtClean="0"/>
              <a:t> </a:t>
            </a:r>
            <a:r>
              <a:rPr lang="en-US" dirty="0" err="1" smtClean="0"/>
              <a:t>interacciones</a:t>
            </a:r>
            <a:r>
              <a:rPr lang="en-US" dirty="0" smtClean="0"/>
              <a:t>, no </a:t>
            </a:r>
            <a:r>
              <a:rPr lang="en-US" dirty="0" err="1" smtClean="0"/>
              <a:t>siempre</a:t>
            </a:r>
            <a:r>
              <a:rPr lang="en-US" dirty="0"/>
              <a:t> </a:t>
            </a:r>
            <a:r>
              <a:rPr lang="en-US" dirty="0" err="1" smtClean="0"/>
              <a:t>han</a:t>
            </a:r>
            <a:r>
              <a:rPr lang="en-US" dirty="0" smtClean="0"/>
              <a:t> </a:t>
            </a:r>
            <a:r>
              <a:rPr lang="en-US" dirty="0" err="1" smtClean="0"/>
              <a:t>llevado</a:t>
            </a:r>
            <a:r>
              <a:rPr lang="en-US" dirty="0" smtClean="0"/>
              <a:t> a </a:t>
            </a:r>
            <a:r>
              <a:rPr lang="en-US" dirty="0" err="1" smtClean="0"/>
              <a:t>evaluaciones</a:t>
            </a:r>
            <a:r>
              <a:rPr lang="en-US" dirty="0" smtClean="0"/>
              <a:t> de </a:t>
            </a:r>
            <a:r>
              <a:rPr lang="en-US" dirty="0" err="1" smtClean="0"/>
              <a:t>impacto</a:t>
            </a:r>
            <a:endParaRPr lang="es-CO" dirty="0"/>
          </a:p>
        </p:txBody>
      </p:sp>
      <p:pic>
        <p:nvPicPr>
          <p:cNvPr id="6" name="Imagen 1"/>
          <p:cNvPicPr>
            <a:picLocks noChangeAspect="1"/>
          </p:cNvPicPr>
          <p:nvPr/>
        </p:nvPicPr>
        <p:blipFill rotWithShape="1">
          <a:blip r:embed="rId3"/>
          <a:srcRect t="11119"/>
          <a:stretch/>
        </p:blipFill>
        <p:spPr>
          <a:xfrm>
            <a:off x="1619672" y="987574"/>
            <a:ext cx="5935884" cy="3168352"/>
          </a:xfrm>
          <a:prstGeom prst="rect">
            <a:avLst/>
          </a:prstGeom>
        </p:spPr>
      </p:pic>
    </p:spTree>
    <p:extLst>
      <p:ext uri="{BB962C8B-B14F-4D97-AF65-F5344CB8AC3E}">
        <p14:creationId xmlns:p14="http://schemas.microsoft.com/office/powerpoint/2010/main" val="72772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996" y="111125"/>
            <a:ext cx="8229600" cy="857250"/>
          </a:xfrm>
        </p:spPr>
        <p:txBody>
          <a:bodyPr>
            <a:normAutofit/>
          </a:bodyPr>
          <a:lstStyle/>
          <a:p>
            <a:pPr algn="l"/>
            <a:r>
              <a:rPr lang="en-US" sz="3600" b="1" dirty="0" err="1" smtClean="0"/>
              <a:t>Fortalecimiento</a:t>
            </a:r>
            <a:r>
              <a:rPr lang="en-US" sz="3600" b="1" dirty="0" smtClean="0"/>
              <a:t> </a:t>
            </a:r>
            <a:r>
              <a:rPr lang="en-US" sz="3600" b="1" dirty="0" err="1" smtClean="0"/>
              <a:t>institucional</a:t>
            </a:r>
            <a:endParaRPr lang="es-CO" sz="3600" b="1" dirty="0"/>
          </a:p>
        </p:txBody>
      </p:sp>
      <p:graphicFrame>
        <p:nvGraphicFramePr>
          <p:cNvPr id="4" name="3 Diagrama"/>
          <p:cNvGraphicFramePr/>
          <p:nvPr>
            <p:extLst>
              <p:ext uri="{D42A27DB-BD31-4B8C-83A1-F6EECF244321}">
                <p14:modId xmlns:p14="http://schemas.microsoft.com/office/powerpoint/2010/main" val="1418515971"/>
              </p:ext>
            </p:extLst>
          </p:nvPr>
        </p:nvGraphicFramePr>
        <p:xfrm>
          <a:off x="899592" y="539750"/>
          <a:ext cx="672040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6176" y="3734884"/>
            <a:ext cx="2530036" cy="99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9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195485"/>
            <a:ext cx="6480720" cy="769441"/>
          </a:xfrm>
          <a:prstGeom prst="rect">
            <a:avLst/>
          </a:prstGeom>
          <a:noFill/>
        </p:spPr>
        <p:txBody>
          <a:bodyPr wrap="square" rtlCol="0">
            <a:spAutoFit/>
          </a:bodyPr>
          <a:lstStyle/>
          <a:p>
            <a:r>
              <a:rPr lang="es-VE" sz="4400" dirty="0" smtClean="0"/>
              <a:t>Por qué estamos aquí?</a:t>
            </a:r>
            <a:endParaRPr lang="es-VE" sz="4400" dirty="0"/>
          </a:p>
        </p:txBody>
      </p:sp>
      <p:sp>
        <p:nvSpPr>
          <p:cNvPr id="3" name="4 Marcador de contenido"/>
          <p:cNvSpPr txBox="1">
            <a:spLocks/>
          </p:cNvSpPr>
          <p:nvPr/>
        </p:nvSpPr>
        <p:spPr>
          <a:xfrm>
            <a:off x="971600" y="1419621"/>
            <a:ext cx="7715200" cy="10081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VE" sz="2000" dirty="0" smtClean="0"/>
              <a:t>Agentes de cambio en el sector público… 35 seleccionados entre 600 postulantes de todo el país</a:t>
            </a:r>
          </a:p>
          <a:p>
            <a:pPr marL="0" indent="0">
              <a:buFont typeface="Arial" pitchFamily="34" charset="0"/>
              <a:buNone/>
            </a:pPr>
            <a:endParaRPr lang="es-VE" sz="2000" dirty="0"/>
          </a:p>
        </p:txBody>
      </p:sp>
      <p:sp>
        <p:nvSpPr>
          <p:cNvPr id="5" name="4 CuadroTexto"/>
          <p:cNvSpPr txBox="1"/>
          <p:nvPr/>
        </p:nvSpPr>
        <p:spPr>
          <a:xfrm>
            <a:off x="4211960" y="2321461"/>
            <a:ext cx="4608512" cy="2554545"/>
          </a:xfrm>
          <a:prstGeom prst="rect">
            <a:avLst/>
          </a:prstGeom>
          <a:noFill/>
        </p:spPr>
        <p:txBody>
          <a:bodyPr wrap="square" rtlCol="0">
            <a:spAutoFit/>
          </a:bodyPr>
          <a:lstStyle/>
          <a:p>
            <a:r>
              <a:rPr lang="es-CO" sz="1600" dirty="0">
                <a:solidFill>
                  <a:schemeClr val="tx2"/>
                </a:solidFill>
              </a:rPr>
              <a:t>Planificación y cooperación 5</a:t>
            </a:r>
          </a:p>
          <a:p>
            <a:r>
              <a:rPr lang="es-CO" sz="1600" dirty="0">
                <a:solidFill>
                  <a:schemeClr val="tx2"/>
                </a:solidFill>
              </a:rPr>
              <a:t>Impuestos 1</a:t>
            </a:r>
          </a:p>
          <a:p>
            <a:r>
              <a:rPr lang="es-CO" sz="1600" dirty="0">
                <a:solidFill>
                  <a:schemeClr val="tx2"/>
                </a:solidFill>
              </a:rPr>
              <a:t>Desarrollo productivo, comercio y turismo 5</a:t>
            </a:r>
          </a:p>
          <a:p>
            <a:r>
              <a:rPr lang="es-CO" sz="1600" dirty="0">
                <a:solidFill>
                  <a:schemeClr val="tx2"/>
                </a:solidFill>
              </a:rPr>
              <a:t>Salud 5</a:t>
            </a:r>
          </a:p>
          <a:p>
            <a:r>
              <a:rPr lang="es-CO" sz="1600" dirty="0">
                <a:solidFill>
                  <a:schemeClr val="tx2"/>
                </a:solidFill>
              </a:rPr>
              <a:t>Educación, capacitación y cultura 11</a:t>
            </a:r>
          </a:p>
          <a:p>
            <a:r>
              <a:rPr lang="es-CO" sz="1600" dirty="0">
                <a:solidFill>
                  <a:schemeClr val="tx2"/>
                </a:solidFill>
              </a:rPr>
              <a:t>Comunicaciones y tecnologías de información 2</a:t>
            </a:r>
          </a:p>
          <a:p>
            <a:r>
              <a:rPr lang="es-CO" sz="1600" dirty="0">
                <a:solidFill>
                  <a:schemeClr val="tx2"/>
                </a:solidFill>
              </a:rPr>
              <a:t>Transporte 1</a:t>
            </a:r>
          </a:p>
          <a:p>
            <a:r>
              <a:rPr lang="es-CO" sz="1600" dirty="0">
                <a:solidFill>
                  <a:schemeClr val="tx2"/>
                </a:solidFill>
              </a:rPr>
              <a:t>Vivienda y saneamiento 3</a:t>
            </a:r>
          </a:p>
          <a:p>
            <a:r>
              <a:rPr lang="es-CO" sz="1600" dirty="0">
                <a:solidFill>
                  <a:schemeClr val="tx2"/>
                </a:solidFill>
              </a:rPr>
              <a:t>Energía y minas 1</a:t>
            </a:r>
          </a:p>
          <a:p>
            <a:r>
              <a:rPr lang="es-CO" sz="1600" dirty="0">
                <a:solidFill>
                  <a:schemeClr val="tx2"/>
                </a:solidFill>
              </a:rPr>
              <a:t>Metrología e hidrología </a:t>
            </a:r>
            <a:r>
              <a:rPr lang="es-CO" sz="1600" dirty="0" smtClean="0">
                <a:solidFill>
                  <a:schemeClr val="tx2"/>
                </a:solidFill>
              </a:rPr>
              <a:t>1</a:t>
            </a:r>
            <a:endParaRPr lang="es-CO" sz="1600" dirty="0">
              <a:solidFill>
                <a:schemeClr val="tx2"/>
              </a:solidFill>
            </a:endParaRPr>
          </a:p>
        </p:txBody>
      </p:sp>
      <p:sp>
        <p:nvSpPr>
          <p:cNvPr id="6" name="5 CuadroTexto"/>
          <p:cNvSpPr txBox="1"/>
          <p:nvPr/>
        </p:nvSpPr>
        <p:spPr>
          <a:xfrm>
            <a:off x="1115616" y="2427734"/>
            <a:ext cx="2808312" cy="2062103"/>
          </a:xfrm>
          <a:prstGeom prst="rect">
            <a:avLst/>
          </a:prstGeom>
          <a:noFill/>
        </p:spPr>
        <p:txBody>
          <a:bodyPr wrap="square" rtlCol="0">
            <a:spAutoFit/>
          </a:bodyPr>
          <a:lstStyle/>
          <a:p>
            <a:r>
              <a:rPr lang="en-US" sz="1600" dirty="0" smtClean="0">
                <a:solidFill>
                  <a:schemeClr val="tx2"/>
                </a:solidFill>
              </a:rPr>
              <a:t>Lima:       22</a:t>
            </a:r>
          </a:p>
          <a:p>
            <a:r>
              <a:rPr lang="en-US" sz="1600" dirty="0" smtClean="0">
                <a:solidFill>
                  <a:schemeClr val="tx2"/>
                </a:solidFill>
              </a:rPr>
              <a:t>Arequipa: 2</a:t>
            </a:r>
          </a:p>
          <a:p>
            <a:r>
              <a:rPr lang="en-US" sz="1600" dirty="0" smtClean="0">
                <a:solidFill>
                  <a:schemeClr val="tx2"/>
                </a:solidFill>
              </a:rPr>
              <a:t>Huancavelica: 2</a:t>
            </a:r>
          </a:p>
          <a:p>
            <a:r>
              <a:rPr lang="en-US" sz="1600" dirty="0" err="1" smtClean="0">
                <a:solidFill>
                  <a:schemeClr val="tx2"/>
                </a:solidFill>
              </a:rPr>
              <a:t>Una</a:t>
            </a:r>
            <a:r>
              <a:rPr lang="en-US" sz="1600" dirty="0" smtClean="0">
                <a:solidFill>
                  <a:schemeClr val="tx2"/>
                </a:solidFill>
              </a:rPr>
              <a:t> persona de </a:t>
            </a:r>
            <a:r>
              <a:rPr lang="en-US" sz="1600" dirty="0" err="1" smtClean="0">
                <a:solidFill>
                  <a:schemeClr val="tx2"/>
                </a:solidFill>
              </a:rPr>
              <a:t>cada</a:t>
            </a:r>
            <a:r>
              <a:rPr lang="en-US" sz="1600" dirty="0" smtClean="0">
                <a:solidFill>
                  <a:schemeClr val="tx2"/>
                </a:solidFill>
              </a:rPr>
              <a:t> </a:t>
            </a:r>
            <a:r>
              <a:rPr lang="en-US" sz="1600" dirty="0" err="1" smtClean="0">
                <a:solidFill>
                  <a:schemeClr val="tx2"/>
                </a:solidFill>
              </a:rPr>
              <a:t>una</a:t>
            </a:r>
            <a:r>
              <a:rPr lang="en-US" sz="1600" dirty="0" smtClean="0">
                <a:solidFill>
                  <a:schemeClr val="tx2"/>
                </a:solidFill>
              </a:rPr>
              <a:t> de </a:t>
            </a:r>
            <a:r>
              <a:rPr lang="en-US" sz="1600" dirty="0" err="1" smtClean="0">
                <a:solidFill>
                  <a:schemeClr val="tx2"/>
                </a:solidFill>
              </a:rPr>
              <a:t>las</a:t>
            </a:r>
            <a:r>
              <a:rPr lang="en-US" sz="1600" dirty="0" smtClean="0">
                <a:solidFill>
                  <a:schemeClr val="tx2"/>
                </a:solidFill>
              </a:rPr>
              <a:t> </a:t>
            </a:r>
            <a:r>
              <a:rPr lang="en-US" sz="1600" dirty="0" err="1" smtClean="0">
                <a:solidFill>
                  <a:schemeClr val="tx2"/>
                </a:solidFill>
              </a:rPr>
              <a:t>siguientes</a:t>
            </a:r>
            <a:r>
              <a:rPr lang="en-US" sz="1600" dirty="0" smtClean="0">
                <a:solidFill>
                  <a:schemeClr val="tx2"/>
                </a:solidFill>
              </a:rPr>
              <a:t>: Trujillo, Amazonas, Moquegua, </a:t>
            </a:r>
            <a:r>
              <a:rPr lang="en-US" sz="1600" dirty="0" err="1" smtClean="0">
                <a:solidFill>
                  <a:schemeClr val="tx2"/>
                </a:solidFill>
              </a:rPr>
              <a:t>Utcubamba</a:t>
            </a:r>
            <a:r>
              <a:rPr lang="en-US" sz="1600" dirty="0" smtClean="0">
                <a:solidFill>
                  <a:schemeClr val="tx2"/>
                </a:solidFill>
              </a:rPr>
              <a:t>, Chiclayo, </a:t>
            </a:r>
            <a:r>
              <a:rPr lang="en-US" sz="1600" dirty="0" err="1" smtClean="0">
                <a:solidFill>
                  <a:schemeClr val="tx2"/>
                </a:solidFill>
              </a:rPr>
              <a:t>Satipo</a:t>
            </a:r>
            <a:r>
              <a:rPr lang="en-US" sz="1600" dirty="0" smtClean="0">
                <a:solidFill>
                  <a:schemeClr val="tx2"/>
                </a:solidFill>
              </a:rPr>
              <a:t>, Iquitos, Cusco, </a:t>
            </a:r>
            <a:r>
              <a:rPr lang="en-US" sz="1600" dirty="0" err="1" smtClean="0">
                <a:solidFill>
                  <a:schemeClr val="tx2"/>
                </a:solidFill>
              </a:rPr>
              <a:t>Barraca</a:t>
            </a:r>
            <a:endParaRPr lang="es-CO" sz="1600" dirty="0">
              <a:solidFill>
                <a:schemeClr val="tx2"/>
              </a:solidFill>
            </a:endParaRPr>
          </a:p>
        </p:txBody>
      </p:sp>
    </p:spTree>
    <p:extLst>
      <p:ext uri="{BB962C8B-B14F-4D97-AF65-F5344CB8AC3E}">
        <p14:creationId xmlns:p14="http://schemas.microsoft.com/office/powerpoint/2010/main" val="345823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195485"/>
            <a:ext cx="6480720" cy="769441"/>
          </a:xfrm>
          <a:prstGeom prst="rect">
            <a:avLst/>
          </a:prstGeom>
          <a:noFill/>
        </p:spPr>
        <p:txBody>
          <a:bodyPr wrap="square" rtlCol="0">
            <a:spAutoFit/>
          </a:bodyPr>
          <a:lstStyle/>
          <a:p>
            <a:r>
              <a:rPr lang="es-VE" sz="4400" dirty="0" smtClean="0"/>
              <a:t>Por qué estamos aquí?</a:t>
            </a:r>
            <a:endParaRPr lang="es-VE" sz="4400" dirty="0"/>
          </a:p>
        </p:txBody>
      </p:sp>
      <p:sp>
        <p:nvSpPr>
          <p:cNvPr id="3" name="4 Marcador de contenido"/>
          <p:cNvSpPr txBox="1">
            <a:spLocks/>
          </p:cNvSpPr>
          <p:nvPr/>
        </p:nvSpPr>
        <p:spPr>
          <a:xfrm>
            <a:off x="971600" y="1419621"/>
            <a:ext cx="7715200" cy="317500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VE" sz="2000" dirty="0"/>
              <a:t>Agentes de cambio en el sector público… 35 seleccionados entre </a:t>
            </a:r>
            <a:r>
              <a:rPr lang="es-VE" sz="2000" dirty="0" smtClean="0"/>
              <a:t>600 </a:t>
            </a:r>
            <a:r>
              <a:rPr lang="es-VE" sz="2000" dirty="0"/>
              <a:t>postulantes </a:t>
            </a:r>
            <a:r>
              <a:rPr lang="es-VE" sz="2000" dirty="0" smtClean="0"/>
              <a:t>de todo el país</a:t>
            </a:r>
            <a:endParaRPr lang="es-VE" sz="2000" dirty="0"/>
          </a:p>
          <a:p>
            <a:pPr marL="0" indent="0">
              <a:buFont typeface="Arial" pitchFamily="34" charset="0"/>
              <a:buNone/>
            </a:pPr>
            <a:endParaRPr lang="es-VE" sz="2000" dirty="0"/>
          </a:p>
          <a:p>
            <a:pPr marL="0" indent="0">
              <a:buFont typeface="Arial" pitchFamily="34" charset="0"/>
              <a:buNone/>
            </a:pPr>
            <a:r>
              <a:rPr lang="es-VE" sz="2000" dirty="0" smtClean="0"/>
              <a:t>Aprender sobre el potencial, las limitaciones y los requerimientos de una evaluación de impacto</a:t>
            </a:r>
          </a:p>
          <a:p>
            <a:pPr marL="0" indent="0">
              <a:buFont typeface="Arial" pitchFamily="34" charset="0"/>
              <a:buNone/>
            </a:pPr>
            <a:endParaRPr lang="es-VE" sz="2000" dirty="0"/>
          </a:p>
          <a:p>
            <a:pPr marL="0" indent="0">
              <a:buFont typeface="Arial" pitchFamily="34" charset="0"/>
              <a:buNone/>
            </a:pPr>
            <a:r>
              <a:rPr lang="es-VE" sz="2000" b="1" dirty="0" smtClean="0">
                <a:solidFill>
                  <a:schemeClr val="tx2"/>
                </a:solidFill>
              </a:rPr>
              <a:t>Sembrar la semilla del cambio</a:t>
            </a:r>
          </a:p>
          <a:p>
            <a:pPr marL="0" indent="0">
              <a:buFont typeface="Arial" pitchFamily="34" charset="0"/>
              <a:buNone/>
            </a:pPr>
            <a:endParaRPr lang="es-VE" sz="2000" dirty="0"/>
          </a:p>
          <a:p>
            <a:endParaRPr lang="es-VE" sz="2000" dirty="0"/>
          </a:p>
        </p:txBody>
      </p:sp>
      <p:sp>
        <p:nvSpPr>
          <p:cNvPr id="4" name="3 CuadroTexto"/>
          <p:cNvSpPr txBox="1"/>
          <p:nvPr/>
        </p:nvSpPr>
        <p:spPr>
          <a:xfrm>
            <a:off x="5292080" y="2859782"/>
            <a:ext cx="2251194" cy="369332"/>
          </a:xfrm>
          <a:prstGeom prst="rect">
            <a:avLst/>
          </a:prstGeom>
          <a:noFill/>
        </p:spPr>
        <p:txBody>
          <a:bodyPr wrap="none" rtlCol="0">
            <a:spAutoFit/>
          </a:bodyPr>
          <a:lstStyle/>
          <a:p>
            <a:r>
              <a:rPr lang="es-CO" b="1" dirty="0">
                <a:solidFill>
                  <a:srgbClr val="FF0000"/>
                </a:solidFill>
              </a:rPr>
              <a:t>¿</a:t>
            </a:r>
            <a:r>
              <a:rPr lang="en-US" b="1" dirty="0" err="1" smtClean="0">
                <a:solidFill>
                  <a:srgbClr val="FF0000"/>
                </a:solidFill>
              </a:rPr>
              <a:t>Cuando</a:t>
            </a:r>
            <a:r>
              <a:rPr lang="en-US" b="1" dirty="0" smtClean="0">
                <a:solidFill>
                  <a:srgbClr val="FF0000"/>
                </a:solidFill>
              </a:rPr>
              <a:t> NO </a:t>
            </a:r>
            <a:r>
              <a:rPr lang="en-US" b="1" dirty="0" err="1" smtClean="0">
                <a:solidFill>
                  <a:srgbClr val="FF0000"/>
                </a:solidFill>
              </a:rPr>
              <a:t>evaluar</a:t>
            </a:r>
            <a:r>
              <a:rPr lang="en-US" b="1" dirty="0" smtClean="0">
                <a:solidFill>
                  <a:srgbClr val="FF0000"/>
                </a:solidFill>
              </a:rPr>
              <a:t>?</a:t>
            </a:r>
            <a:endParaRPr lang="es-CO" b="1" dirty="0">
              <a:solidFill>
                <a:srgbClr val="FF0000"/>
              </a:solidFill>
            </a:endParaRPr>
          </a:p>
        </p:txBody>
      </p:sp>
    </p:spTree>
    <p:extLst>
      <p:ext uri="{BB962C8B-B14F-4D97-AF65-F5344CB8AC3E}">
        <p14:creationId xmlns:p14="http://schemas.microsoft.com/office/powerpoint/2010/main" val="297426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195485"/>
            <a:ext cx="6480720" cy="769441"/>
          </a:xfrm>
          <a:prstGeom prst="rect">
            <a:avLst/>
          </a:prstGeom>
          <a:noFill/>
        </p:spPr>
        <p:txBody>
          <a:bodyPr wrap="square" rtlCol="0">
            <a:spAutoFit/>
          </a:bodyPr>
          <a:lstStyle/>
          <a:p>
            <a:r>
              <a:rPr lang="es-VE" sz="4400" dirty="0" smtClean="0"/>
              <a:t>La estructura de SEMIDE</a:t>
            </a:r>
            <a:endParaRPr lang="es-VE" sz="4400" dirty="0"/>
          </a:p>
        </p:txBody>
      </p:sp>
      <p:sp>
        <p:nvSpPr>
          <p:cNvPr id="3" name="4 Marcador de contenido"/>
          <p:cNvSpPr txBox="1">
            <a:spLocks/>
          </p:cNvSpPr>
          <p:nvPr/>
        </p:nvSpPr>
        <p:spPr>
          <a:xfrm>
            <a:off x="683568" y="1275606"/>
            <a:ext cx="8003232" cy="345638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VE" sz="2000" dirty="0" smtClean="0"/>
              <a:t>El foco está en problemas prácticos, con el apoyo de la academia… por eso tenemos a </a:t>
            </a:r>
            <a:r>
              <a:rPr lang="es-VE" sz="2000" dirty="0" err="1" smtClean="0"/>
              <a:t>Gianmarco</a:t>
            </a:r>
            <a:r>
              <a:rPr lang="es-VE" sz="2000" dirty="0" smtClean="0"/>
              <a:t> León, profesor de la Universidad </a:t>
            </a:r>
            <a:r>
              <a:rPr lang="es-VE" sz="2000" dirty="0" err="1" smtClean="0"/>
              <a:t>Pompeu</a:t>
            </a:r>
            <a:r>
              <a:rPr lang="es-VE" sz="2000" dirty="0" smtClean="0"/>
              <a:t> </a:t>
            </a:r>
            <a:r>
              <a:rPr lang="es-VE" sz="2000" dirty="0" err="1" smtClean="0"/>
              <a:t>Fabra</a:t>
            </a:r>
            <a:r>
              <a:rPr lang="es-VE" sz="2000" dirty="0" smtClean="0"/>
              <a:t> y Oswaldo Molina de la Universidad del Pacífico</a:t>
            </a:r>
          </a:p>
          <a:p>
            <a:pPr marL="0" indent="0">
              <a:buFont typeface="Arial" pitchFamily="34" charset="0"/>
              <a:buNone/>
            </a:pPr>
            <a:endParaRPr lang="es-VE" sz="2000" dirty="0"/>
          </a:p>
          <a:p>
            <a:pPr marL="0" indent="0">
              <a:buFont typeface="Arial" pitchFamily="34" charset="0"/>
              <a:buNone/>
            </a:pPr>
            <a:r>
              <a:rPr lang="es-VE" sz="2000" dirty="0" smtClean="0"/>
              <a:t>Queremos compartir experiencias de diversa índole: protagonistas contarán sus historias (Marcel Peralta, Rodolfo Acuna, Felipe Castro y Oswaldo), cada una con sus lecciones</a:t>
            </a:r>
          </a:p>
          <a:p>
            <a:pPr marL="0" indent="0">
              <a:buFont typeface="Arial" pitchFamily="34" charset="0"/>
              <a:buNone/>
            </a:pPr>
            <a:endParaRPr lang="es-VE" sz="2000" dirty="0"/>
          </a:p>
          <a:p>
            <a:pPr marL="0" indent="0">
              <a:buFont typeface="Arial" pitchFamily="34" charset="0"/>
              <a:buNone/>
            </a:pPr>
            <a:r>
              <a:rPr lang="es-VE" sz="2000" dirty="0" smtClean="0"/>
              <a:t>Trabajaremos sobre los proyectos que trajeron, pero el foco son ustedes</a:t>
            </a:r>
          </a:p>
          <a:p>
            <a:pPr marL="0" indent="0">
              <a:buFont typeface="Arial" pitchFamily="34" charset="0"/>
              <a:buNone/>
            </a:pPr>
            <a:endParaRPr lang="es-VE" sz="2000" dirty="0"/>
          </a:p>
          <a:p>
            <a:pPr marL="0" indent="0">
              <a:buNone/>
            </a:pPr>
            <a:r>
              <a:rPr lang="es-VE" sz="2000" dirty="0" smtClean="0"/>
              <a:t>Perspectivas institucionales: Ministerio de Educación de Perú </a:t>
            </a:r>
            <a:endParaRPr lang="es-VE" sz="2000" dirty="0"/>
          </a:p>
          <a:p>
            <a:pPr marL="0" indent="0">
              <a:buFont typeface="Arial" pitchFamily="34" charset="0"/>
              <a:buNone/>
            </a:pPr>
            <a:endParaRPr lang="es-VE" sz="2000" dirty="0" smtClean="0"/>
          </a:p>
          <a:p>
            <a:pPr marL="0" indent="0">
              <a:buFont typeface="Arial" pitchFamily="34" charset="0"/>
              <a:buNone/>
            </a:pPr>
            <a:r>
              <a:rPr lang="es-VE" sz="2000" dirty="0" smtClean="0"/>
              <a:t>Experiencia de JPAL y </a:t>
            </a:r>
            <a:r>
              <a:rPr lang="es-VE" sz="2000" dirty="0" err="1" smtClean="0"/>
              <a:t>Cientifika</a:t>
            </a:r>
            <a:endParaRPr lang="es-VE" sz="2000" dirty="0" smtClean="0"/>
          </a:p>
        </p:txBody>
      </p:sp>
    </p:spTree>
    <p:extLst>
      <p:ext uri="{BB962C8B-B14F-4D97-AF65-F5344CB8AC3E}">
        <p14:creationId xmlns:p14="http://schemas.microsoft.com/office/powerpoint/2010/main" val="21522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43431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s://encrypted-tbn2.gstatic.com/images?q=tbn:ANd9GcSktopZV0e_D0EiSJEt5XKAB-i_z_zfRo1i8qpU381H-vHWqV9NQ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099462"/>
            <a:ext cx="1847850" cy="2466975"/>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827584" y="771550"/>
            <a:ext cx="3816424" cy="3384376"/>
          </a:xfrm>
          <a:prstGeom prst="rect">
            <a:avLst/>
          </a:prstGeom>
          <a:solidFill>
            <a:schemeClr val="bg1">
              <a:alpha val="7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CuadroTexto"/>
          <p:cNvSpPr txBox="1"/>
          <p:nvPr/>
        </p:nvSpPr>
        <p:spPr>
          <a:xfrm>
            <a:off x="2627784" y="123478"/>
            <a:ext cx="6480720" cy="769441"/>
          </a:xfrm>
          <a:prstGeom prst="rect">
            <a:avLst/>
          </a:prstGeom>
          <a:noFill/>
        </p:spPr>
        <p:txBody>
          <a:bodyPr wrap="square" rtlCol="0">
            <a:spAutoFit/>
          </a:bodyPr>
          <a:lstStyle/>
          <a:p>
            <a:r>
              <a:rPr lang="es-VE" sz="4400" dirty="0" smtClean="0"/>
              <a:t>El inicio de una sociedad</a:t>
            </a:r>
            <a:endParaRPr lang="es-VE" sz="4400" dirty="0"/>
          </a:p>
        </p:txBody>
      </p:sp>
    </p:spTree>
    <p:extLst>
      <p:ext uri="{BB962C8B-B14F-4D97-AF65-F5344CB8AC3E}">
        <p14:creationId xmlns:p14="http://schemas.microsoft.com/office/powerpoint/2010/main" val="333530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
                                        <p:tgtEl>
                                          <p:spTgt spid="307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63433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60375" y="508328"/>
            <a:ext cx="4175374" cy="523220"/>
          </a:xfrm>
          <a:prstGeom prst="rect">
            <a:avLst/>
          </a:prstGeom>
          <a:noFill/>
        </p:spPr>
        <p:txBody>
          <a:bodyPr wrap="none" rtlCol="0">
            <a:spAutoFit/>
          </a:bodyPr>
          <a:lstStyle/>
          <a:p>
            <a:r>
              <a:rPr lang="es-VE" sz="2800" dirty="0" smtClean="0"/>
              <a:t>Subdesarrollo es pobreza… </a:t>
            </a:r>
            <a:endParaRPr lang="es-VE" sz="2800" dirty="0"/>
          </a:p>
        </p:txBody>
      </p:sp>
      <p:pic>
        <p:nvPicPr>
          <p:cNvPr id="1026" name="Picture 2" descr="https://encrypted-tbn1.gstatic.com/images?q=tbn:ANd9GcQAVbmuyH-NFTOZaS7OafEOeYOH-LBEaHUAaYSqVJXCBe-RMuCP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1387560"/>
            <a:ext cx="1854225" cy="13960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StEWamBqnRIk3pJcTD6ZFMFsp0vo0K3Uo70kdqwj3mVxfDoQd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661138"/>
            <a:ext cx="1906910" cy="12499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ST3AzvSL8uHYyoaahr1rdegsxKZ2OiOs37EZw5vxcbCdwf7CKl5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49" y="3303197"/>
            <a:ext cx="1774863" cy="11832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3.gstatic.com/images?q=tbn:ANd9GcTxSZCmu5aq17z56TLK4V-uQ5aPZ7S1KJbBrmu4rT0GiVRia48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8317" y="2912103"/>
            <a:ext cx="1423832" cy="134370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data:image/jpeg;base64,/9j/4AAQSkZJRgABAQAAAQABAAD/2wCEAAkGBxITEhUUExMWFhUXGBkbGBgYGR4gGhsgHBocIB8dHxgbHiggHB0lGx0cITEiJSorLi4uHR8zODMsNygtLisBCgoKDg0OGxAQGywkICQsLCwsLywsLCwsLCwsLCwsLCwsLCwsLCwsLCwsLCwsLCwsLCwsLCwsLCwsLCwsLCwsLP/AABEIAKgBLAMBIgACEQEDEQH/xAAbAAACAgMBAAAAAAAAAAAAAAAEBQMGAAIHAf/EAD4QAAIBAgQEBAQFAwIFBQEBAAECEQMhAAQSMQVBUWEGEyJxMoGRsRRCocHwI9HhUvEHFWJykjNTY4KiQxb/xAAZAQADAQEBAAAAAAAAAAAAAAAAAQIDBAX/xAAoEQACAgICAQMEAgMAAAAAAAAAAQIRAyESMUETIlEEYaHhcfAysdH/2gAMAwEAAhEDEQA/ADMlwxi7rVqt/TI8sAD4Jt8R3jr0icN62dekLtKFguptI0mRETHO3WTscEf8vDMagEHSywTpn1CbG5Fu23fBdan6LoLHYsp+fMXn3xyXbOiilZTimaGpFQeZUkq2kQoloJXV+9+mH2Qy9Rm1VKjPBjTpKqOX+1/tif8AAkVNfmKZjUCVkQLCVHUnvfniH8a1QN5dakQupSAJWRIItzExHUjAMYZjNIqM1S+kGYmxF49O9jYd8B1axISqoJVb6b2BHIG1rW98C8EpoKbgliWLyDESSRIHWI/TBHD/ADBppkMVUnSwaFCzAkwDZTHP5YnoDM7WOYClEFMJ6yTaTFhECVgEctsA1Kr1DrYQRsBsI/N7XOHVTKiWLrYbAnkBubwfblbmcKc/RB9Q9MzHqjci5UbDbDsdAgDxM6WmdSrI7zB6YaUKYVUAINjLESpne/O4++IKFWnTEsy7wTtudvnibLU1uUB0ltV5iTG3bnhWBMpmSCSDvEAbchuBeJjA1DMgupiQQdNgQNPKP1HtvOJc1TGkgATFpJgHv3xBlqHllTAUKPTP5iYvJ3/zgAOfMa2bbYbewG3PBWRYKtQmZ0rq2v6r89wPphX+MLh/SSNRBgi8dtX8nE6UwVZY0mBaFJ3E7yAN9xOBdia0FZjMoPzLImwa8RvpmOcXxqK41awVJidpnn06nAwBDbggDY8iT1krHaMR1M+wME22nTB+XI2H64Vjo3NVSZtETtAt2J53P1woz1WWJG+wsLT1nlggVCxIALC4gTPOfff7YCrA7QRO56/IX+2H2CVAJdlIBI62HON9zj2vmJABmD0HSem2MroI3JM4q3HvEBU6KRHpMFt78wOsWk4qMWxNpFkD9CdjvbEiZoncWjpv2A3xQMr4nrKfVDr0IA+w+87YeDiT1wuiy/6iYg7EE9f798U8bRKmizIZcAsD/ntgf8anm6NQLn8p5wNu1sacPpCB5g1Hkxn9z+uE/HaPlVErAbG8fa3bEqNsbeiz5/NeTTZzsIAAuZt+n9sbU20LqjlPM/QWiZ2A6YrvH64agulpDkAX+f7YbNAQXPKZ7crA/wC2FWh3sMWkPLAYeoyTczMyT73kHsMbU6B0v5kS17dhbfve364Hp6tMyR73t3IjSOhx69VlUy0kz9BzjcW698AENOoDUVomUP1kY1rU11C55z7GLR7wMTUlLi8gq3pgD7na9r2xo6ssyQW/1Hcb9N/tgAhJOllpglmLC9rScC5gSsi/o0md9jzNgP13wZlB6TE6iT8pPSN/lgLP0gqn/qB5mZjp0Pb98NAL82+kmTeBJ5dj/fCwsGqJyBdYAtADW/TBnEEA21GOvLr2wqLkMp5AjnvcfvikhNly4WImYIgC3t/vgs1PSWHX9rYUZOt/pYEbR0xJmKwVACZ+X+cZJlNEPDMujUFqRL1AHY8yTuJPIXEdBGNqGmmAoIWOW2E9SiwLaKjrTNyqmLnpzE32PXGlWmGiQDAi73++NOyFaOu5KsSxMM8yI/tN95/ycT1czBMwNgBN/nbCnLVgBcCb3J2HKRN/fe+JDmLWCzeJIi/cfM/3xmajJq4PquRewmR7mfv3wPTT/pYTJ2sTHLc8998Q0s6ADdVmw5+5IA5/2xIM6zSq3NrCwA+pj5/3GARDmso4ctSAALSVYkEkWkRt7HpgzK16mkq3pgm4M/K25Hy/ScQjOVHBAI9PIwQbdTy+mImzhPpABUGGZSSZ/a4Aj9cMQW2dtGsWP5zJuOgNjv8ALAtVm0wV9rR8ydyd+WBatEtyv/p5/UfrGPfJWnMSC1ud4Nvf22wASUqZWAtx8tvt1x7UQ/ABCkgjt1HYSAfn0wLpdfysBvJPUnoe+IqpaR8WxE7+wgHAgsbauV/c3+9vpj0AT35DnymI/m2FVNztM2uSI94Em0/tgvywWQg2F/vtbvhUMnpUiJg+nVeQR9I5dsMBSFzFjJPKe0cx74EokwQ08ulyffpjQ141EhoIMksigDeSZB2jAJk5IF2NzeBEiTtAn9MDZk2uOfKSf0tiNCS3p531Ei47bzb5Y3qibmT0kEz97RyOEMgZzJ0qVC+/+wwPWqTJ1b/t9MMokASPkOkbgfy+Bq9AqZBkgX2+wt9cMCteKK4pZWtU/MBC2G5IANxykHHN8xlmCKd7XjlOOheMKWuk9O/wE87svqHK9xfpOKRwJmcMuoApAgxLAk26kiOWNoe2Nk0pOmKQAe2GvhniXlVQrH0VIB7Hkfrb2OBeM0wtVoEbYj4TwqtmKmiihZhEnYKOpY7DG3+SMWuLo6iM0uxBkAew22wPxTLB6R35X79f5/jGcQ4bUpLSFQguy+tgGiREwWAkXttzxNlQ2nTchh/v7X745mmmbLaKrSqSlNCfhc264tuXoMQAux7bnvHzxXszkyMyFKncEQIF8XPKUwQTCkflG+87xz3ttAxUtkJ0L1onkVJGwMb+9uv8nEdLJNJllIkyCu5/7iTtvhlX8sA3iLTqA+2FfEGUBSplf+kW97SDidlWESIgE7ydMxvt39xzxlejp0zaSTtaw+cR74HoVltMnTPqN4PIdjGJqgmRqgkzO5vt29gMIZrqCg6TYHrePrbnbvgStmRezfCeU/rMx88SZllC2AJgbRfpBB3wNpmxFtzJPvG8ctsACziLmDOmOQHP5+/tivVqxJAINoA/298O+IZmZEQBIBkR/P74r3mknljWPRLLTwkCx59v53wRXAtN2wmyNRxpII0QZtecNzJAJHLn3xg1s0BdA1SJJjf/AGGI2BEXA7RPPBYcjny/n7YX5hQWlmAP/dGGiWXzKBEco40lpCSRBHMWHbmYPfBeW0m4cAAD4QL/AD02m/64r1PLgVGYsHOoiSOQO4nb98GrXCxbUbQeXYe297/TDaXgabHNdyDCqQfYkb7GDfrP8IiVH5qXjpCgG+9x73374HNUnZdJsbHlsZkbT2xOKZMzAvzO4m/K30whsPo1tRgrbeBI32uTI+kHGFSCSqC5N9h8xtviLKIQQI6n4hyH89sTVwJEekmLRc9JjtywySWjVAgEFncidOwvzO8bduvPET5umuyQZO4E9LTtJNsL88pkSxgGLQRNuW36Tv0xpXctcqCBawkidlgRHzjf6lAEZvMgMbi/wgtpYQY202ki31wJ+FrsATqI5czfe0jG2XsCWXlvHPoG5xtgh690CkiYvvbpHU254ARElWqsBoUE2Aifc39/r2wbT8xyLFR1kE/ONtt569MZnF0AtLFV5RfoT/uMbNWsAAe+45dQZ5bdMAyTJgbsJk23266YGJwNQYOEYE29LQADIBuQIwDVrBVF4k29VzO9uUdsa5fPpqhDqja3QSQCfp/bmgoINJgRpMKtgqrJi2557C2CqlRVksD2kj2gC5sL7WvhNW4/TUGWg33/AJG/fAtbjgIBFttMzC23uY6DlthDHlSqgBLRtebEAe+/vgY5jzLjTbvbfpHK36YTVOLwOUnsR9Lxt3wvXjahbCBJ+f67YaQE/El11GEyNDAKPY39zyxzfiP9OtUKyDup7k/XFp/50xrausD/ACOmEWfIOYmLSP0v98bxVGLN8vwSvmsx5IXQQoLG5AHXrc8sdB4H5WWU0KMFaZ/qVY+J42B5kDcjawF5gnJcFU0lNU6ng+qACTYAmOYiAek4T+InNFko01XRpExy1E/cY2ozbLTxbh5rUdUoKgEqpWLRYahcHvcDpzxXMlWFSmr21DdTZk6ytrzzHyxaFrBDTJBKmVPyjFF4hRbzKrJaKlRXA3F2KsPcQexxMoJjjJoZZikGMweW209O/wBcSUM36WVU0xYEC3PeP5cd8Lctm6mblkIFVVJqINzA9TqLgzYxv+mIm4rr9P0/vPXbHO01pmyp9D/MJq2XWAB6dQ67Rty598LatVAQvpUi5hYjp6Tgb8VAInffSTMnrHY49bSSJj02ndjG1v3PbEjoOoVCTcGJJvcE9bcse1K43kyNxff9474FrcT0zG8QLER8rdNo+uATnyRdLkm147+rbb9sNILDKmZ5NBnlHU9dt8RZgWNhPIR+45xjQZySY3jrMf29sCHMFtyIExE/eMFALM9JMEciec8vkcLXWGEj2+uHHEX1BSFvtbePbC9MnVZwSjC95G18aLRLTB0o5iBGuY/1R++PKuWzFpLfNz/fFqo5NomDgjLBbqZLAbKP06n7Ynmy+BSqnB6xmRvtJxqvCa4EeWP/ACH98XQVQrEMCQNjbba+JFq0T+U/UD9xh82TxRLVqGTBtffe/wC2N8uyKDuJvftyPsBHyGK+OKoTvc9Pp8v98a1eLIvTEuL6KUkXinnxzUCe1oG9x88bPxCRZgIHXuYtbnGKCOPjYG5588FJxidhFt8S4Maki55PiXVxP6WJ9sH0s6ZkIdRJmPfeSY25Y5v/AM30mec/LvhmniYIpEmbCTuP8/5wcWK0W6qpcGx1e1pmbmRymD9sDjOkQCokXHK8dOfLFZpeIl9UC7W/Tv774ETxBqYzE8iThqLBtFyGeBMSxf5wP8e2CEzioSdWhjEjue/8nFR4dm2ratMCdyR06Sdh0G2Aay1Gd1WoHiDpV11GfboDN7m3fBxt1YXSui91uJ6gYcRzuAd+sdf054SZnxDGw7Xj59r/AM2wryeRVhNSrUo9NYpSY39UNP6bbYWcTztBWUK9aoSPiphWBIMWMAHrYc4w/TYvUihxxTjjMLze/IwOX0n74V0+JMIMkk3k77zGFGbz9MhhNYOOTIAN9iQZECeWNchpaQahRuUpIM8gdQ+2NFj0Q8g8TOKIJAnt7dMZmOItHpkyNif3+uFPFMg1K/mq3bZv/E4EpZoXJEmIHT6YXAayDI5skQRN+vfEv4wt8UbfTCM15P8AnBWW9UxNug+/8viuJPMIYc4wfwDKCrmKSb6mE+wuf0BxJk+A1nKiCCwDBQCSFJiWgEqPlytOLl4c4TlqdVWp1kd1Q6wLspNiW5JztY+++KQmx8o2On4QFj6/3xTuIprzS9DUUfRh/nFxrMFUsG2Mj6f3xVMpQd8xTMc9U94JxoQy0Bda6dWxJxT+Ljy67MBq8wJI6mdJ+wxc6BkKum8/bCnM5dRm8oGGzvqnayyP1IwMRX8jw6rla3mQVLGByKiZWffCLjh013VbD4k2/NBsAeUkYuPDqz1VdajEtBIJj0wbe4/z1xW/F3Aa5H4mkhdESKgWDoAJ9RAJMXuYtHvGTVs6rXpqhPl82F3PXnuca/8ANTq308v5POZ+uELVibzjErc8L0zL1CwVuMEmwuB/Pf8AziduPBN1k9rfbFW8w48d+uDghcyyV+NahEWn+dsR08y1VoA578hb7Yr4qnDPhdUgSL3vhONDUrZa8sAsabk/EesYLytIVdWrdRqhd/17YSUs3JEiAO3XDXJcR0q4USYA6SDyJ5RjKje9BeaR5Q2jYC23ebYizFKXlSZAtB5jnexwzz9INTtJYRsYAtyP7YV0VWD64extbAhMWZlWkg6gepA362741dGNyVPeMNK8VJBEGN5374VNkxPxH64uyaoUDgVMEAZguf8A46WoH21VFJ+mNczwlDI88I6/kq02X/8AS64+cY6EPAeXVRLtqMWkxv0n+Xwk4p4TZdZXUUHUT84n7X7Y0sypFdyHgvOV010Vp1ADELVSeXJiOvPBWR8K58OUahUpkc2VojsVBBGAavDXUxpmOREj6ETj185VAiHVZuFZgv0MgYGCouDeAqKjXXqV7gXUKo5flKs398Lm8KZViAlSsJMKWKzHUiNpttgfhXEqek63cP8AmLMSPoIm3U/LnhxQ4iiIzVKg8x4iDyG0nlb9tpxOytfBXcz4bKGEqgt/pYG/zFv0xXcwj02IcEGT7H2PPFyzFc1KiMTAEyw7CR/v7dMKuI5tVQKSDLsCAQdNzeDtyPfDViaTI+G8dNOj5YnVeIAkTzkmN+UYHXMsW1GxmZnr7ARjytwwqNYdSm8iIj2J37YhrgDTHNQfr1B54IQjdorJkk48X4GtPPkWJkdMQV88x9MwOgt9sDasQ5i55g9cdFHLZstJQfhGPM3EQBA540SQd5x5Wa+DjY+VESUZsouTAx7VoEHSASR/PljHB2wTlqZj+TgaQKyTIZKj5dQ1qjK+maekSC0/CR0IvMiI57YLTxDWoKBSSlSXbaXJ6lj6pPaN8RLQB9LOEGkmWk35CBckn6YUvlS0EvJ59u2+JaRVjvOcazigDzDR1gNK6lLjqTJ1D/OOjeH+DfhKdRDeswQVW5aiitpUR8KipE7k6toAHKaNAELqY+j4b/tyx17JZ9sxTpPUUCpVCMdIMWAuBe5EfOcCQBvFiFpwwnUABHvhRQPl1EQk6mDMRGyqP7kDDfiEBdRb0re/8/kYracSYVXrsgZdIVr3EwQAOwInu2GA+ZgFVtV5nAfiWoAgqBryb9iR9JgYny9ZWVXCgqdo/f7YrPjXPakVBvq9VxNp026EzfsMJgH8NrBHdjYKjkntAOKtxKpmGJ/DMrIKcu1OxCuxlXIv8QDAXuQeVi+La2pNoIEhSSSBbnE85i25v3wy8PeEM03mUa/l09aiKRZTUkNIfSrW0sux3BNrCZG5WlEoudyRYVKlSqq1AFKrpA8wHe6iNYkC88p64WVqisSUUqvJZmPnAn6Y66vhin60zEeYTuAdO0NsYJ1kxNxIm8jFK8RcOp0atQeUxp2C+X6CvoBDbMpB3vvf4SMTy3Q61ZV0YRcffETYZ8WyiU6hUVC3fQVP/iSY+uIMrk9cwYtI74pKyW6Apw14d/6RvH+9sS0fDxZdTVBTXkzKSvzIuo7wcRVshUoTq0spPpdDKN7Hf5EA4mVdFw+QpM22xAMDruOuDqWYJswsbz/acJhWgDraD0xPSzYM6gJtcyR9Bt88ZtGsXRb8hxdEAVnlfYk36nlgrMmm/wD6TsSdoG+KxkaDgjSUvzMn7Axh5l8nmVA0so5wp3Ha2Mno1WyWnlXmHMR7z/bA9fLEHbHrtVEFmQyZklv1GA63ETJ2Eb4dNiboeLxtlaNRMqLhZJuZMxJ5e1sB5/j7kKiuZJkhGTzD3hCzDr6h9Iwmz2TDIoJ2kTyINzi5/wDDvhtJaBdaaklmBc8/YxtjWzBoonE+OVg2ktVWP/cQFv8AyJnHmTpZmtT1pRFUSbghTPcE7exx03xXwPzqYAQaiRt/kWx74d4GcqgUIzLpggDnMyZMdeeDkFHHMyuZD+pGVvYz8iZxPVGbpUtbEhCwWCAbkE8x2P0x1zi3os2WtvJUmI62jn1xTeJ1/MEOo0gyAojrex++HyCipZLjFiumDe/Secf7b4ccKzqKjO2X1A+ksrEtvYmmCLAjvHzxrUyeXNMkHS4NrX7bYUUGAqhWJUE+rTuf9JHzjD0xbLhw3heVzSDQdOsxC07yBsyoADzOwMdMVnxRw/8AD1zTiIUH6k37bdzi2cLzlVXCQStgz7SOp5xiueOXBzbRyVR98VDbJnaQopVLY0qtjSniSohAEiJ2nmJIkdRII9wcaXqjOtmAkxjZ1x5RWTz/AJ2/zjciMbY1aMp6Y28L8Np5hcyj2qeUDQJIA1hp0kk7sJA+e1sAJnECb3m4Fzg7w0VXMoKiM1GofLeATAdSASOx+xwl4hww0W0GopMn4TcQYvNgTvAJjGMntm0eg/O5OuVDeWVSAxMjUVPMCZi+4HTA8Lb+fXGorvpi51EWAu0QBtvsMbZ2i9MwVnaSpBAPMT1Gx5SOeJQ2bKf5GOucFrqopGQYRERfZQT+mOPU80YOlI2gTcydhbFg4H4kqU6k1IgJpVLl97WGx9+VsOwOi8YgzqUxBZh1jl8zbCOorNRgaNasxI2FSbMpnclYE9sRP4grEjzEZhvEQR03+3LCPO0y7FiugTYAz8ycNJsLSGNLidOjTf1llAJK7MsciD+abd8VviFKvrD1aZXV6gNxpNxDD3/XG+epqsFoJsQD7chznryxLk8yr0zTCmdgQvp7b4fD5Jc/geV6VFKFM1ArL5TORJLE+mEYhCtMwRCmJ59MHcG4XSoVaT1UXXVWpqk6SumCTLsUUgCQQAbe+Kjns/mqVJV80ktA0SPhQ7yIkTG55AbDGlPK5osMzU1ZRQ2oVqrNBtfTILVCQPhEzPQ4zk26V9DSSdryP81xStTR3zNQVAHAVdbBgTPltUKwSQAbW79CtPFsvYHW+ojUtOzRe07DckD5WBws4tnqNFiuVq1KqsFJq1AU1ETcU5soMx/i4nBcmTVDVDUprN3RJZJ2OgxIPa/ScLiq2W5Nt8UR6fLkNuySCp36XI62IN8E8AyhrV1BU6dJYwpMhREhectaBzw7414aoIpzBzQzVNWUsKZCsA7DUxBkjcWIG++O0ZLP8PfK0qXl01QgKlErBFuSi43+Lvzm4q8C30zjWXcMzIpWrSqT6TZkaPUAAQbi9p54r/EMrSWoUpArCqSC0iTMxPIbdd8MvFHAsuc3Up8PcuguUcEaLkNpZgJAiesbTGLD4d/4etXyHnMXWozHyCqBSBJBdw13UkQNoAm84lpLZd+GjnsxY4lS4ucG+JfD+aydQLmUs3w1BdH7qwxP4V8PnNNLkrRXdhueyz7GTywm0lbGtkHDM0zsKarrN4ESfeeQ74b1qNemJahVt+ZNTKPmJj646BwvhuWooUoUwokAtG5/6mYyTtb++A14lDFHBu2ncDrcAsDHyxi5JvSLcnBbObDiQM2Juf52wOtUDZZE8wTjpub4flqoJZRA3dgInoWUsBY9RhevhDLG4qKOy1BH/wCr4pSRPJPdleSnTestNlqFT/8Az5knlY3+2Ot8Hya0lCj8ouBMKT+UTvAj64Q5HJ0cvUPlqdcSXMFttpIsLT3w8y5PPf0lvdpJGBstRGj1AoJI2E2wvzGdNVGFBwrAHnBB/nO+CKkRLbQef9sJeL0CoarSOkrt++/2wnZUdG9Ws6upq05pp6g7VY0nnsbiLbfc4q3iLhFCsW8uUO4amAQezU5/VYwDUp1c1VmGqIr6XdGUaCRNldoBO8RfE9TO5JXqE1NBgBGoOzWUR6gFZJJljPqvuNyJMp01so3FeHVaDDzFsTZgfSeo6qexAOIKFdNYJg+4kyNo74ZV+NEAqtRomdVRi7mDI9JlV+k98L6/F6rGzzE3CgEC03Cggdb8r43RzNIt+Q4uEQaqbCfzNpWegiZPPb98VXj2a82u7yOQETFh3JOFxqMxkzfn1Pc4ki9o2GwEWHtioKmRN6Gvh7J0HYiuxQadSnUAPTchrEwRsReQNxMPuC8LoVKf4lkNSmqaWBf4WWFVSFEktCsJj4gOpxUsuGExN7Hv2+2JcpVamGKsVNidx8J2sR1OKaITLpl+E5Y+t8uEBkiGdSsR/wBZDA8vSpMEcwcVjiWVp6j5TTf4DuP+1tmAuJt8JIkEYUNn6z/FUcjfc3vffc/vjf0uSqBmJPpLGG5RI1EdT9L4FJryPihnwKoRWA81VU7nS77copqSfYGbTbcHZvgVWtVGlqcFiEqVGKI/UgVFDA7AgjeB0lRlCqyCTqgAQRB1CIBncg77AEjczg+VSjTdUIisGQFpsFvyFjCz2AxL2UjbL8Gf8StOtVXy0b+p5WpjpBuFKrJm4kcpPKMN+M5rIMaf4fLlFGrUZ0arEAhZM7k+qDYdcDrxxXU6lWnqkBVKxuYRb6lALeklY77nFazbsbG0Ha4jt/jCj9xyHWS4ZQzAYCp5TKNROn07kC+oHUfTafzdsWzI+EKDChIr0HgM1Jy39TSQXlTOkEmOQOoWvjm2XqrJBixs3IXA26d+W+Ow+Eck9LLBqjf1KsMQYhR+WBEzpgn5bxjSMXZDlSPOJ0BBO04rGaT1lQYJ+nbFpz51GLkyBIH1Mb9sVs5WajRMg2mxjl+mNG0tGSi2r8Fb4zmfLZJSJUgmJgjoJANiOeAMzmR5bEux5AE6QLj8qn1WkXJjFs43ws1qQUMgKtMvMEREGATzHLAfg3hdfL5um9SjpSqrrTdWU6riGUNMgxGwmT7YjIm5Ui40o2wng3Bsz+DovltOp2YuSwVQoFj6iBKmbCx1icL/AMG1Jqeaq1HK0CoUjTUGqdgrEACxm8CV7T0Xi9MGmadCgWSnSK6CAoYQsre0G3sAxkEYV1QHq+Uw8s0lpS+8NphdKkEAtCGTcmn7HHNdM6IRjxbilbrf8fcVZjPA5mnm8zS8zS6VleiljpI5MNAkAHSSJaDuScdGqcZo5nTmFpNVIVVph6bIzEn1lSy/CovKiQQe0r2RalIs2tmCuG1SGTSSPUD6pIE3xRfDnHc3mnCpmFTS7EU2X0HSZOkTBJUwFM3w03LRMkltFvz/ABBmzuk0vLy0BHdgCwNmmH9TSQgm4gbTsbxKtlstQRKKErK/1NUNJeA0xMapEm29o3rHGfERFKmxqVNbmrqGoKgCtcNTICswQfD8VhvaSs/59UqmbVVCUxIppCsuomAQo0uWC3EzfSDGNHHhLjL8BhfOHtu/v/f78C/MeemXAp0mScwtMZgsysJ3qMp+Elhp1W+GBvGGNBCiZd/Pqj1Asz1qxFZXeQvlKChBVwpMCbkkHAmayeZqUiKdN6dHaCulFDMNZaRLQbkk7ze5lC/C8/XZcvT11qSWDCKYHqYAa6nTSTFyAsRbGCk3pHdPFGEXKdN/bwy4eIs+gqKDl9YrB2Y7w1LTAY1RYaihkiI2JOynJcc82lTH4eqDKhVVXZarRJupidNyRyOBvEnDeIzSrCrmDVp01FerWqKEQEnSFGhWYAqWJIM2scE+C+J8Py9arUr5p3YQUpBTpLKI1i2k1DNgNJEm03wcE1o5/ppRwJ15B81x2lTLNXFRCrELRcOppwBI2ksZNzaD7Y1yniTIVZ8yiIH5hIPK/Lbv+uCM94up55lccOZ2dV81lCu/NWBQSyIouDEmBa4kbwz4WpBjmalJK1OoXinU9FJAxEaQVMuCYAjY264p44pXZnfJ042Ocvn8mpLpAJ5jzLRIHIXIjtievx3IT6zSZoF9KH9TfCvxHXyalkSocs7tRLZerSgoFEMyOvpKFLwGgkWjlVONGjTrOlOpqUHcrqN7/EInfpiFjk0OXpRdJfgs+V4mz1VU/mMHqYIkH5X+WLUao9YFiTb/AOo6++Oe8Mf+qtU/BqUlpFrzfFqTj+Wp0jNekHIJEtN46AHng2aOUV5GHFeNU6Sa6jaUgGOs7W/bFF8Ycer5mKaBUpyDZgSyxq1F1JUAActufTE+Zz+SqOHdhV9X/pqB8MKAAWFyIJ6Hbldd4s4jlGVqdBGSqzAeStLQEEyFIAGo6Zk3knptcF8kymn0wWlx1Mij/hGDecYIdbjTMMW2mSYUC0STfFazPE6jiC1v9IAC22sMMcvwCrVqaAlTzIB02G+xk2APLrywFxDhD0HNOopDjdTy/uI54tGbYuNTE+UBm5heYmJHQxywYuUawiD35Y8rIEN4G8Rzj5/qe+GInbLB3YgUlXc3hBaY5tHtPPkMNlydErANMNqAinVDa9Q9I9QkNOwsD0kSYeG1/wCgyKiHSA7u9MaxqnSqkQSSIi+0mI2FThjKrNHJSZIIAYsFBUTclTz2g98Aj2vS0sQxYL0UWkciCQVbsftiFMxSCwi6r+wIEWJJ2vtbbcnYrM5ypoCM5YSILeogdATccrAxbbBOd8PPSQavUbm1tBuNJJPxemYi2GnXZLVu0K1rI7AOSsaYPxBeo9MEL8ibCZwVUyKr61kkPEpJptN10PtrAsUJvE9cBuqI+lgwGrSQkEmDBgEbz9sWDjfDRk6iihUdQVUsykgyZJDGRIgAx0jA2MQvl/LFN5BZyfSbgAGAOkmJtsNPW03EEfy6QZ/W5dzqmBcJHaPL/XGVuN5hkKawKTg+kokkdCwQGw/U49zdfMVVpUGlgseWo39UAdTfpgDQA7+mHhrxqEQR2Pv17YIqSBTIlgRaR0ibzaJgxzBOGXCNCKwrqGZrIWkj0ggiAYnkGIMffM5lqZFNFDAGRCsDHNmO1geU9CDthJlNNbFtSgvlCo3qDu8qhHpYQYJvYj358747blHJQE3SFj/pMWiL6YA+uOZcA4RTzFP8OpcqMwPWosGam0xf4dK3PbnjpqhaaBKdM+lQocmPSogAjc++Nce2YZHqis8ezbIyDTdragZAkWkzYG/0OAs5xGiKjlWaKZCx6SDA/Ky2IHe+2++PPFzNrCIEMqupGYDUJawBMH274ryZ2mimaJLPPqLXMer0km8WkCd++Iyf52i4Jcdlry9QVtQiZgkEagQeRH6c99sH0uL5oVaimmWgf0SyI4p6bLCki0NvFib22S8AqqaiREMI+v8AnDjPcPSqVL1WpH4DUkwBPwxsobYnsAcazVxTIi6k0DfjM82YYhlcjVqUkBDaI0iA0iLA3MY2y+azNJjVy706VRjFWnpLPTt/8tkI2AFh3vjSpw+pUFY5dQlNanl2ANNTT0+rULwQSdMWIbrJKejWZKq1CnnVCHBkkVAtiVaygGUiDEx8JgY4Je3Z6UFDJkSb9tdB/EOIvToMtd6tRWDaqgKqyE21EGEJLGLki4tgelUpVKYCUtOhNWkKznSyqwMBYQ3IUX2MGJGFaZpmp1WzNPMGjQRadanTZDT0sAKYAa0+oPabQSZMYl8OeKaCVfJoUWrLWaVouwNRHVRcVLJo0CbwBy2OL9O13szWVxnpa+P9G3D+ImtSVdNFqJcqKNUjzGK31BCDpv8Am7GLxLrLV6mXZaaIAisWio41OxA0rqaCpCmQoudSzE3raZynUrNWQeUKuo6KywKlQsZK1k9AN2IizBTYGcMOFZmsKGZy9EUaBAgeaQVdifVYCQdOxuZHbGfp8ZaOieRZYtpb8/r9ntbx5mM0zrlKU61IUawzlZEwsyGgbEbc9sQtns/qWnUWaYg1fMpMpUMY1BkYG7HcC8nfmQ+fbM00p0jRDUS5Dj0uBoI0oDTChQbyxM7Eg3LlMnQrq1WhSTVWRlNZxGpgdJZIRoUmQTGwBFoOLW3Zz/USeNRio8X9+767BKfBMzWqBqmaZaWi2qo+o+q4KxLKgIIcj8w5byVMk2XQn8O9YU2ZadVjSYm+o+Uk6iCeZBIiSbYQ8Q4hnjV8qrWrrUbQappopZgLEZcgizKOYLekSLXbZPitLLJTVK7MpV1HmiWksWJGm+q6mNxEHGkVG9tmGSM37l+vwJXFHzWaiFoH4qrtC+pfhBWoy0wbsSQJ+G15xunGBlK1LLGujIoWp5rjXpUa4W9r2HOx5fleeGKlLN5ysocLTUUmQOsGQApBncECTO+vthjxTgeXBIPk1CAQzVGPoUariLMirMAj/wC3PEuKTNo5peNWt14GlKplOIm3lVvKIDa0BjY7EWB3HL74qv8A/iqtR6r5LMCnQNR4SorAgqdLRNyuoGDhUeMZfIu1TKUajSGpFhqCHSxFhc1GA5Agbkb4I4ZnKNWn5lSsysxJ0tUZSL9CDzk/PDUqCOF5HUREnDjl1FGv5dTzFL/0m1QAYj358t4wkrZJQSBl2RZ/9RgHJ9oJUD2nBGcbRUSIGskx1t787b4w8SqUiQIKFjZuRxR4WeUuXKK7/wBm4p00S5t/1QL4XZPOImYNTyw+tSpLTBJi9xvqG9j0IscbZ3Pea0NEAfCohR3Jxma4gAqoInnbaBHf9sCQYnki78/gL4fxvNUn8tWKqbBlJDIoM6RVYQIvEggG84Y8X4LUq1qlRvU6oHTXU1k0x6i0qi6pUkiwgA9sVj8azq0RAJZie4Mbc8H8P8WGjS8slibgGeR69eYwz0MWSUn7iFaGnVEG9iLgjqD8x364VcNy71qugkBQSWJRW0rJLG42F7dTAuQDLT4o8uJYK4EiRB+t/aP7Y9qcLrIikEkOGkILiDEkruNp6YV/J0Tq/aNs9Q83S6JV8lhC6SjpT0iL0Qu6jkTPQm2Jslwl1p16WgAlb+oEK1P1LPMApqgEajKmMR8BRfI851DGmRTQflnf1RuQWYxzlrTs6zGf9BqAtJMh2aRJYajo06DeRDE2AHLA5VoXHVldyGQolD59ZqbswCkBWUAx6nUHUPSSN5BmRjXieaWixWnUeo0CWnnfmItEADmDPTGudr+YxHlBmJUTTZg7gKAAAxcTEGwJsd98Kah8smVJYW3tPQkb/LDEXf8A4ZZCgfPzNYUx5QQUvNYAa21bTbkNuvbGvjtE/FValB1qo9MBWUhg2mmVqMSDBs5MjoemKfkXLIRBsSQVMe46G+3+2HPhekhFVmbVqWqtMbXFFiSbwfSxHuZwP5DRXqTkGNZRSfVE/YdBhvlaxFQmkxlUpsjgXBRTBjuTEd8bjh0ekqWcm4KkDnN7Gx6d52tlcMCQW9bC4Uj1ADTAm/K/PmQMOyJL4Is7WWos1GFKqCTcHQ83lSoMGTttjOGirqkkrTRZIMgRAgxG5P3AO+CTwUeWtSvUipAZEVQxZOVtQgEzBkyATEGcMvC9YV6opNl/NdlHodioRgCuqIhlgz1F4wv4Lu+y1f8AD7IU0otWpppDSL84JvfaJgAdDiwZprESZP8AJPP5YylTShSWmlhTUKAd+gmeZ3+eFfiTNjL0C5uwBaOpiFHzYxjqSUUcjblI5/4zcNUaspVwW0XJAUqIK2N2mdyLbA3OERzbuPUwIM2Pwze4A2Mk353mcFZemRTdbOGIJQn1Ts19i2sIPpzsQc3TajUh1YCQYYFZU32MESPofbHM9nStFh4DmzKqfiBP0ttFufLHRlAJDRKuJIBiZ3E9dWOK0syVdHB+GSI+1/kMdTyHHKS5YF2UEgGms3YkTFrgXEztGNYyXFqREoNyXErHD87nMvTrUUqP5dct5lOP9QgwzAlbACecXw94f4velSpmpFRgCjUnpEuTcioKpEG4WfUPab4EzJZy9SFE3Y/lBPJfvG/3xHR3jUD1gD7nHFzOz06YvQZio1Z3qMWqkklRAIaxDLMRAUD2jliM1WpvTp0KSUaii9ZhGqepALXmI+4w78uncmoT1APtjMstDWJVPTOnzPUpJtDLzEe0GDgjk2EoIP4XRrPSGXVBWqKWY/8AtwCxN9AVW1MVUHVvyiQBlMxlEKyuqoSCyEr6FtKyxhSbgAS0XkRh+nE1fJHL6qWX/paPPUq7FZ9Q+MEMRBk8zOKCmXqq5p0ayVEVYUsggixmJkNsJnC4pm8c7jfFUta/ZZqGYpU6Z1Mfw0kGfWXEepBp+B1Y6ZEggDriw+GvEuVy9CmlHWKWsqgqag06QeayYkX2FxIAWYfDPGMv5ILowI1emmgWJMkaE9Jte4JJm+EvinNJnKqNTLKKKFQ5OliS5YyFnqBe9sXzjuKRyzi8jUpPo1qV6n4vVVzCldICR6QghiRc2+LfnMHliz0slw+rw96mjLrUpTrLkBzUpmC2s+pPNVVYWuGXlipZDM5cI6ZqjVzDmfLbVKqNNgVLDZpO3PucIs/lDWqecKaj4QEKgKqoqqukg/6VEgggHri1HGoXe32XLJJxWOK0vzZP4gWg2Wp1aNdKZLEuqhlN1F9Wohri4AmQNsGZSk3kValE0amX8pWqNUqN50hAKi01aVu99uknaAeKcMollNGmAIEhoieY9IAYDqRP1xLn89natPyn8kqeega9iANdzpE7G8WnFOUGqMqlGVpFjPF6FXUmVoVlUIVarqIAsJZZOnSDI9SgEDvGCh4eyIA82pT1wpPm13pMPSLeUohRG2KFTyFUKwNRl1NJ0sRPSeRj26YtuX42VRVby2YC7GnLMZNybyfaPbCc41VIbjO7Taf8lS4zXol1CqU8sEIjkzy9+0YhfiFNlgmGN5O0+4xr4iyS5Z6lJNbpWRGLPOpDqMavSANrg8jvbEHEGarUEpT1SdWmRLE/9O88jB3GF0c+X6fm76Bfx4Fl364EOZgEC5O+COGU0FRvMCQAfiaFk7XH7YPFU0gNeVQBlOllUw6z8eo7rMXWB9cUKOCKEzu8CRC9Yt/P74lyGRNaqqBp7xsPb5j64zzYJAUNHa30P82w68DcSXK1HqtRSodIADEiL30wCJ23jCb0a8Elo2z2XUZiDVVf6dNCRMakhDqAn/ROkb2HOcEZ3jkPaWXQyLrSNSlheNRgErtOK5mFJdnaPUxY9iTJtgbWXYHUWgQJmwvYTsO2FV9lXSodcOzb0qVSIh4EEAiViCFIjVDEzH3wF59yVOkncq0GOY0iP5yxFm2Kqim8AsexZj91C/XEGqR17RiqKk+kO+FZlmLhmAY0awpkkA6tJMaupUMv/wBh74U02EQInvfl3t2vjKFV1ZXHpZTIN9xcWNj8xjp3gngeVegM49NAz1FMESiBaqqdCtZdRB6wDEwDhN1snsp3BKOtGXUqSBAFPVM6gdIDg8osDJtzg2jIcOVadM3aBVbU8IiyhX1Lqe9hsRAudjNu8R8DpDL1KqUkFSmrGm4AvYapkQZAtadjfHOK2UqVHL1SArKulmC62JvpFRgDJEiSedx0lO0OqLZwvLGmQhrVKLQDpQ+iN1MKSrlh1k+nc2GIa3GsyDDVXAiAxFiDqEa7DTsQ4LdOdt8hmKY1C4CgA/1LJYxcmCLD4YBJJtc4W5rhdQiooLMpLEu2pjIn5xAIFoM25gllUB1+O1WrMiszwQpNQISx2ADaS5uQZLWgDqCry3iJ6etRTUF1uykggf8AdEj6j9cOMhlMw606ZTTTpsfWxI3sI0/m0wY5SDyw1Ph6gzmqqrvOlvSoPWGAB/XEyyqOmVDFJ9AeX49nKYBZxXAMqKovp5esQ0xe+IuJ8bq5mmStHS4KkiSyFQTJFgZ3MdsEZ/IgyS6r1Ib+0zgbL8NLP/TMoBBYgRvIgm8zFufTrMM0npmmXBCKtFeyqFBNOlpJ12NwhsLE7SIPOYEAb4hqZF2YEx6V+EAhVv8Ali0ScdG4L4Wo1dVQ1mNUJEUisD0iNZhhI7R8R3xJl/CZV/LKJUVzBeElBzbTpEMBHqBPMFTONrOWjmPDeCVi8BkAHMgEExsAdzP0jD1cgtIKsPVcCBCyLAT6hYQI36YvfBPDFGizl3FRUI0CFF4n1rzIEj9hgnifFJhEURNxABAUdbwZVeWM5202zfG0mklsqJyR8oByKYWXckgnbYKDFvc4TZvjLqYyyhV/91wC57jkg+XzxnizjWtyr/ljSFjSTvJMeojpG+Ku3EpIGmAoixNu4vvjLHjcts3y5FF/cf8ADc+1ORWQanMlm9UzYNa4Jxa+GZDLPSSuKvmaiQyKQPLIJA1SwLBoJkWAxzRs29Vr3JEST0sP0GO3+EkyNDJ0DSzBFTQGlwDDEer0sDMERY8rEYM8lhXJqzGEnkdCbiWTyoMIAdQEEFtiAQYP9sBcO4EH1RplSJsRbfrjpdNsnUipVWk9QgetlBkDaNQ/b64ovH+J0aGeZaP9TWqlVSTDXAFgbSPo2MMP1UcuRRaOqEMbxyUb5JXbetdr/gpCJLqjqWpkypQyLjaTyJF++HnhjhuVrNFSjWrOoJbSdCgEwoHrWRY95PLmjyuSzLVnq1MswckEaUh3GlQ0BiAQAsRO5xeOHU2paalOmFZgFYuHUhQw1agx0yD0Hz5473CKZ57nJrsWcW8GkS+WDEC5pVDD840kGGHKSfmcVSvSZJV0KvzVjf6Azt1646xQ41RdwrVKQddUIHBMGIIAN+Vo6bRiDNPlnbVmKdBgp0zI1aW3kPtvt79cJ40+gjka7OVC+6mO+I9UYu/ijgOUy9M1MuHcsQF9YIQ8iVKzEdzim1RAMmT8o+vvifSZp6sQaQxIAIIv7/2xs6VBs4Huqn9SJxrSd1YP5ZanquFteLy+wEXNrY8q1mJ1ClUAa+lEWF7S7gnadgL4lwZSkqsX+LM/TquQalap6RpPmKyExytMczf5DG3D80GKNVy6vpWCVlC225XnA3i4Nwd8ZjMXkdKjJR5LYvzmTNRyzBVB2CzA6b3J7nfHv4AMVBJIWy6iTA6AMbDGYzEKTo0UIrSCkyKrckR+uJ6eQWfSD1sJnGYzENurLXdG+Y4WGtABO88r81525WwPmuAQ8HQwgj0mByIIgEtF7GPfGYzAptA4pjHI+H6bM9SpdYg9AxIgEAzHOBvgQ+H1gnTAkxAi3z7Y9xmJlOSKUU9g68BqN8NMkc/hj6E4ecH4zmstS8laCvT0kaSQoMkySROoHmDMwNsZjMEcrlJxZLxpUyLi/G8zWptTIFGkR8OotzBgdBI9gNovIVHhpFRCWNVAVLyzAN6bRebBtzf6nGYzGt60Z1sa5rNEsDTpQqiAB01SCWkGbDty5Ekp87Wptr8xTPNtJUekRCi+533lOdjjMZh3odbF34/MOzQyeWVEF3SNQ3JQQ8EWkAweRnEVStmlAV6yKJ/qKr6iB/pABLeZbYrAkSdwMxmFSvornJKkyDwhmloVi+dp61It6AQhkGdMX+nLvi//APMaeaarSybKdagkeXZI3JU2IO0xN+2MxmKWzKTrYVmaq5dwgqrqqIC082BAExtMx9OmGHCUdqNOpUKmoZ1FdhciAdzA/WcZjMOPYNaGOaMKGZxCiTHMxtf+Tjl/i7xHpLhRE79f054zGYzm7kom2FVFy+Dm2crFjJN+Q6ScD0qE8/pjMZjpiqRyybbDKVMRG0Ex9cdF/wCG+TzlYVaaVmWihUeq4vOoLOxiD0v9cxmJyY45I8ZEqbi7R0TLeHUHoeatQgkapCmAYBIGkD5fLA3D/DdKsUzFXLeRUjSUR5NiYEiwHO1774zGY5YfS48T9qN4Z5r3J0yznLUgPhUW3gT9TvhNxqswVjz0+lSJkEhYI9pMdjjMZjSTsUFsrmV4b5hUPC6F1AooBBgXBi1uXPAGe8PJUdtZZGF1qKAU5XNNpCn2gY9xmOjE2oJ2RNJyF44ZUyjBzU1zB9AOmwa+lmNz0/hzxKlJqf4iiAovr0ghT30H4G6iI7CL5jMDbt2HFaEDcResiUhC01gwG1SYGp9gJYiY5WvbDjhuRr1EDUqBdJIDTEx8xjMZiEE2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5" name="AutoShape 12" descr="data:image/jpeg;base64,/9j/4AAQSkZJRgABAQAAAQABAAD/2wCEAAkGBxITEhUUExMWFhUXGBkbGBgYGR4gGhsgHBocIB8dHxgbHiggHB0lGx0cITEiJSorLi4uHR8zODMsNygtLisBCgoKDg0OGxAQGywkICQsLCwsLywsLCwsLCwsLCwsLCwsLCwsLCwsLCwsLCwsLCwsLCwsLCwsLCwsLCwsLCwsLP/AABEIAKgBLAMBIgACEQEDEQH/xAAbAAACAgMBAAAAAAAAAAAAAAAEBQMGAAIHAf/EAD4QAAIBAgQEBAQFAwIFBQEBAAECEQMhAAQSMQVBUWEGEyJxMoGRsRRCocHwI9HhUvEHFWJykjNTY4KiQxb/xAAZAQADAQEBAAAAAAAAAAAAAAAAAQIDBAX/xAAoEQACAgICAQMEAgMAAAAAAAAAAQIRAyESMUETIlEEYaHhcfAysdH/2gAMAwEAAhEDEQA/ADMlwxi7rVqt/TI8sAD4Jt8R3jr0icN62dekLtKFguptI0mRETHO3WTscEf8vDMagEHSywTpn1CbG5Fu23fBdan6LoLHYsp+fMXn3xyXbOiilZTimaGpFQeZUkq2kQoloJXV+9+mH2Qy9Rm1VKjPBjTpKqOX+1/tif8AAkVNfmKZjUCVkQLCVHUnvfniH8a1QN5dakQupSAJWRIItzExHUjAMYZjNIqM1S+kGYmxF49O9jYd8B1axISqoJVb6b2BHIG1rW98C8EpoKbgliWLyDESSRIHWI/TBHD/ADBppkMVUnSwaFCzAkwDZTHP5YnoDM7WOYClEFMJ6yTaTFhECVgEctsA1Kr1DrYQRsBsI/N7XOHVTKiWLrYbAnkBubwfblbmcKc/RB9Q9MzHqjci5UbDbDsdAgDxM6WmdSrI7zB6YaUKYVUAINjLESpne/O4++IKFWnTEsy7wTtudvnibLU1uUB0ltV5iTG3bnhWBMpmSCSDvEAbchuBeJjA1DMgupiQQdNgQNPKP1HtvOJc1TGkgATFpJgHv3xBlqHllTAUKPTP5iYvJ3/zgAOfMa2bbYbewG3PBWRYKtQmZ0rq2v6r89wPphX+MLh/SSNRBgi8dtX8nE6UwVZY0mBaFJ3E7yAN9xOBdia0FZjMoPzLImwa8RvpmOcXxqK41awVJidpnn06nAwBDbggDY8iT1krHaMR1M+wME22nTB+XI2H64Vjo3NVSZtETtAt2J53P1woz1WWJG+wsLT1nlggVCxIALC4gTPOfff7YCrA7QRO56/IX+2H2CVAJdlIBI62HON9zj2vmJABmD0HSem2MroI3JM4q3HvEBU6KRHpMFt78wOsWk4qMWxNpFkD9CdjvbEiZoncWjpv2A3xQMr4nrKfVDr0IA+w+87YeDiT1wuiy/6iYg7EE9f798U8bRKmizIZcAsD/ntgf8anm6NQLn8p5wNu1sacPpCB5g1Hkxn9z+uE/HaPlVErAbG8fa3bEqNsbeiz5/NeTTZzsIAAuZt+n9sbU20LqjlPM/QWiZ2A6YrvH64agulpDkAX+f7YbNAQXPKZ7crA/wC2FWh3sMWkPLAYeoyTczMyT73kHsMbU6B0v5kS17dhbfve364Hp6tMyR73t3IjSOhx69VlUy0kz9BzjcW698AENOoDUVomUP1kY1rU11C55z7GLR7wMTUlLi8gq3pgD7na9r2xo6ssyQW/1Hcb9N/tgAhJOllpglmLC9rScC5gSsi/o0md9jzNgP13wZlB6TE6iT8pPSN/lgLP0gqn/qB5mZjp0Pb98NAL82+kmTeBJ5dj/fCwsGqJyBdYAtADW/TBnEEA21GOvLr2wqLkMp5AjnvcfvikhNly4WImYIgC3t/vgs1PSWHX9rYUZOt/pYEbR0xJmKwVACZ+X+cZJlNEPDMujUFqRL1AHY8yTuJPIXEdBGNqGmmAoIWOW2E9SiwLaKjrTNyqmLnpzE32PXGlWmGiQDAi73++NOyFaOu5KsSxMM8yI/tN95/ycT1czBMwNgBN/nbCnLVgBcCb3J2HKRN/fe+JDmLWCzeJIi/cfM/3xmajJq4PquRewmR7mfv3wPTT/pYTJ2sTHLc8998Q0s6ADdVmw5+5IA5/2xIM6zSq3NrCwA+pj5/3GARDmso4ctSAALSVYkEkWkRt7HpgzK16mkq3pgm4M/K25Hy/ScQjOVHBAI9PIwQbdTy+mImzhPpABUGGZSSZ/a4Aj9cMQW2dtGsWP5zJuOgNjv8ALAtVm0wV9rR8ydyd+WBatEtyv/p5/UfrGPfJWnMSC1ud4Nvf22wASUqZWAtx8tvt1x7UQ/ABCkgjt1HYSAfn0wLpdfysBvJPUnoe+IqpaR8WxE7+wgHAgsbauV/c3+9vpj0AT35DnymI/m2FVNztM2uSI94Em0/tgvywWQg2F/vtbvhUMnpUiJg+nVeQR9I5dsMBSFzFjJPKe0cx74EokwQ08ulyffpjQ141EhoIMksigDeSZB2jAJk5IF2NzeBEiTtAn9MDZk2uOfKSf0tiNCS3p531Ei47bzb5Y3qibmT0kEz97RyOEMgZzJ0qVC+/+wwPWqTJ1b/t9MMokASPkOkbgfy+Bq9AqZBkgX2+wt9cMCteKK4pZWtU/MBC2G5IANxykHHN8xlmCKd7XjlOOheMKWuk9O/wE87svqHK9xfpOKRwJmcMuoApAgxLAk26kiOWNoe2Nk0pOmKQAe2GvhniXlVQrH0VIB7Hkfrb2OBeM0wtVoEbYj4TwqtmKmiihZhEnYKOpY7DG3+SMWuLo6iM0uxBkAew22wPxTLB6R35X79f5/jGcQ4bUpLSFQguy+tgGiREwWAkXttzxNlQ2nTchh/v7X745mmmbLaKrSqSlNCfhc264tuXoMQAux7bnvHzxXszkyMyFKncEQIF8XPKUwQTCkflG+87xz3ttAxUtkJ0L1onkVJGwMb+9uv8nEdLJNJllIkyCu5/7iTtvhlX8sA3iLTqA+2FfEGUBSplf+kW97SDidlWESIgE7ydMxvt39xzxlejp0zaSTtaw+cR74HoVltMnTPqN4PIdjGJqgmRqgkzO5vt29gMIZrqCg6TYHrePrbnbvgStmRezfCeU/rMx88SZllC2AJgbRfpBB3wNpmxFtzJPvG8ctsACziLmDOmOQHP5+/tivVqxJAINoA/298O+IZmZEQBIBkR/P74r3mknljWPRLLTwkCx59v53wRXAtN2wmyNRxpII0QZtecNzJAJHLn3xg1s0BdA1SJJjf/AGGI2BEXA7RPPBYcjny/n7YX5hQWlmAP/dGGiWXzKBEco40lpCSRBHMWHbmYPfBeW0m4cAAD4QL/AD02m/64r1PLgVGYsHOoiSOQO4nb98GrXCxbUbQeXYe297/TDaXgabHNdyDCqQfYkb7GDfrP8IiVH5qXjpCgG+9x73374HNUnZdJsbHlsZkbT2xOKZMzAvzO4m/K30whsPo1tRgrbeBI32uTI+kHGFSCSqC5N9h8xtviLKIQQI6n4hyH89sTVwJEekmLRc9JjtywySWjVAgEFncidOwvzO8bduvPET5umuyQZO4E9LTtJNsL88pkSxgGLQRNuW36Tv0xpXctcqCBawkidlgRHzjf6lAEZvMgMbi/wgtpYQY202ki31wJ+FrsATqI5czfe0jG2XsCWXlvHPoG5xtgh690CkiYvvbpHU254ARElWqsBoUE2Aifc39/r2wbT8xyLFR1kE/ONtt569MZnF0AtLFV5RfoT/uMbNWsAAe+45dQZ5bdMAyTJgbsJk23266YGJwNQYOEYE29LQADIBuQIwDVrBVF4k29VzO9uUdsa5fPpqhDqja3QSQCfp/bmgoINJgRpMKtgqrJi2557C2CqlRVksD2kj2gC5sL7WvhNW4/TUGWg33/AJG/fAtbjgIBFttMzC23uY6DlthDHlSqgBLRtebEAe+/vgY5jzLjTbvbfpHK36YTVOLwOUnsR9Lxt3wvXjahbCBJ+f67YaQE/El11GEyNDAKPY39zyxzfiP9OtUKyDup7k/XFp/50xrausD/ACOmEWfIOYmLSP0v98bxVGLN8vwSvmsx5IXQQoLG5AHXrc8sdB4H5WWU0KMFaZ/qVY+J42B5kDcjawF5gnJcFU0lNU6ng+qACTYAmOYiAek4T+InNFko01XRpExy1E/cY2ozbLTxbh5rUdUoKgEqpWLRYahcHvcDpzxXMlWFSmr21DdTZk6ytrzzHyxaFrBDTJBKmVPyjFF4hRbzKrJaKlRXA3F2KsPcQexxMoJjjJoZZikGMweW209O/wBcSUM36WVU0xYEC3PeP5cd8Lctm6mblkIFVVJqINzA9TqLgzYxv+mIm4rr9P0/vPXbHO01pmyp9D/MJq2XWAB6dQ67Rty598LatVAQvpUi5hYjp6Tgb8VAInffSTMnrHY49bSSJj02ndjG1v3PbEjoOoVCTcGJJvcE9bcse1K43kyNxff9474FrcT0zG8QLER8rdNo+uATnyRdLkm147+rbb9sNILDKmZ5NBnlHU9dt8RZgWNhPIR+45xjQZySY3jrMf29sCHMFtyIExE/eMFALM9JMEciec8vkcLXWGEj2+uHHEX1BSFvtbePbC9MnVZwSjC95G18aLRLTB0o5iBGuY/1R++PKuWzFpLfNz/fFqo5NomDgjLBbqZLAbKP06n7Ynmy+BSqnB6xmRvtJxqvCa4EeWP/ACH98XQVQrEMCQNjbba+JFq0T+U/UD9xh82TxRLVqGTBtffe/wC2N8uyKDuJvftyPsBHyGK+OKoTvc9Pp8v98a1eLIvTEuL6KUkXinnxzUCe1oG9x88bPxCRZgIHXuYtbnGKCOPjYG5588FJxidhFt8S4Maki55PiXVxP6WJ9sH0s6ZkIdRJmPfeSY25Y5v/AM30mec/LvhmniYIpEmbCTuP8/5wcWK0W6qpcGx1e1pmbmRymD9sDjOkQCokXHK8dOfLFZpeIl9UC7W/Tv774ETxBqYzE8iThqLBtFyGeBMSxf5wP8e2CEzioSdWhjEjue/8nFR4dm2ratMCdyR06Sdh0G2Aay1Gd1WoHiDpV11GfboDN7m3fBxt1YXSui91uJ6gYcRzuAd+sdf054SZnxDGw7Xj59r/AM2wryeRVhNSrUo9NYpSY39UNP6bbYWcTztBWUK9aoSPiphWBIMWMAHrYc4w/TYvUihxxTjjMLze/IwOX0n74V0+JMIMkk3k77zGFGbz9MhhNYOOTIAN9iQZECeWNchpaQahRuUpIM8gdQ+2NFj0Q8g8TOKIJAnt7dMZmOItHpkyNif3+uFPFMg1K/mq3bZv/E4EpZoXJEmIHT6YXAayDI5skQRN+vfEv4wt8UbfTCM15P8AnBWW9UxNug+/8viuJPMIYc4wfwDKCrmKSb6mE+wuf0BxJk+A1nKiCCwDBQCSFJiWgEqPlytOLl4c4TlqdVWp1kd1Q6wLspNiW5JztY+++KQmx8o2On4QFj6/3xTuIprzS9DUUfRh/nFxrMFUsG2Mj6f3xVMpQd8xTMc9U94JxoQy0Bda6dWxJxT+Ljy67MBq8wJI6mdJ+wxc6BkKum8/bCnM5dRm8oGGzvqnayyP1IwMRX8jw6rla3mQVLGByKiZWffCLjh013VbD4k2/NBsAeUkYuPDqz1VdajEtBIJj0wbe4/z1xW/F3Aa5H4mkhdESKgWDoAJ9RAJMXuYtHvGTVs6rXpqhPl82F3PXnuca/8ANTq308v5POZ+uELVibzjErc8L0zL1CwVuMEmwuB/Pf8AziduPBN1k9rfbFW8w48d+uDghcyyV+NahEWn+dsR08y1VoA578hb7Yr4qnDPhdUgSL3vhONDUrZa8sAsabk/EesYLytIVdWrdRqhd/17YSUs3JEiAO3XDXJcR0q4USYA6SDyJ5RjKje9BeaR5Q2jYC23ebYizFKXlSZAtB5jnexwzz9INTtJYRsYAtyP7YV0VWD64extbAhMWZlWkg6gepA362741dGNyVPeMNK8VJBEGN5374VNkxPxH64uyaoUDgVMEAZguf8A46WoH21VFJ+mNczwlDI88I6/kq02X/8AS64+cY6EPAeXVRLtqMWkxv0n+Xwk4p4TZdZXUUHUT84n7X7Y0sypFdyHgvOV010Vp1ADELVSeXJiOvPBWR8K58OUahUpkc2VojsVBBGAavDXUxpmOREj6ETj185VAiHVZuFZgv0MgYGCouDeAqKjXXqV7gXUKo5flKs398Lm8KZViAlSsJMKWKzHUiNpttgfhXEqek63cP8AmLMSPoIm3U/LnhxQ4iiIzVKg8x4iDyG0nlb9tpxOytfBXcz4bKGEqgt/pYG/zFv0xXcwj02IcEGT7H2PPFyzFc1KiMTAEyw7CR/v7dMKuI5tVQKSDLsCAQdNzeDtyPfDViaTI+G8dNOj5YnVeIAkTzkmN+UYHXMsW1GxmZnr7ARjytwwqNYdSm8iIj2J37YhrgDTHNQfr1B54IQjdorJkk48X4GtPPkWJkdMQV88x9MwOgt9sDasQ5i55g9cdFHLZstJQfhGPM3EQBA540SQd5x5Wa+DjY+VESUZsouTAx7VoEHSASR/PljHB2wTlqZj+TgaQKyTIZKj5dQ1qjK+maekSC0/CR0IvMiI57YLTxDWoKBSSlSXbaXJ6lj6pPaN8RLQB9LOEGkmWk35CBckn6YUvlS0EvJ59u2+JaRVjvOcazigDzDR1gNK6lLjqTJ1D/OOjeH+DfhKdRDeswQVW5aiitpUR8KipE7k6toAHKaNAELqY+j4b/tyx17JZ9sxTpPUUCpVCMdIMWAuBe5EfOcCQBvFiFpwwnUABHvhRQPl1EQk6mDMRGyqP7kDDfiEBdRb0re/8/kYracSYVXrsgZdIVr3EwQAOwInu2GA+ZgFVtV5nAfiWoAgqBryb9iR9JgYny9ZWVXCgqdo/f7YrPjXPakVBvq9VxNp026EzfsMJgH8NrBHdjYKjkntAOKtxKpmGJ/DMrIKcu1OxCuxlXIv8QDAXuQeVi+La2pNoIEhSSSBbnE85i25v3wy8PeEM03mUa/l09aiKRZTUkNIfSrW0sux3BNrCZG5WlEoudyRYVKlSqq1AFKrpA8wHe6iNYkC88p64WVqisSUUqvJZmPnAn6Y66vhin60zEeYTuAdO0NsYJ1kxNxIm8jFK8RcOp0atQeUxp2C+X6CvoBDbMpB3vvf4SMTy3Q61ZV0YRcffETYZ8WyiU6hUVC3fQVP/iSY+uIMrk9cwYtI74pKyW6Apw14d/6RvH+9sS0fDxZdTVBTXkzKSvzIuo7wcRVshUoTq0spPpdDKN7Hf5EA4mVdFw+QpM22xAMDruOuDqWYJswsbz/acJhWgDraD0xPSzYM6gJtcyR9Bt88ZtGsXRb8hxdEAVnlfYk36nlgrMmm/wD6TsSdoG+KxkaDgjSUvzMn7Axh5l8nmVA0so5wp3Ha2Mno1WyWnlXmHMR7z/bA9fLEHbHrtVEFmQyZklv1GA63ETJ2Eb4dNiboeLxtlaNRMqLhZJuZMxJ5e1sB5/j7kKiuZJkhGTzD3hCzDr6h9Iwmz2TDIoJ2kTyINzi5/wDDvhtJaBdaaklmBc8/YxtjWzBoonE+OVg2ktVWP/cQFv8AyJnHmTpZmtT1pRFUSbghTPcE7exx03xXwPzqYAQaiRt/kWx74d4GcqgUIzLpggDnMyZMdeeDkFHHMyuZD+pGVvYz8iZxPVGbpUtbEhCwWCAbkE8x2P0x1zi3os2WtvJUmI62jn1xTeJ1/MEOo0gyAojrex++HyCipZLjFiumDe/Secf7b4ccKzqKjO2X1A+ksrEtvYmmCLAjvHzxrUyeXNMkHS4NrX7bYUUGAqhWJUE+rTuf9JHzjD0xbLhw3heVzSDQdOsxC07yBsyoADzOwMdMVnxRw/8AD1zTiIUH6k37bdzi2cLzlVXCQStgz7SOp5xiueOXBzbRyVR98VDbJnaQopVLY0qtjSniSohAEiJ2nmJIkdRII9wcaXqjOtmAkxjZ1x5RWTz/AJ2/zjciMbY1aMp6Y28L8Np5hcyj2qeUDQJIA1hp0kk7sJA+e1sAJnECb3m4Fzg7w0VXMoKiM1GofLeATAdSASOx+xwl4hww0W0GopMn4TcQYvNgTvAJjGMntm0eg/O5OuVDeWVSAxMjUVPMCZi+4HTA8Lb+fXGorvpi51EWAu0QBtvsMbZ2i9MwVnaSpBAPMT1Gx5SOeJQ2bKf5GOucFrqopGQYRERfZQT+mOPU80YOlI2gTcydhbFg4H4kqU6k1IgJpVLl97WGx9+VsOwOi8YgzqUxBZh1jl8zbCOorNRgaNasxI2FSbMpnclYE9sRP4grEjzEZhvEQR03+3LCPO0y7FiugTYAz8ycNJsLSGNLidOjTf1llAJK7MsciD+abd8VviFKvrD1aZXV6gNxpNxDD3/XG+epqsFoJsQD7chznryxLk8yr0zTCmdgQvp7b4fD5Jc/geV6VFKFM1ArL5TORJLE+mEYhCtMwRCmJ59MHcG4XSoVaT1UXXVWpqk6SumCTLsUUgCQQAbe+Kjns/mqVJV80ktA0SPhQ7yIkTG55AbDGlPK5osMzU1ZRQ2oVqrNBtfTILVCQPhEzPQ4zk26V9DSSdryP81xStTR3zNQVAHAVdbBgTPltUKwSQAbW79CtPFsvYHW+ojUtOzRe07DckD5WBws4tnqNFiuVq1KqsFJq1AU1ETcU5soMx/i4nBcmTVDVDUprN3RJZJ2OgxIPa/ScLiq2W5Nt8UR6fLkNuySCp36XI62IN8E8AyhrV1BU6dJYwpMhREhectaBzw7414aoIpzBzQzVNWUsKZCsA7DUxBkjcWIG++O0ZLP8PfK0qXl01QgKlErBFuSi43+Lvzm4q8C30zjWXcMzIpWrSqT6TZkaPUAAQbi9p54r/EMrSWoUpArCqSC0iTMxPIbdd8MvFHAsuc3Up8PcuguUcEaLkNpZgJAiesbTGLD4d/4etXyHnMXWozHyCqBSBJBdw13UkQNoAm84lpLZd+GjnsxY4lS4ucG+JfD+aydQLmUs3w1BdH7qwxP4V8PnNNLkrRXdhueyz7GTywm0lbGtkHDM0zsKarrN4ESfeeQ74b1qNemJahVt+ZNTKPmJj646BwvhuWooUoUwokAtG5/6mYyTtb++A14lDFHBu2ncDrcAsDHyxi5JvSLcnBbObDiQM2Juf52wOtUDZZE8wTjpub4flqoJZRA3dgInoWUsBY9RhevhDLG4qKOy1BH/wCr4pSRPJPdleSnTestNlqFT/8Az5knlY3+2Ot8Hya0lCj8ouBMKT+UTvAj64Q5HJ0cvUPlqdcSXMFttpIsLT3w8y5PPf0lvdpJGBstRGj1AoJI2E2wvzGdNVGFBwrAHnBB/nO+CKkRLbQef9sJeL0CoarSOkrt++/2wnZUdG9Ws6upq05pp6g7VY0nnsbiLbfc4q3iLhFCsW8uUO4amAQezU5/VYwDUp1c1VmGqIr6XdGUaCRNldoBO8RfE9TO5JXqE1NBgBGoOzWUR6gFZJJljPqvuNyJMp01so3FeHVaDDzFsTZgfSeo6qexAOIKFdNYJg+4kyNo74ZV+NEAqtRomdVRi7mDI9JlV+k98L6/F6rGzzE3CgEC03Cggdb8r43RzNIt+Q4uEQaqbCfzNpWegiZPPb98VXj2a82u7yOQETFh3JOFxqMxkzfn1Pc4ki9o2GwEWHtioKmRN6Gvh7J0HYiuxQadSnUAPTchrEwRsReQNxMPuC8LoVKf4lkNSmqaWBf4WWFVSFEktCsJj4gOpxUsuGExN7Hv2+2JcpVamGKsVNidx8J2sR1OKaITLpl+E5Y+t8uEBkiGdSsR/wBZDA8vSpMEcwcVjiWVp6j5TTf4DuP+1tmAuJt8JIkEYUNn6z/FUcjfc3vffc/vjf0uSqBmJPpLGG5RI1EdT9L4FJryPihnwKoRWA81VU7nS77copqSfYGbTbcHZvgVWtVGlqcFiEqVGKI/UgVFDA7AgjeB0lRlCqyCTqgAQRB1CIBncg77AEjczg+VSjTdUIisGQFpsFvyFjCz2AxL2UjbL8Gf8StOtVXy0b+p5WpjpBuFKrJm4kcpPKMN+M5rIMaf4fLlFGrUZ0arEAhZM7k+qDYdcDrxxXU6lWnqkBVKxuYRb6lALeklY77nFazbsbG0Ha4jt/jCj9xyHWS4ZQzAYCp5TKNROn07kC+oHUfTafzdsWzI+EKDChIr0HgM1Jy39TSQXlTOkEmOQOoWvjm2XqrJBixs3IXA26d+W+Ow+Eck9LLBqjf1KsMQYhR+WBEzpgn5bxjSMXZDlSPOJ0BBO04rGaT1lQYJ+nbFpz51GLkyBIH1Mb9sVs5WajRMg2mxjl+mNG0tGSi2r8Fb4zmfLZJSJUgmJgjoJANiOeAMzmR5bEux5AE6QLj8qn1WkXJjFs43ws1qQUMgKtMvMEREGATzHLAfg3hdfL5um9SjpSqrrTdWU6riGUNMgxGwmT7YjIm5Ui40o2wng3Bsz+DovltOp2YuSwVQoFj6iBKmbCx1icL/AMG1Jqeaq1HK0CoUjTUGqdgrEACxm8CV7T0Xi9MGmadCgWSnSK6CAoYQsre0G3sAxkEYV1QHq+Uw8s0lpS+8NphdKkEAtCGTcmn7HHNdM6IRjxbilbrf8fcVZjPA5mnm8zS8zS6VleiljpI5MNAkAHSSJaDuScdGqcZo5nTmFpNVIVVph6bIzEn1lSy/CovKiQQe0r2RalIs2tmCuG1SGTSSPUD6pIE3xRfDnHc3mnCpmFTS7EU2X0HSZOkTBJUwFM3w03LRMkltFvz/ABBmzuk0vLy0BHdgCwNmmH9TSQgm4gbTsbxKtlstQRKKErK/1NUNJeA0xMapEm29o3rHGfERFKmxqVNbmrqGoKgCtcNTICswQfD8VhvaSs/59UqmbVVCUxIppCsuomAQo0uWC3EzfSDGNHHhLjL8BhfOHtu/v/f78C/MeemXAp0mScwtMZgsysJ3qMp+Elhp1W+GBvGGNBCiZd/Pqj1Asz1qxFZXeQvlKChBVwpMCbkkHAmayeZqUiKdN6dHaCulFDMNZaRLQbkk7ze5lC/C8/XZcvT11qSWDCKYHqYAa6nTSTFyAsRbGCk3pHdPFGEXKdN/bwy4eIs+gqKDl9YrB2Y7w1LTAY1RYaihkiI2JOynJcc82lTH4eqDKhVVXZarRJupidNyRyOBvEnDeIzSrCrmDVp01FerWqKEQEnSFGhWYAqWJIM2scE+C+J8Py9arUr5p3YQUpBTpLKI1i2k1DNgNJEm03wcE1o5/ppRwJ15B81x2lTLNXFRCrELRcOppwBI2ksZNzaD7Y1yniTIVZ8yiIH5hIPK/Lbv+uCM94up55lccOZ2dV81lCu/NWBQSyIouDEmBa4kbwz4WpBjmalJK1OoXinU9FJAxEaQVMuCYAjY264p44pXZnfJ042Ocvn8mpLpAJ5jzLRIHIXIjtievx3IT6zSZoF9KH9TfCvxHXyalkSocs7tRLZerSgoFEMyOvpKFLwGgkWjlVONGjTrOlOpqUHcrqN7/EInfpiFjk0OXpRdJfgs+V4mz1VU/mMHqYIkH5X+WLUao9YFiTb/AOo6++Oe8Mf+qtU/BqUlpFrzfFqTj+Wp0jNekHIJEtN46AHng2aOUV5GHFeNU6Sa6jaUgGOs7W/bFF8Ycer5mKaBUpyDZgSyxq1F1JUAActufTE+Zz+SqOHdhV9X/pqB8MKAAWFyIJ6Hbldd4s4jlGVqdBGSqzAeStLQEEyFIAGo6Zk3knptcF8kymn0wWlx1Mij/hGDecYIdbjTMMW2mSYUC0STfFazPE6jiC1v9IAC22sMMcvwCrVqaAlTzIB02G+xk2APLrywFxDhD0HNOopDjdTy/uI54tGbYuNTE+UBm5heYmJHQxywYuUawiD35Y8rIEN4G8Rzj5/qe+GInbLB3YgUlXc3hBaY5tHtPPkMNlydErANMNqAinVDa9Q9I9QkNOwsD0kSYeG1/wCgyKiHSA7u9MaxqnSqkQSSIi+0mI2FThjKrNHJSZIIAYsFBUTclTz2g98Aj2vS0sQxYL0UWkciCQVbsftiFMxSCwi6r+wIEWJJ2vtbbcnYrM5ypoCM5YSILeogdATccrAxbbBOd8PPSQavUbm1tBuNJJPxemYi2GnXZLVu0K1rI7AOSsaYPxBeo9MEL8ibCZwVUyKr61kkPEpJptN10PtrAsUJvE9cBuqI+lgwGrSQkEmDBgEbz9sWDjfDRk6iihUdQVUsykgyZJDGRIgAx0jA2MQvl/LFN5BZyfSbgAGAOkmJtsNPW03EEfy6QZ/W5dzqmBcJHaPL/XGVuN5hkKawKTg+kokkdCwQGw/U49zdfMVVpUGlgseWo39UAdTfpgDQA7+mHhrxqEQR2Pv17YIqSBTIlgRaR0ibzaJgxzBOGXCNCKwrqGZrIWkj0ggiAYnkGIMffM5lqZFNFDAGRCsDHNmO1geU9CDthJlNNbFtSgvlCo3qDu8qhHpYQYJvYj358747blHJQE3SFj/pMWiL6YA+uOZcA4RTzFP8OpcqMwPWosGam0xf4dK3PbnjpqhaaBKdM+lQocmPSogAjc++Nce2YZHqis8ezbIyDTdragZAkWkzYG/0OAs5xGiKjlWaKZCx6SDA/Ky2IHe+2++PPFzNrCIEMqupGYDUJawBMH274ryZ2mimaJLPPqLXMer0km8WkCd++Iyf52i4Jcdlry9QVtQiZgkEagQeRH6c99sH0uL5oVaimmWgf0SyI4p6bLCki0NvFib22S8AqqaiREMI+v8AnDjPcPSqVL1WpH4DUkwBPwxsobYnsAcazVxTIi6k0DfjM82YYhlcjVqUkBDaI0iA0iLA3MY2y+azNJjVy706VRjFWnpLPTt/8tkI2AFh3vjSpw+pUFY5dQlNanl2ANNTT0+rULwQSdMWIbrJKejWZKq1CnnVCHBkkVAtiVaygGUiDEx8JgY4Je3Z6UFDJkSb9tdB/EOIvToMtd6tRWDaqgKqyE21EGEJLGLki4tgelUpVKYCUtOhNWkKznSyqwMBYQ3IUX2MGJGFaZpmp1WzNPMGjQRadanTZDT0sAKYAa0+oPabQSZMYl8OeKaCVfJoUWrLWaVouwNRHVRcVLJo0CbwBy2OL9O13szWVxnpa+P9G3D+ImtSVdNFqJcqKNUjzGK31BCDpv8Am7GLxLrLV6mXZaaIAisWio41OxA0rqaCpCmQoudSzE3raZynUrNWQeUKuo6KywKlQsZK1k9AN2IizBTYGcMOFZmsKGZy9EUaBAgeaQVdifVYCQdOxuZHbGfp8ZaOieRZYtpb8/r9ntbx5mM0zrlKU61IUawzlZEwsyGgbEbc9sQtns/qWnUWaYg1fMpMpUMY1BkYG7HcC8nfmQ+fbM00p0jRDUS5Dj0uBoI0oDTChQbyxM7Eg3LlMnQrq1WhSTVWRlNZxGpgdJZIRoUmQTGwBFoOLW3Zz/USeNRio8X9+767BKfBMzWqBqmaZaWi2qo+o+q4KxLKgIIcj8w5byVMk2XQn8O9YU2ZadVjSYm+o+Uk6iCeZBIiSbYQ8Q4hnjV8qrWrrUbQappopZgLEZcgizKOYLekSLXbZPitLLJTVK7MpV1HmiWksWJGm+q6mNxEHGkVG9tmGSM37l+vwJXFHzWaiFoH4qrtC+pfhBWoy0wbsSQJ+G15xunGBlK1LLGujIoWp5rjXpUa4W9r2HOx5fleeGKlLN5ysocLTUUmQOsGQApBncECTO+vthjxTgeXBIPk1CAQzVGPoUariLMirMAj/wC3PEuKTNo5peNWt14GlKplOIm3lVvKIDa0BjY7EWB3HL74qv8A/iqtR6r5LMCnQNR4SorAgqdLRNyuoGDhUeMZfIu1TKUajSGpFhqCHSxFhc1GA5Agbkb4I4ZnKNWn5lSsysxJ0tUZSL9CDzk/PDUqCOF5HUREnDjl1FGv5dTzFL/0m1QAYj358t4wkrZJQSBl2RZ/9RgHJ9oJUD2nBGcbRUSIGskx1t787b4w8SqUiQIKFjZuRxR4WeUuXKK7/wBm4p00S5t/1QL4XZPOImYNTyw+tSpLTBJi9xvqG9j0IscbZ3Pea0NEAfCohR3Jxma4gAqoInnbaBHf9sCQYnki78/gL4fxvNUn8tWKqbBlJDIoM6RVYQIvEggG84Y8X4LUq1qlRvU6oHTXU1k0x6i0qi6pUkiwgA9sVj8azq0RAJZie4Mbc8H8P8WGjS8slibgGeR69eYwz0MWSUn7iFaGnVEG9iLgjqD8x364VcNy71qugkBQSWJRW0rJLG42F7dTAuQDLT4o8uJYK4EiRB+t/aP7Y9qcLrIikEkOGkILiDEkruNp6YV/J0Tq/aNs9Q83S6JV8lhC6SjpT0iL0Qu6jkTPQm2Jslwl1p16WgAlb+oEK1P1LPMApqgEajKmMR8BRfI851DGmRTQflnf1RuQWYxzlrTs6zGf9BqAtJMh2aRJYajo06DeRDE2AHLA5VoXHVldyGQolD59ZqbswCkBWUAx6nUHUPSSN5BmRjXieaWixWnUeo0CWnnfmItEADmDPTGudr+YxHlBmJUTTZg7gKAAAxcTEGwJsd98Kah8smVJYW3tPQkb/LDEXf8A4ZZCgfPzNYUx5QQUvNYAa21bTbkNuvbGvjtE/FValB1qo9MBWUhg2mmVqMSDBs5MjoemKfkXLIRBsSQVMe46G+3+2HPhekhFVmbVqWqtMbXFFiSbwfSxHuZwP5DRXqTkGNZRSfVE/YdBhvlaxFQmkxlUpsjgXBRTBjuTEd8bjh0ekqWcm4KkDnN7Gx6d52tlcMCQW9bC4Uj1ADTAm/K/PmQMOyJL4Is7WWos1GFKqCTcHQ83lSoMGTttjOGirqkkrTRZIMgRAgxG5P3AO+CTwUeWtSvUipAZEVQxZOVtQgEzBkyATEGcMvC9YV6opNl/NdlHodioRgCuqIhlgz1F4wv4Lu+y1f8AD7IU0otWpppDSL84JvfaJgAdDiwZprESZP8AJPP5YylTShSWmlhTUKAd+gmeZ3+eFfiTNjL0C5uwBaOpiFHzYxjqSUUcjblI5/4zcNUaspVwW0XJAUqIK2N2mdyLbA3OERzbuPUwIM2Pwze4A2Mk353mcFZemRTdbOGIJQn1Ts19i2sIPpzsQc3TajUh1YCQYYFZU32MESPofbHM9nStFh4DmzKqfiBP0ttFufLHRlAJDRKuJIBiZ3E9dWOK0syVdHB+GSI+1/kMdTyHHKS5YF2UEgGms3YkTFrgXEztGNYyXFqREoNyXErHD87nMvTrUUqP5dct5lOP9QgwzAlbACecXw94f4velSpmpFRgCjUnpEuTcioKpEG4WfUPab4EzJZy9SFE3Y/lBPJfvG/3xHR3jUD1gD7nHFzOz06YvQZio1Z3qMWqkklRAIaxDLMRAUD2jliM1WpvTp0KSUaii9ZhGqepALXmI+4w78uncmoT1APtjMstDWJVPTOnzPUpJtDLzEe0GDgjk2EoIP4XRrPSGXVBWqKWY/8AtwCxN9AVW1MVUHVvyiQBlMxlEKyuqoSCyEr6FtKyxhSbgAS0XkRh+nE1fJHL6qWX/paPPUq7FZ9Q+MEMRBk8zOKCmXqq5p0ayVEVYUsggixmJkNsJnC4pm8c7jfFUta/ZZqGYpU6Z1Mfw0kGfWXEepBp+B1Y6ZEggDriw+GvEuVy9CmlHWKWsqgqag06QeayYkX2FxIAWYfDPGMv5ILowI1emmgWJMkaE9Jte4JJm+EvinNJnKqNTLKKKFQ5OliS5YyFnqBe9sXzjuKRyzi8jUpPo1qV6n4vVVzCldICR6QghiRc2+LfnMHliz0slw+rw96mjLrUpTrLkBzUpmC2s+pPNVVYWuGXlipZDM5cI6ZqjVzDmfLbVKqNNgVLDZpO3PucIs/lDWqecKaj4QEKgKqoqqukg/6VEgggHri1HGoXe32XLJJxWOK0vzZP4gWg2Wp1aNdKZLEuqhlN1F9Wohri4AmQNsGZSk3kValE0amX8pWqNUqN50hAKi01aVu99uknaAeKcMollNGmAIEhoieY9IAYDqRP1xLn89natPyn8kqeega9iANdzpE7G8WnFOUGqMqlGVpFjPF6FXUmVoVlUIVarqIAsJZZOnSDI9SgEDvGCh4eyIA82pT1wpPm13pMPSLeUohRG2KFTyFUKwNRl1NJ0sRPSeRj26YtuX42VRVby2YC7GnLMZNybyfaPbCc41VIbjO7Taf8lS4zXol1CqU8sEIjkzy9+0YhfiFNlgmGN5O0+4xr4iyS5Z6lJNbpWRGLPOpDqMavSANrg8jvbEHEGarUEpT1SdWmRLE/9O88jB3GF0c+X6fm76Bfx4Fl364EOZgEC5O+COGU0FRvMCQAfiaFk7XH7YPFU0gNeVQBlOllUw6z8eo7rMXWB9cUKOCKEzu8CRC9Yt/P74lyGRNaqqBp7xsPb5j64zzYJAUNHa30P82w68DcSXK1HqtRSodIADEiL30wCJ23jCb0a8Elo2z2XUZiDVVf6dNCRMakhDqAn/ROkb2HOcEZ3jkPaWXQyLrSNSlheNRgErtOK5mFJdnaPUxY9iTJtgbWXYHUWgQJmwvYTsO2FV9lXSodcOzb0qVSIh4EEAiViCFIjVDEzH3wF59yVOkncq0GOY0iP5yxFm2Kqim8AsexZj91C/XEGqR17RiqKk+kO+FZlmLhmAY0awpkkA6tJMaupUMv/wBh74U02EQInvfl3t2vjKFV1ZXHpZTIN9xcWNj8xjp3gngeVegM49NAz1FMESiBaqqdCtZdRB6wDEwDhN1snsp3BKOtGXUqSBAFPVM6gdIDg8osDJtzg2jIcOVadM3aBVbU8IiyhX1Lqe9hsRAudjNu8R8DpDL1KqUkFSmrGm4AvYapkQZAtadjfHOK2UqVHL1SArKulmC62JvpFRgDJEiSedx0lO0OqLZwvLGmQhrVKLQDpQ+iN1MKSrlh1k+nc2GIa3GsyDDVXAiAxFiDqEa7DTsQ4LdOdt8hmKY1C4CgA/1LJYxcmCLD4YBJJtc4W5rhdQiooLMpLEu2pjIn5xAIFoM25gllUB1+O1WrMiszwQpNQISx2ADaS5uQZLWgDqCry3iJ6etRTUF1uykggf8AdEj6j9cOMhlMw606ZTTTpsfWxI3sI0/m0wY5SDyw1Ph6gzmqqrvOlvSoPWGAB/XEyyqOmVDFJ9AeX49nKYBZxXAMqKovp5esQ0xe+IuJ8bq5mmStHS4KkiSyFQTJFgZ3MdsEZ/IgyS6r1Ib+0zgbL8NLP/TMoBBYgRvIgm8zFufTrMM0npmmXBCKtFeyqFBNOlpJ12NwhsLE7SIPOYEAb4hqZF2YEx6V+EAhVv8Ali0ScdG4L4Wo1dVQ1mNUJEUisD0iNZhhI7R8R3xJl/CZV/LKJUVzBeElBzbTpEMBHqBPMFTONrOWjmPDeCVi8BkAHMgEExsAdzP0jD1cgtIKsPVcCBCyLAT6hYQI36YvfBPDFGizl3FRUI0CFF4n1rzIEj9hgnifFJhEURNxABAUdbwZVeWM5202zfG0mklsqJyR8oByKYWXckgnbYKDFvc4TZvjLqYyyhV/91wC57jkg+XzxnizjWtyr/ljSFjSTvJMeojpG+Ku3EpIGmAoixNu4vvjLHjcts3y5FF/cf8ADc+1ORWQanMlm9UzYNa4Jxa+GZDLPSSuKvmaiQyKQPLIJA1SwLBoJkWAxzRs29Vr3JEST0sP0GO3+EkyNDJ0DSzBFTQGlwDDEer0sDMERY8rEYM8lhXJqzGEnkdCbiWTyoMIAdQEEFtiAQYP9sBcO4EH1RplSJsRbfrjpdNsnUipVWk9QgetlBkDaNQ/b64ovH+J0aGeZaP9TWqlVSTDXAFgbSPo2MMP1UcuRRaOqEMbxyUb5JXbetdr/gpCJLqjqWpkypQyLjaTyJF++HnhjhuVrNFSjWrOoJbSdCgEwoHrWRY95PLmjyuSzLVnq1MswckEaUh3GlQ0BiAQAsRO5xeOHU2paalOmFZgFYuHUhQw1agx0yD0Hz5473CKZ57nJrsWcW8GkS+WDEC5pVDD840kGGHKSfmcVSvSZJV0KvzVjf6Azt1646xQ41RdwrVKQddUIHBMGIIAN+Vo6bRiDNPlnbVmKdBgp0zI1aW3kPtvt79cJ40+gjka7OVC+6mO+I9UYu/ijgOUy9M1MuHcsQF9YIQ8iVKzEdzim1RAMmT8o+vvifSZp6sQaQxIAIIv7/2xs6VBs4Huqn9SJxrSd1YP5ZanquFteLy+wEXNrY8q1mJ1ClUAa+lEWF7S7gnadgL4lwZSkqsX+LM/TquQalap6RpPmKyExytMczf5DG3D80GKNVy6vpWCVlC225XnA3i4Nwd8ZjMXkdKjJR5LYvzmTNRyzBVB2CzA6b3J7nfHv4AMVBJIWy6iTA6AMbDGYzEKTo0UIrSCkyKrckR+uJ6eQWfSD1sJnGYzENurLXdG+Y4WGtABO88r81525WwPmuAQ8HQwgj0mByIIgEtF7GPfGYzAptA4pjHI+H6bM9SpdYg9AxIgEAzHOBvgQ+H1gnTAkxAi3z7Y9xmJlOSKUU9g68BqN8NMkc/hj6E4ecH4zmstS8laCvT0kaSQoMkySROoHmDMwNsZjMEcrlJxZLxpUyLi/G8zWptTIFGkR8OotzBgdBI9gNovIVHhpFRCWNVAVLyzAN6bRebBtzf6nGYzGt60Z1sa5rNEsDTpQqiAB01SCWkGbDty5Ekp87Wptr8xTPNtJUekRCi+533lOdjjMZh3odbF34/MOzQyeWVEF3SNQ3JQQ8EWkAweRnEVStmlAV6yKJ/qKr6iB/pABLeZbYrAkSdwMxmFSvornJKkyDwhmloVi+dp61It6AQhkGdMX+nLvi//APMaeaarSybKdagkeXZI3JU2IO0xN+2MxmKWzKTrYVmaq5dwgqrqqIC082BAExtMx9OmGHCUdqNOpUKmoZ1FdhciAdzA/WcZjMOPYNaGOaMKGZxCiTHMxtf+Tjl/i7xHpLhRE79f054zGYzm7kom2FVFy+Dm2crFjJN+Q6ScD0qE8/pjMZjpiqRyybbDKVMRG0Ex9cdF/wCG+TzlYVaaVmWihUeq4vOoLOxiD0v9cxmJyY45I8ZEqbi7R0TLeHUHoeatQgkapCmAYBIGkD5fLA3D/DdKsUzFXLeRUjSUR5NiYEiwHO1774zGY5YfS48T9qN4Z5r3J0yznLUgPhUW3gT9TvhNxqswVjz0+lSJkEhYI9pMdjjMZjSTsUFsrmV4b5hUPC6F1AooBBgXBi1uXPAGe8PJUdtZZGF1qKAU5XNNpCn2gY9xmOjE2oJ2RNJyF44ZUyjBzU1zB9AOmwa+lmNz0/hzxKlJqf4iiAovr0ghT30H4G6iI7CL5jMDbt2HFaEDcResiUhC01gwG1SYGp9gJYiY5WvbDjhuRr1EDUqBdJIDTEx8xjMZiEE2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6" name="AutoShape 14" descr="data:image/jpeg;base64,/9j/4AAQSkZJRgABAQAAAQABAAD/2wCEAAkGBxITEhUUExMWFhUXGBkbGBgYGR4gGhsgHBocIB8dHxgbHiggHB0lGx0cITEiJSorLi4uHR8zODMsNygtLisBCgoKDg0OGxAQGywkICQsLCwsLywsLCwsLCwsLCwsLCwsLCwsLCwsLCwsLCwsLCwsLCwsLCwsLCwsLCwsLCwsLP/AABEIAKgBLAMBIgACEQEDEQH/xAAbAAACAgMBAAAAAAAAAAAAAAAEBQMGAAIHAf/EAD4QAAIBAgQEBAQFAwIFBQEBAAECEQMhAAQSMQVBUWEGEyJxMoGRsRRCocHwI9HhUvEHFWJykjNTY4KiQxb/xAAZAQADAQEBAAAAAAAAAAAAAAAAAQIDBAX/xAAoEQACAgICAQMEAgMAAAAAAAAAAQIRAyESMUETIlEEYaHhcfAysdH/2gAMAwEAAhEDEQA/ADMlwxi7rVqt/TI8sAD4Jt8R3jr0icN62dekLtKFguptI0mRETHO3WTscEf8vDMagEHSywTpn1CbG5Fu23fBdan6LoLHYsp+fMXn3xyXbOiilZTimaGpFQeZUkq2kQoloJXV+9+mH2Qy9Rm1VKjPBjTpKqOX+1/tif8AAkVNfmKZjUCVkQLCVHUnvfniH8a1QN5dakQupSAJWRIItzExHUjAMYZjNIqM1S+kGYmxF49O9jYd8B1axISqoJVb6b2BHIG1rW98C8EpoKbgliWLyDESSRIHWI/TBHD/ADBppkMVUnSwaFCzAkwDZTHP5YnoDM7WOYClEFMJ6yTaTFhECVgEctsA1Kr1DrYQRsBsI/N7XOHVTKiWLrYbAnkBubwfblbmcKc/RB9Q9MzHqjci5UbDbDsdAgDxM6WmdSrI7zB6YaUKYVUAINjLESpne/O4++IKFWnTEsy7wTtudvnibLU1uUB0ltV5iTG3bnhWBMpmSCSDvEAbchuBeJjA1DMgupiQQdNgQNPKP1HtvOJc1TGkgATFpJgHv3xBlqHllTAUKPTP5iYvJ3/zgAOfMa2bbYbewG3PBWRYKtQmZ0rq2v6r89wPphX+MLh/SSNRBgi8dtX8nE6UwVZY0mBaFJ3E7yAN9xOBdia0FZjMoPzLImwa8RvpmOcXxqK41awVJidpnn06nAwBDbggDY8iT1krHaMR1M+wME22nTB+XI2H64Vjo3NVSZtETtAt2J53P1woz1WWJG+wsLT1nlggVCxIALC4gTPOfff7YCrA7QRO56/IX+2H2CVAJdlIBI62HON9zj2vmJABmD0HSem2MroI3JM4q3HvEBU6KRHpMFt78wOsWk4qMWxNpFkD9CdjvbEiZoncWjpv2A3xQMr4nrKfVDr0IA+w+87YeDiT1wuiy/6iYg7EE9f798U8bRKmizIZcAsD/ntgf8anm6NQLn8p5wNu1sacPpCB5g1Hkxn9z+uE/HaPlVErAbG8fa3bEqNsbeiz5/NeTTZzsIAAuZt+n9sbU20LqjlPM/QWiZ2A6YrvH64agulpDkAX+f7YbNAQXPKZ7crA/wC2FWh3sMWkPLAYeoyTczMyT73kHsMbU6B0v5kS17dhbfve364Hp6tMyR73t3IjSOhx69VlUy0kz9BzjcW698AENOoDUVomUP1kY1rU11C55z7GLR7wMTUlLi8gq3pgD7na9r2xo6ssyQW/1Hcb9N/tgAhJOllpglmLC9rScC5gSsi/o0md9jzNgP13wZlB6TE6iT8pPSN/lgLP0gqn/qB5mZjp0Pb98NAL82+kmTeBJ5dj/fCwsGqJyBdYAtADW/TBnEEA21GOvLr2wqLkMp5AjnvcfvikhNly4WImYIgC3t/vgs1PSWHX9rYUZOt/pYEbR0xJmKwVACZ+X+cZJlNEPDMujUFqRL1AHY8yTuJPIXEdBGNqGmmAoIWOW2E9SiwLaKjrTNyqmLnpzE32PXGlWmGiQDAi73++NOyFaOu5KsSxMM8yI/tN95/ycT1czBMwNgBN/nbCnLVgBcCb3J2HKRN/fe+JDmLWCzeJIi/cfM/3xmajJq4PquRewmR7mfv3wPTT/pYTJ2sTHLc8998Q0s6ADdVmw5+5IA5/2xIM6zSq3NrCwA+pj5/3GARDmso4ctSAALSVYkEkWkRt7HpgzK16mkq3pgm4M/K25Hy/ScQjOVHBAI9PIwQbdTy+mImzhPpABUGGZSSZ/a4Aj9cMQW2dtGsWP5zJuOgNjv8ALAtVm0wV9rR8ydyd+WBatEtyv/p5/UfrGPfJWnMSC1ud4Nvf22wASUqZWAtx8tvt1x7UQ/ABCkgjt1HYSAfn0wLpdfysBvJPUnoe+IqpaR8WxE7+wgHAgsbauV/c3+9vpj0AT35DnymI/m2FVNztM2uSI94Em0/tgvywWQg2F/vtbvhUMnpUiJg+nVeQR9I5dsMBSFzFjJPKe0cx74EokwQ08ulyffpjQ141EhoIMksigDeSZB2jAJk5IF2NzeBEiTtAn9MDZk2uOfKSf0tiNCS3p531Ei47bzb5Y3qibmT0kEz97RyOEMgZzJ0qVC+/+wwPWqTJ1b/t9MMokASPkOkbgfy+Bq9AqZBkgX2+wt9cMCteKK4pZWtU/MBC2G5IANxykHHN8xlmCKd7XjlOOheMKWuk9O/wE87svqHK9xfpOKRwJmcMuoApAgxLAk26kiOWNoe2Nk0pOmKQAe2GvhniXlVQrH0VIB7Hkfrb2OBeM0wtVoEbYj4TwqtmKmiihZhEnYKOpY7DG3+SMWuLo6iM0uxBkAew22wPxTLB6R35X79f5/jGcQ4bUpLSFQguy+tgGiREwWAkXttzxNlQ2nTchh/v7X745mmmbLaKrSqSlNCfhc264tuXoMQAux7bnvHzxXszkyMyFKncEQIF8XPKUwQTCkflG+87xz3ttAxUtkJ0L1onkVJGwMb+9uv8nEdLJNJllIkyCu5/7iTtvhlX8sA3iLTqA+2FfEGUBSplf+kW97SDidlWESIgE7ydMxvt39xzxlejp0zaSTtaw+cR74HoVltMnTPqN4PIdjGJqgmRqgkzO5vt29gMIZrqCg6TYHrePrbnbvgStmRezfCeU/rMx88SZllC2AJgbRfpBB3wNpmxFtzJPvG8ctsACziLmDOmOQHP5+/tivVqxJAINoA/298O+IZmZEQBIBkR/P74r3mknljWPRLLTwkCx59v53wRXAtN2wmyNRxpII0QZtecNzJAJHLn3xg1s0BdA1SJJjf/AGGI2BEXA7RPPBYcjny/n7YX5hQWlmAP/dGGiWXzKBEco40lpCSRBHMWHbmYPfBeW0m4cAAD4QL/AD02m/64r1PLgVGYsHOoiSOQO4nb98GrXCxbUbQeXYe297/TDaXgabHNdyDCqQfYkb7GDfrP8IiVH5qXjpCgG+9x73374HNUnZdJsbHlsZkbT2xOKZMzAvzO4m/K30whsPo1tRgrbeBI32uTI+kHGFSCSqC5N9h8xtviLKIQQI6n4hyH89sTVwJEekmLRc9JjtywySWjVAgEFncidOwvzO8bduvPET5umuyQZO4E9LTtJNsL88pkSxgGLQRNuW36Tv0xpXctcqCBawkidlgRHzjf6lAEZvMgMbi/wgtpYQY202ki31wJ+FrsATqI5czfe0jG2XsCWXlvHPoG5xtgh690CkiYvvbpHU254ARElWqsBoUE2Aifc39/r2wbT8xyLFR1kE/ONtt569MZnF0AtLFV5RfoT/uMbNWsAAe+45dQZ5bdMAyTJgbsJk23266YGJwNQYOEYE29LQADIBuQIwDVrBVF4k29VzO9uUdsa5fPpqhDqja3QSQCfp/bmgoINJgRpMKtgqrJi2557C2CqlRVksD2kj2gC5sL7WvhNW4/TUGWg33/AJG/fAtbjgIBFttMzC23uY6DlthDHlSqgBLRtebEAe+/vgY5jzLjTbvbfpHK36YTVOLwOUnsR9Lxt3wvXjahbCBJ+f67YaQE/El11GEyNDAKPY39zyxzfiP9OtUKyDup7k/XFp/50xrausD/ACOmEWfIOYmLSP0v98bxVGLN8vwSvmsx5IXQQoLG5AHXrc8sdB4H5WWU0KMFaZ/qVY+J42B5kDcjawF5gnJcFU0lNU6ng+qACTYAmOYiAek4T+InNFko01XRpExy1E/cY2ozbLTxbh5rUdUoKgEqpWLRYahcHvcDpzxXMlWFSmr21DdTZk6ytrzzHyxaFrBDTJBKmVPyjFF4hRbzKrJaKlRXA3F2KsPcQexxMoJjjJoZZikGMweW209O/wBcSUM36WVU0xYEC3PeP5cd8Lctm6mblkIFVVJqINzA9TqLgzYxv+mIm4rr9P0/vPXbHO01pmyp9D/MJq2XWAB6dQ67Rty598LatVAQvpUi5hYjp6Tgb8VAInffSTMnrHY49bSSJj02ndjG1v3PbEjoOoVCTcGJJvcE9bcse1K43kyNxff9474FrcT0zG8QLER8rdNo+uATnyRdLkm147+rbb9sNILDKmZ5NBnlHU9dt8RZgWNhPIR+45xjQZySY3jrMf29sCHMFtyIExE/eMFALM9JMEciec8vkcLXWGEj2+uHHEX1BSFvtbePbC9MnVZwSjC95G18aLRLTB0o5iBGuY/1R++PKuWzFpLfNz/fFqo5NomDgjLBbqZLAbKP06n7Ynmy+BSqnB6xmRvtJxqvCa4EeWP/ACH98XQVQrEMCQNjbba+JFq0T+U/UD9xh82TxRLVqGTBtffe/wC2N8uyKDuJvftyPsBHyGK+OKoTvc9Pp8v98a1eLIvTEuL6KUkXinnxzUCe1oG9x88bPxCRZgIHXuYtbnGKCOPjYG5588FJxidhFt8S4Maki55PiXVxP6WJ9sH0s6ZkIdRJmPfeSY25Y5v/AM30mec/LvhmniYIpEmbCTuP8/5wcWK0W6qpcGx1e1pmbmRymD9sDjOkQCokXHK8dOfLFZpeIl9UC7W/Tv774ETxBqYzE8iThqLBtFyGeBMSxf5wP8e2CEzioSdWhjEjue/8nFR4dm2ratMCdyR06Sdh0G2Aay1Gd1WoHiDpV11GfboDN7m3fBxt1YXSui91uJ6gYcRzuAd+sdf054SZnxDGw7Xj59r/AM2wryeRVhNSrUo9NYpSY39UNP6bbYWcTztBWUK9aoSPiphWBIMWMAHrYc4w/TYvUihxxTjjMLze/IwOX0n74V0+JMIMkk3k77zGFGbz9MhhNYOOTIAN9iQZECeWNchpaQahRuUpIM8gdQ+2NFj0Q8g8TOKIJAnt7dMZmOItHpkyNif3+uFPFMg1K/mq3bZv/E4EpZoXJEmIHT6YXAayDI5skQRN+vfEv4wt8UbfTCM15P8AnBWW9UxNug+/8viuJPMIYc4wfwDKCrmKSb6mE+wuf0BxJk+A1nKiCCwDBQCSFJiWgEqPlytOLl4c4TlqdVWp1kd1Q6wLspNiW5JztY+++KQmx8o2On4QFj6/3xTuIprzS9DUUfRh/nFxrMFUsG2Mj6f3xVMpQd8xTMc9U94JxoQy0Bda6dWxJxT+Ljy67MBq8wJI6mdJ+wxc6BkKum8/bCnM5dRm8oGGzvqnayyP1IwMRX8jw6rla3mQVLGByKiZWffCLjh013VbD4k2/NBsAeUkYuPDqz1VdajEtBIJj0wbe4/z1xW/F3Aa5H4mkhdESKgWDoAJ9RAJMXuYtHvGTVs6rXpqhPl82F3PXnuca/8ANTq308v5POZ+uELVibzjErc8L0zL1CwVuMEmwuB/Pf8AziduPBN1k9rfbFW8w48d+uDghcyyV+NahEWn+dsR08y1VoA578hb7Yr4qnDPhdUgSL3vhONDUrZa8sAsabk/EesYLytIVdWrdRqhd/17YSUs3JEiAO3XDXJcR0q4USYA6SDyJ5RjKje9BeaR5Q2jYC23ebYizFKXlSZAtB5jnexwzz9INTtJYRsYAtyP7YV0VWD64extbAhMWZlWkg6gepA362741dGNyVPeMNK8VJBEGN5374VNkxPxH64uyaoUDgVMEAZguf8A46WoH21VFJ+mNczwlDI88I6/kq02X/8AS64+cY6EPAeXVRLtqMWkxv0n+Xwk4p4TZdZXUUHUT84n7X7Y0sypFdyHgvOV010Vp1ADELVSeXJiOvPBWR8K58OUahUpkc2VojsVBBGAavDXUxpmOREj6ETj185VAiHVZuFZgv0MgYGCouDeAqKjXXqV7gXUKo5flKs398Lm8KZViAlSsJMKWKzHUiNpttgfhXEqek63cP8AmLMSPoIm3U/LnhxQ4iiIzVKg8x4iDyG0nlb9tpxOytfBXcz4bKGEqgt/pYG/zFv0xXcwj02IcEGT7H2PPFyzFc1KiMTAEyw7CR/v7dMKuI5tVQKSDLsCAQdNzeDtyPfDViaTI+G8dNOj5YnVeIAkTzkmN+UYHXMsW1GxmZnr7ARjytwwqNYdSm8iIj2J37YhrgDTHNQfr1B54IQjdorJkk48X4GtPPkWJkdMQV88x9MwOgt9sDasQ5i55g9cdFHLZstJQfhGPM3EQBA540SQd5x5Wa+DjY+VESUZsouTAx7VoEHSASR/PljHB2wTlqZj+TgaQKyTIZKj5dQ1qjK+maekSC0/CR0IvMiI57YLTxDWoKBSSlSXbaXJ6lj6pPaN8RLQB9LOEGkmWk35CBckn6YUvlS0EvJ59u2+JaRVjvOcazigDzDR1gNK6lLjqTJ1D/OOjeH+DfhKdRDeswQVW5aiitpUR8KipE7k6toAHKaNAELqY+j4b/tyx17JZ9sxTpPUUCpVCMdIMWAuBe5EfOcCQBvFiFpwwnUABHvhRQPl1EQk6mDMRGyqP7kDDfiEBdRb0re/8/kYracSYVXrsgZdIVr3EwQAOwInu2GA+ZgFVtV5nAfiWoAgqBryb9iR9JgYny9ZWVXCgqdo/f7YrPjXPakVBvq9VxNp026EzfsMJgH8NrBHdjYKjkntAOKtxKpmGJ/DMrIKcu1OxCuxlXIv8QDAXuQeVi+La2pNoIEhSSSBbnE85i25v3wy8PeEM03mUa/l09aiKRZTUkNIfSrW0sux3BNrCZG5WlEoudyRYVKlSqq1AFKrpA8wHe6iNYkC88p64WVqisSUUqvJZmPnAn6Y66vhin60zEeYTuAdO0NsYJ1kxNxIm8jFK8RcOp0atQeUxp2C+X6CvoBDbMpB3vvf4SMTy3Q61ZV0YRcffETYZ8WyiU6hUVC3fQVP/iSY+uIMrk9cwYtI74pKyW6Apw14d/6RvH+9sS0fDxZdTVBTXkzKSvzIuo7wcRVshUoTq0spPpdDKN7Hf5EA4mVdFw+QpM22xAMDruOuDqWYJswsbz/acJhWgDraD0xPSzYM6gJtcyR9Bt88ZtGsXRb8hxdEAVnlfYk36nlgrMmm/wD6TsSdoG+KxkaDgjSUvzMn7Axh5l8nmVA0so5wp3Ha2Mno1WyWnlXmHMR7z/bA9fLEHbHrtVEFmQyZklv1GA63ETJ2Eb4dNiboeLxtlaNRMqLhZJuZMxJ5e1sB5/j7kKiuZJkhGTzD3hCzDr6h9Iwmz2TDIoJ2kTyINzi5/wDDvhtJaBdaaklmBc8/YxtjWzBoonE+OVg2ktVWP/cQFv8AyJnHmTpZmtT1pRFUSbghTPcE7exx03xXwPzqYAQaiRt/kWx74d4GcqgUIzLpggDnMyZMdeeDkFHHMyuZD+pGVvYz8iZxPVGbpUtbEhCwWCAbkE8x2P0x1zi3os2WtvJUmI62jn1xTeJ1/MEOo0gyAojrex++HyCipZLjFiumDe/Secf7b4ccKzqKjO2X1A+ksrEtvYmmCLAjvHzxrUyeXNMkHS4NrX7bYUUGAqhWJUE+rTuf9JHzjD0xbLhw3heVzSDQdOsxC07yBsyoADzOwMdMVnxRw/8AD1zTiIUH6k37bdzi2cLzlVXCQStgz7SOp5xiueOXBzbRyVR98VDbJnaQopVLY0qtjSniSohAEiJ2nmJIkdRII9wcaXqjOtmAkxjZ1x5RWTz/AJ2/zjciMbY1aMp6Y28L8Np5hcyj2qeUDQJIA1hp0kk7sJA+e1sAJnECb3m4Fzg7w0VXMoKiM1GofLeATAdSASOx+xwl4hww0W0GopMn4TcQYvNgTvAJjGMntm0eg/O5OuVDeWVSAxMjUVPMCZi+4HTA8Lb+fXGorvpi51EWAu0QBtvsMbZ2i9MwVnaSpBAPMT1Gx5SOeJQ2bKf5GOucFrqopGQYRERfZQT+mOPU80YOlI2gTcydhbFg4H4kqU6k1IgJpVLl97WGx9+VsOwOi8YgzqUxBZh1jl8zbCOorNRgaNasxI2FSbMpnclYE9sRP4grEjzEZhvEQR03+3LCPO0y7FiugTYAz8ycNJsLSGNLidOjTf1llAJK7MsciD+abd8VviFKvrD1aZXV6gNxpNxDD3/XG+epqsFoJsQD7chznryxLk8yr0zTCmdgQvp7b4fD5Jc/geV6VFKFM1ArL5TORJLE+mEYhCtMwRCmJ59MHcG4XSoVaT1UXXVWpqk6SumCTLsUUgCQQAbe+Kjns/mqVJV80ktA0SPhQ7yIkTG55AbDGlPK5osMzU1ZRQ2oVqrNBtfTILVCQPhEzPQ4zk26V9DSSdryP81xStTR3zNQVAHAVdbBgTPltUKwSQAbW79CtPFsvYHW+ojUtOzRe07DckD5WBws4tnqNFiuVq1KqsFJq1AU1ETcU5soMx/i4nBcmTVDVDUprN3RJZJ2OgxIPa/ScLiq2W5Nt8UR6fLkNuySCp36XI62IN8E8AyhrV1BU6dJYwpMhREhectaBzw7414aoIpzBzQzVNWUsKZCsA7DUxBkjcWIG++O0ZLP8PfK0qXl01QgKlErBFuSi43+Lvzm4q8C30zjWXcMzIpWrSqT6TZkaPUAAQbi9p54r/EMrSWoUpArCqSC0iTMxPIbdd8MvFHAsuc3Up8PcuguUcEaLkNpZgJAiesbTGLD4d/4etXyHnMXWozHyCqBSBJBdw13UkQNoAm84lpLZd+GjnsxY4lS4ucG+JfD+aydQLmUs3w1BdH7qwxP4V8PnNNLkrRXdhueyz7GTywm0lbGtkHDM0zsKarrN4ESfeeQ74b1qNemJahVt+ZNTKPmJj646BwvhuWooUoUwokAtG5/6mYyTtb++A14lDFHBu2ncDrcAsDHyxi5JvSLcnBbObDiQM2Juf52wOtUDZZE8wTjpub4flqoJZRA3dgInoWUsBY9RhevhDLG4qKOy1BH/wCr4pSRPJPdleSnTestNlqFT/8Az5knlY3+2Ot8Hya0lCj8ouBMKT+UTvAj64Q5HJ0cvUPlqdcSXMFttpIsLT3w8y5PPf0lvdpJGBstRGj1AoJI2E2wvzGdNVGFBwrAHnBB/nO+CKkRLbQef9sJeL0CoarSOkrt++/2wnZUdG9Ws6upq05pp6g7VY0nnsbiLbfc4q3iLhFCsW8uUO4amAQezU5/VYwDUp1c1VmGqIr6XdGUaCRNldoBO8RfE9TO5JXqE1NBgBGoOzWUR6gFZJJljPqvuNyJMp01so3FeHVaDDzFsTZgfSeo6qexAOIKFdNYJg+4kyNo74ZV+NEAqtRomdVRi7mDI9JlV+k98L6/F6rGzzE3CgEC03Cggdb8r43RzNIt+Q4uEQaqbCfzNpWegiZPPb98VXj2a82u7yOQETFh3JOFxqMxkzfn1Pc4ki9o2GwEWHtioKmRN6Gvh7J0HYiuxQadSnUAPTchrEwRsReQNxMPuC8LoVKf4lkNSmqaWBf4WWFVSFEktCsJj4gOpxUsuGExN7Hv2+2JcpVamGKsVNidx8J2sR1OKaITLpl+E5Y+t8uEBkiGdSsR/wBZDA8vSpMEcwcVjiWVp6j5TTf4DuP+1tmAuJt8JIkEYUNn6z/FUcjfc3vffc/vjf0uSqBmJPpLGG5RI1EdT9L4FJryPihnwKoRWA81VU7nS77copqSfYGbTbcHZvgVWtVGlqcFiEqVGKI/UgVFDA7AgjeB0lRlCqyCTqgAQRB1CIBncg77AEjczg+VSjTdUIisGQFpsFvyFjCz2AxL2UjbL8Gf8StOtVXy0b+p5WpjpBuFKrJm4kcpPKMN+M5rIMaf4fLlFGrUZ0arEAhZM7k+qDYdcDrxxXU6lWnqkBVKxuYRb6lALeklY77nFazbsbG0Ha4jt/jCj9xyHWS4ZQzAYCp5TKNROn07kC+oHUfTafzdsWzI+EKDChIr0HgM1Jy39TSQXlTOkEmOQOoWvjm2XqrJBixs3IXA26d+W+Ow+Eck9LLBqjf1KsMQYhR+WBEzpgn5bxjSMXZDlSPOJ0BBO04rGaT1lQYJ+nbFpz51GLkyBIH1Mb9sVs5WajRMg2mxjl+mNG0tGSi2r8Fb4zmfLZJSJUgmJgjoJANiOeAMzmR5bEux5AE6QLj8qn1WkXJjFs43ws1qQUMgKtMvMEREGATzHLAfg3hdfL5um9SjpSqrrTdWU6riGUNMgxGwmT7YjIm5Ui40o2wng3Bsz+DovltOp2YuSwVQoFj6iBKmbCx1icL/AMG1Jqeaq1HK0CoUjTUGqdgrEACxm8CV7T0Xi9MGmadCgWSnSK6CAoYQsre0G3sAxkEYV1QHq+Uw8s0lpS+8NphdKkEAtCGTcmn7HHNdM6IRjxbilbrf8fcVZjPA5mnm8zS8zS6VleiljpI5MNAkAHSSJaDuScdGqcZo5nTmFpNVIVVph6bIzEn1lSy/CovKiQQe0r2RalIs2tmCuG1SGTSSPUD6pIE3xRfDnHc3mnCpmFTS7EU2X0HSZOkTBJUwFM3w03LRMkltFvz/ABBmzuk0vLy0BHdgCwNmmH9TSQgm4gbTsbxKtlstQRKKErK/1NUNJeA0xMapEm29o3rHGfERFKmxqVNbmrqGoKgCtcNTICswQfD8VhvaSs/59UqmbVVCUxIppCsuomAQo0uWC3EzfSDGNHHhLjL8BhfOHtu/v/f78C/MeemXAp0mScwtMZgsysJ3qMp+Elhp1W+GBvGGNBCiZd/Pqj1Asz1qxFZXeQvlKChBVwpMCbkkHAmayeZqUiKdN6dHaCulFDMNZaRLQbkk7ze5lC/C8/XZcvT11qSWDCKYHqYAa6nTSTFyAsRbGCk3pHdPFGEXKdN/bwy4eIs+gqKDl9YrB2Y7w1LTAY1RYaihkiI2JOynJcc82lTH4eqDKhVVXZarRJupidNyRyOBvEnDeIzSrCrmDVp01FerWqKEQEnSFGhWYAqWJIM2scE+C+J8Py9arUr5p3YQUpBTpLKI1i2k1DNgNJEm03wcE1o5/ppRwJ15B81x2lTLNXFRCrELRcOppwBI2ksZNzaD7Y1yniTIVZ8yiIH5hIPK/Lbv+uCM94up55lccOZ2dV81lCu/NWBQSyIouDEmBa4kbwz4WpBjmalJK1OoXinU9FJAxEaQVMuCYAjY264p44pXZnfJ042Ocvn8mpLpAJ5jzLRIHIXIjtievx3IT6zSZoF9KH9TfCvxHXyalkSocs7tRLZerSgoFEMyOvpKFLwGgkWjlVONGjTrOlOpqUHcrqN7/EInfpiFjk0OXpRdJfgs+V4mz1VU/mMHqYIkH5X+WLUao9YFiTb/AOo6++Oe8Mf+qtU/BqUlpFrzfFqTj+Wp0jNekHIJEtN46AHng2aOUV5GHFeNU6Sa6jaUgGOs7W/bFF8Ycer5mKaBUpyDZgSyxq1F1JUAActufTE+Zz+SqOHdhV9X/pqB8MKAAWFyIJ6Hbldd4s4jlGVqdBGSqzAeStLQEEyFIAGo6Zk3knptcF8kymn0wWlx1Mij/hGDecYIdbjTMMW2mSYUC0STfFazPE6jiC1v9IAC22sMMcvwCrVqaAlTzIB02G+xk2APLrywFxDhD0HNOopDjdTy/uI54tGbYuNTE+UBm5heYmJHQxywYuUawiD35Y8rIEN4G8Rzj5/qe+GInbLB3YgUlXc3hBaY5tHtPPkMNlydErANMNqAinVDa9Q9I9QkNOwsD0kSYeG1/wCgyKiHSA7u9MaxqnSqkQSSIi+0mI2FThjKrNHJSZIIAYsFBUTclTz2g98Aj2vS0sQxYL0UWkciCQVbsftiFMxSCwi6r+wIEWJJ2vtbbcnYrM5ypoCM5YSILeogdATccrAxbbBOd8PPSQavUbm1tBuNJJPxemYi2GnXZLVu0K1rI7AOSsaYPxBeo9MEL8ibCZwVUyKr61kkPEpJptN10PtrAsUJvE9cBuqI+lgwGrSQkEmDBgEbz9sWDjfDRk6iihUdQVUsykgyZJDGRIgAx0jA2MQvl/LFN5BZyfSbgAGAOkmJtsNPW03EEfy6QZ/W5dzqmBcJHaPL/XGVuN5hkKawKTg+kokkdCwQGw/U49zdfMVVpUGlgseWo39UAdTfpgDQA7+mHhrxqEQR2Pv17YIqSBTIlgRaR0ibzaJgxzBOGXCNCKwrqGZrIWkj0ggiAYnkGIMffM5lqZFNFDAGRCsDHNmO1geU9CDthJlNNbFtSgvlCo3qDu8qhHpYQYJvYj358747blHJQE3SFj/pMWiL6YA+uOZcA4RTzFP8OpcqMwPWosGam0xf4dK3PbnjpqhaaBKdM+lQocmPSogAjc++Nce2YZHqis8ezbIyDTdragZAkWkzYG/0OAs5xGiKjlWaKZCx6SDA/Ky2IHe+2++PPFzNrCIEMqupGYDUJawBMH274ryZ2mimaJLPPqLXMer0km8WkCd++Iyf52i4Jcdlry9QVtQiZgkEagQeRH6c99sH0uL5oVaimmWgf0SyI4p6bLCki0NvFib22S8AqqaiREMI+v8AnDjPcPSqVL1WpH4DUkwBPwxsobYnsAcazVxTIi6k0DfjM82YYhlcjVqUkBDaI0iA0iLA3MY2y+azNJjVy706VRjFWnpLPTt/8tkI2AFh3vjSpw+pUFY5dQlNanl2ANNTT0+rULwQSdMWIbrJKejWZKq1CnnVCHBkkVAtiVaygGUiDEx8JgY4Je3Z6UFDJkSb9tdB/EOIvToMtd6tRWDaqgKqyE21EGEJLGLki4tgelUpVKYCUtOhNWkKznSyqwMBYQ3IUX2MGJGFaZpmp1WzNPMGjQRadanTZDT0sAKYAa0+oPabQSZMYl8OeKaCVfJoUWrLWaVouwNRHVRcVLJo0CbwBy2OL9O13szWVxnpa+P9G3D+ImtSVdNFqJcqKNUjzGK31BCDpv8Am7GLxLrLV6mXZaaIAisWio41OxA0rqaCpCmQoudSzE3raZynUrNWQeUKuo6KywKlQsZK1k9AN2IizBTYGcMOFZmsKGZy9EUaBAgeaQVdifVYCQdOxuZHbGfp8ZaOieRZYtpb8/r9ntbx5mM0zrlKU61IUawzlZEwsyGgbEbc9sQtns/qWnUWaYg1fMpMpUMY1BkYG7HcC8nfmQ+fbM00p0jRDUS5Dj0uBoI0oDTChQbyxM7Eg3LlMnQrq1WhSTVWRlNZxGpgdJZIRoUmQTGwBFoOLW3Zz/USeNRio8X9+767BKfBMzWqBqmaZaWi2qo+o+q4KxLKgIIcj8w5byVMk2XQn8O9YU2ZadVjSYm+o+Uk6iCeZBIiSbYQ8Q4hnjV8qrWrrUbQappopZgLEZcgizKOYLekSLXbZPitLLJTVK7MpV1HmiWksWJGm+q6mNxEHGkVG9tmGSM37l+vwJXFHzWaiFoH4qrtC+pfhBWoy0wbsSQJ+G15xunGBlK1LLGujIoWp5rjXpUa4W9r2HOx5fleeGKlLN5ysocLTUUmQOsGQApBncECTO+vthjxTgeXBIPk1CAQzVGPoUariLMirMAj/wC3PEuKTNo5peNWt14GlKplOIm3lVvKIDa0BjY7EWB3HL74qv8A/iqtR6r5LMCnQNR4SorAgqdLRNyuoGDhUeMZfIu1TKUajSGpFhqCHSxFhc1GA5Agbkb4I4ZnKNWn5lSsysxJ0tUZSL9CDzk/PDUqCOF5HUREnDjl1FGv5dTzFL/0m1QAYj358t4wkrZJQSBl2RZ/9RgHJ9oJUD2nBGcbRUSIGskx1t787b4w8SqUiQIKFjZuRxR4WeUuXKK7/wBm4p00S5t/1QL4XZPOImYNTyw+tSpLTBJi9xvqG9j0IscbZ3Pea0NEAfCohR3Jxma4gAqoInnbaBHf9sCQYnki78/gL4fxvNUn8tWKqbBlJDIoM6RVYQIvEggG84Y8X4LUq1qlRvU6oHTXU1k0x6i0qi6pUkiwgA9sVj8azq0RAJZie4Mbc8H8P8WGjS8slibgGeR69eYwz0MWSUn7iFaGnVEG9iLgjqD8x364VcNy71qugkBQSWJRW0rJLG42F7dTAuQDLT4o8uJYK4EiRB+t/aP7Y9qcLrIikEkOGkILiDEkruNp6YV/J0Tq/aNs9Q83S6JV8lhC6SjpT0iL0Qu6jkTPQm2Jslwl1p16WgAlb+oEK1P1LPMApqgEajKmMR8BRfI851DGmRTQflnf1RuQWYxzlrTs6zGf9BqAtJMh2aRJYajo06DeRDE2AHLA5VoXHVldyGQolD59ZqbswCkBWUAx6nUHUPSSN5BmRjXieaWixWnUeo0CWnnfmItEADmDPTGudr+YxHlBmJUTTZg7gKAAAxcTEGwJsd98Kah8smVJYW3tPQkb/LDEXf8A4ZZCgfPzNYUx5QQUvNYAa21bTbkNuvbGvjtE/FValB1qo9MBWUhg2mmVqMSDBs5MjoemKfkXLIRBsSQVMe46G+3+2HPhekhFVmbVqWqtMbXFFiSbwfSxHuZwP5DRXqTkGNZRSfVE/YdBhvlaxFQmkxlUpsjgXBRTBjuTEd8bjh0ekqWcm4KkDnN7Gx6d52tlcMCQW9bC4Uj1ADTAm/K/PmQMOyJL4Is7WWos1GFKqCTcHQ83lSoMGTttjOGirqkkrTRZIMgRAgxG5P3AO+CTwUeWtSvUipAZEVQxZOVtQgEzBkyATEGcMvC9YV6opNl/NdlHodioRgCuqIhlgz1F4wv4Lu+y1f8AD7IU0otWpppDSL84JvfaJgAdDiwZprESZP8AJPP5YylTShSWmlhTUKAd+gmeZ3+eFfiTNjL0C5uwBaOpiFHzYxjqSUUcjblI5/4zcNUaspVwW0XJAUqIK2N2mdyLbA3OERzbuPUwIM2Pwze4A2Mk353mcFZemRTdbOGIJQn1Ts19i2sIPpzsQc3TajUh1YCQYYFZU32MESPofbHM9nStFh4DmzKqfiBP0ttFufLHRlAJDRKuJIBiZ3E9dWOK0syVdHB+GSI+1/kMdTyHHKS5YF2UEgGms3YkTFrgXEztGNYyXFqREoNyXErHD87nMvTrUUqP5dct5lOP9QgwzAlbACecXw94f4velSpmpFRgCjUnpEuTcioKpEG4WfUPab4EzJZy9SFE3Y/lBPJfvG/3xHR3jUD1gD7nHFzOz06YvQZio1Z3qMWqkklRAIaxDLMRAUD2jliM1WpvTp0KSUaii9ZhGqepALXmI+4w78uncmoT1APtjMstDWJVPTOnzPUpJtDLzEe0GDgjk2EoIP4XRrPSGXVBWqKWY/8AtwCxN9AVW1MVUHVvyiQBlMxlEKyuqoSCyEr6FtKyxhSbgAS0XkRh+nE1fJHL6qWX/paPPUq7FZ9Q+MEMRBk8zOKCmXqq5p0ayVEVYUsggixmJkNsJnC4pm8c7jfFUta/ZZqGYpU6Z1Mfw0kGfWXEepBp+B1Y6ZEggDriw+GvEuVy9CmlHWKWsqgqag06QeayYkX2FxIAWYfDPGMv5ILowI1emmgWJMkaE9Jte4JJm+EvinNJnKqNTLKKKFQ5OliS5YyFnqBe9sXzjuKRyzi8jUpPo1qV6n4vVVzCldICR6QghiRc2+LfnMHliz0slw+rw96mjLrUpTrLkBzUpmC2s+pPNVVYWuGXlipZDM5cI6ZqjVzDmfLbVKqNNgVLDZpO3PucIs/lDWqecKaj4QEKgKqoqqukg/6VEgggHri1HGoXe32XLJJxWOK0vzZP4gWg2Wp1aNdKZLEuqhlN1F9Wohri4AmQNsGZSk3kValE0amX8pWqNUqN50hAKi01aVu99uknaAeKcMollNGmAIEhoieY9IAYDqRP1xLn89natPyn8kqeega9iANdzpE7G8WnFOUGqMqlGVpFjPF6FXUmVoVlUIVarqIAsJZZOnSDI9SgEDvGCh4eyIA82pT1wpPm13pMPSLeUohRG2KFTyFUKwNRl1NJ0sRPSeRj26YtuX42VRVby2YC7GnLMZNybyfaPbCc41VIbjO7Taf8lS4zXol1CqU8sEIjkzy9+0YhfiFNlgmGN5O0+4xr4iyS5Z6lJNbpWRGLPOpDqMavSANrg8jvbEHEGarUEpT1SdWmRLE/9O88jB3GF0c+X6fm76Bfx4Fl364EOZgEC5O+COGU0FRvMCQAfiaFk7XH7YPFU0gNeVQBlOllUw6z8eo7rMXWB9cUKOCKEzu8CRC9Yt/P74lyGRNaqqBp7xsPb5j64zzYJAUNHa30P82w68DcSXK1HqtRSodIADEiL30wCJ23jCb0a8Elo2z2XUZiDVVf6dNCRMakhDqAn/ROkb2HOcEZ3jkPaWXQyLrSNSlheNRgErtOK5mFJdnaPUxY9iTJtgbWXYHUWgQJmwvYTsO2FV9lXSodcOzb0qVSIh4EEAiViCFIjVDEzH3wF59yVOkncq0GOY0iP5yxFm2Kqim8AsexZj91C/XEGqR17RiqKk+kO+FZlmLhmAY0awpkkA6tJMaupUMv/wBh74U02EQInvfl3t2vjKFV1ZXHpZTIN9xcWNj8xjp3gngeVegM49NAz1FMESiBaqqdCtZdRB6wDEwDhN1snsp3BKOtGXUqSBAFPVM6gdIDg8osDJtzg2jIcOVadM3aBVbU8IiyhX1Lqe9hsRAudjNu8R8DpDL1KqUkFSmrGm4AvYapkQZAtadjfHOK2UqVHL1SArKulmC62JvpFRgDJEiSedx0lO0OqLZwvLGmQhrVKLQDpQ+iN1MKSrlh1k+nc2GIa3GsyDDVXAiAxFiDqEa7DTsQ4LdOdt8hmKY1C4CgA/1LJYxcmCLD4YBJJtc4W5rhdQiooLMpLEu2pjIn5xAIFoM25gllUB1+O1WrMiszwQpNQISx2ADaS5uQZLWgDqCry3iJ6etRTUF1uykggf8AdEj6j9cOMhlMw606ZTTTpsfWxI3sI0/m0wY5SDyw1Ph6gzmqqrvOlvSoPWGAB/XEyyqOmVDFJ9AeX49nKYBZxXAMqKovp5esQ0xe+IuJ8bq5mmStHS4KkiSyFQTJFgZ3MdsEZ/IgyS6r1Ib+0zgbL8NLP/TMoBBYgRvIgm8zFufTrMM0npmmXBCKtFeyqFBNOlpJ12NwhsLE7SIPOYEAb4hqZF2YEx6V+EAhVv8Ali0ScdG4L4Wo1dVQ1mNUJEUisD0iNZhhI7R8R3xJl/CZV/LKJUVzBeElBzbTpEMBHqBPMFTONrOWjmPDeCVi8BkAHMgEExsAdzP0jD1cgtIKsPVcCBCyLAT6hYQI36YvfBPDFGizl3FRUI0CFF4n1rzIEj9hgnifFJhEURNxABAUdbwZVeWM5202zfG0mklsqJyR8oByKYWXckgnbYKDFvc4TZvjLqYyyhV/91wC57jkg+XzxnizjWtyr/ljSFjSTvJMeojpG+Ku3EpIGmAoixNu4vvjLHjcts3y5FF/cf8ADc+1ORWQanMlm9UzYNa4Jxa+GZDLPSSuKvmaiQyKQPLIJA1SwLBoJkWAxzRs29Vr3JEST0sP0GO3+EkyNDJ0DSzBFTQGlwDDEer0sDMERY8rEYM8lhXJqzGEnkdCbiWTyoMIAdQEEFtiAQYP9sBcO4EH1RplSJsRbfrjpdNsnUipVWk9QgetlBkDaNQ/b64ovH+J0aGeZaP9TWqlVSTDXAFgbSPo2MMP1UcuRRaOqEMbxyUb5JXbetdr/gpCJLqjqWpkypQyLjaTyJF++HnhjhuVrNFSjWrOoJbSdCgEwoHrWRY95PLmjyuSzLVnq1MswckEaUh3GlQ0BiAQAsRO5xeOHU2paalOmFZgFYuHUhQw1agx0yD0Hz5473CKZ57nJrsWcW8GkS+WDEC5pVDD840kGGHKSfmcVSvSZJV0KvzVjf6Azt1646xQ41RdwrVKQddUIHBMGIIAN+Vo6bRiDNPlnbVmKdBgp0zI1aW3kPtvt79cJ40+gjka7OVC+6mO+I9UYu/ijgOUy9M1MuHcsQF9YIQ8iVKzEdzim1RAMmT8o+vvifSZp6sQaQxIAIIv7/2xs6VBs4Huqn9SJxrSd1YP5ZanquFteLy+wEXNrY8q1mJ1ClUAa+lEWF7S7gnadgL4lwZSkqsX+LM/TquQalap6RpPmKyExytMczf5DG3D80GKNVy6vpWCVlC225XnA3i4Nwd8ZjMXkdKjJR5LYvzmTNRyzBVB2CzA6b3J7nfHv4AMVBJIWy6iTA6AMbDGYzEKTo0UIrSCkyKrckR+uJ6eQWfSD1sJnGYzENurLXdG+Y4WGtABO88r81525WwPmuAQ8HQwgj0mByIIgEtF7GPfGYzAptA4pjHI+H6bM9SpdYg9AxIgEAzHOBvgQ+H1gnTAkxAi3z7Y9xmJlOSKUU9g68BqN8NMkc/hj6E4ecH4zmstS8laCvT0kaSQoMkySROoHmDMwNsZjMEcrlJxZLxpUyLi/G8zWptTIFGkR8OotzBgdBI9gNovIVHhpFRCWNVAVLyzAN6bRebBtzf6nGYzGt60Z1sa5rNEsDTpQqiAB01SCWkGbDty5Ekp87Wptr8xTPNtJUekRCi+533lOdjjMZh3odbF34/MOzQyeWVEF3SNQ3JQQ8EWkAweRnEVStmlAV6yKJ/qKr6iB/pABLeZbYrAkSdwMxmFSvornJKkyDwhmloVi+dp61It6AQhkGdMX+nLvi//APMaeaarSybKdagkeXZI3JU2IO0xN+2MxmKWzKTrYVmaq5dwgqrqqIC082BAExtMx9OmGHCUdqNOpUKmoZ1FdhciAdzA/WcZjMOPYNaGOaMKGZxCiTHMxtf+Tjl/i7xHpLhRE79f054zGYzm7kom2FVFy+Dm2crFjJN+Q6ScD0qE8/pjMZjpiqRyybbDKVMRG0Ex9cdF/wCG+TzlYVaaVmWihUeq4vOoLOxiD0v9cxmJyY45I8ZEqbi7R0TLeHUHoeatQgkapCmAYBIGkD5fLA3D/DdKsUzFXLeRUjSUR5NiYEiwHO1774zGY5YfS48T9qN4Z5r3J0yznLUgPhUW3gT9TvhNxqswVjz0+lSJkEhYI9pMdjjMZjSTsUFsrmV4b5hUPC6F1AooBBgXBi1uXPAGe8PJUdtZZGF1qKAU5XNNpCn2gY9xmOjE2oJ2RNJyF44ZUyjBzU1zB9AOmwa+lmNz0/hzxKlJqf4iiAovr0ghT30H4G6iI7CL5jMDbt2HFaEDcResiUhC01gwG1SYGp9gJYiY5WvbDjhuRr1EDUqBdJIDTEx8xjMZiEE2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7" name="AutoShape 16" descr="data:image/jpeg;base64,/9j/4AAQSkZJRgABAQAAAQABAAD/2wCEAAkGBxITEhUUExMWFhUXGBkbGBgYGR4gGhsgHBocIB8dHxgbHiggHB0lGx0cITEiJSorLi4uHR8zODMsNygtLisBCgoKDg0OGxAQGywkICQsLCwsLywsLCwsLCwsLCwsLCwsLCwsLCwsLCwsLCwsLCwsLCwsLCwsLCwsLCwsLCwsLP/AABEIAKgBLAMBIgACEQEDEQH/xAAbAAACAgMBAAAAAAAAAAAAAAAEBQMGAAIHAf/EAD4QAAIBAgQEBAQFAwIFBQEBAAECEQMhAAQSMQVBUWEGEyJxMoGRsRRCocHwI9HhUvEHFWJykjNTY4KiQxb/xAAZAQADAQEBAAAAAAAAAAAAAAAAAQIDBAX/xAAoEQACAgICAQMEAgMAAAAAAAAAAQIRAyESMUETIlEEYaHhcfAysdH/2gAMAwEAAhEDEQA/ADMlwxi7rVqt/TI8sAD4Jt8R3jr0icN62dekLtKFguptI0mRETHO3WTscEf8vDMagEHSywTpn1CbG5Fu23fBdan6LoLHYsp+fMXn3xyXbOiilZTimaGpFQeZUkq2kQoloJXV+9+mH2Qy9Rm1VKjPBjTpKqOX+1/tif8AAkVNfmKZjUCVkQLCVHUnvfniH8a1QN5dakQupSAJWRIItzExHUjAMYZjNIqM1S+kGYmxF49O9jYd8B1axISqoJVb6b2BHIG1rW98C8EpoKbgliWLyDESSRIHWI/TBHD/ADBppkMVUnSwaFCzAkwDZTHP5YnoDM7WOYClEFMJ6yTaTFhECVgEctsA1Kr1DrYQRsBsI/N7XOHVTKiWLrYbAnkBubwfblbmcKc/RB9Q9MzHqjci5UbDbDsdAgDxM6WmdSrI7zB6YaUKYVUAINjLESpne/O4++IKFWnTEsy7wTtudvnibLU1uUB0ltV5iTG3bnhWBMpmSCSDvEAbchuBeJjA1DMgupiQQdNgQNPKP1HtvOJc1TGkgATFpJgHv3xBlqHllTAUKPTP5iYvJ3/zgAOfMa2bbYbewG3PBWRYKtQmZ0rq2v6r89wPphX+MLh/SSNRBgi8dtX8nE6UwVZY0mBaFJ3E7yAN9xOBdia0FZjMoPzLImwa8RvpmOcXxqK41awVJidpnn06nAwBDbggDY8iT1krHaMR1M+wME22nTB+XI2H64Vjo3NVSZtETtAt2J53P1woz1WWJG+wsLT1nlggVCxIALC4gTPOfff7YCrA7QRO56/IX+2H2CVAJdlIBI62HON9zj2vmJABmD0HSem2MroI3JM4q3HvEBU6KRHpMFt78wOsWk4qMWxNpFkD9CdjvbEiZoncWjpv2A3xQMr4nrKfVDr0IA+w+87YeDiT1wuiy/6iYg7EE9f798U8bRKmizIZcAsD/ntgf8anm6NQLn8p5wNu1sacPpCB5g1Hkxn9z+uE/HaPlVErAbG8fa3bEqNsbeiz5/NeTTZzsIAAuZt+n9sbU20LqjlPM/QWiZ2A6YrvH64agulpDkAX+f7YbNAQXPKZ7crA/wC2FWh3sMWkPLAYeoyTczMyT73kHsMbU6B0v5kS17dhbfve364Hp6tMyR73t3IjSOhx69VlUy0kz9BzjcW698AENOoDUVomUP1kY1rU11C55z7GLR7wMTUlLi8gq3pgD7na9r2xo6ssyQW/1Hcb9N/tgAhJOllpglmLC9rScC5gSsi/o0md9jzNgP13wZlB6TE6iT8pPSN/lgLP0gqn/qB5mZjp0Pb98NAL82+kmTeBJ5dj/fCwsGqJyBdYAtADW/TBnEEA21GOvLr2wqLkMp5AjnvcfvikhNly4WImYIgC3t/vgs1PSWHX9rYUZOt/pYEbR0xJmKwVACZ+X+cZJlNEPDMujUFqRL1AHY8yTuJPIXEdBGNqGmmAoIWOW2E9SiwLaKjrTNyqmLnpzE32PXGlWmGiQDAi73++NOyFaOu5KsSxMM8yI/tN95/ycT1czBMwNgBN/nbCnLVgBcCb3J2HKRN/fe+JDmLWCzeJIi/cfM/3xmajJq4PquRewmR7mfv3wPTT/pYTJ2sTHLc8998Q0s6ADdVmw5+5IA5/2xIM6zSq3NrCwA+pj5/3GARDmso4ctSAALSVYkEkWkRt7HpgzK16mkq3pgm4M/K25Hy/ScQjOVHBAI9PIwQbdTy+mImzhPpABUGGZSSZ/a4Aj9cMQW2dtGsWP5zJuOgNjv8ALAtVm0wV9rR8ydyd+WBatEtyv/p5/UfrGPfJWnMSC1ud4Nvf22wASUqZWAtx8tvt1x7UQ/ABCkgjt1HYSAfn0wLpdfysBvJPUnoe+IqpaR8WxE7+wgHAgsbauV/c3+9vpj0AT35DnymI/m2FVNztM2uSI94Em0/tgvywWQg2F/vtbvhUMnpUiJg+nVeQR9I5dsMBSFzFjJPKe0cx74EokwQ08ulyffpjQ141EhoIMksigDeSZB2jAJk5IF2NzeBEiTtAn9MDZk2uOfKSf0tiNCS3p531Ei47bzb5Y3qibmT0kEz97RyOEMgZzJ0qVC+/+wwPWqTJ1b/t9MMokASPkOkbgfy+Bq9AqZBkgX2+wt9cMCteKK4pZWtU/MBC2G5IANxykHHN8xlmCKd7XjlOOheMKWuk9O/wE87svqHK9xfpOKRwJmcMuoApAgxLAk26kiOWNoe2Nk0pOmKQAe2GvhniXlVQrH0VIB7Hkfrb2OBeM0wtVoEbYj4TwqtmKmiihZhEnYKOpY7DG3+SMWuLo6iM0uxBkAew22wPxTLB6R35X79f5/jGcQ4bUpLSFQguy+tgGiREwWAkXttzxNlQ2nTchh/v7X745mmmbLaKrSqSlNCfhc264tuXoMQAux7bnvHzxXszkyMyFKncEQIF8XPKUwQTCkflG+87xz3ttAxUtkJ0L1onkVJGwMb+9uv8nEdLJNJllIkyCu5/7iTtvhlX8sA3iLTqA+2FfEGUBSplf+kW97SDidlWESIgE7ydMxvt39xzxlejp0zaSTtaw+cR74HoVltMnTPqN4PIdjGJqgmRqgkzO5vt29gMIZrqCg6TYHrePrbnbvgStmRezfCeU/rMx88SZllC2AJgbRfpBB3wNpmxFtzJPvG8ctsACziLmDOmOQHP5+/tivVqxJAINoA/298O+IZmZEQBIBkR/P74r3mknljWPRLLTwkCx59v53wRXAtN2wmyNRxpII0QZtecNzJAJHLn3xg1s0BdA1SJJjf/AGGI2BEXA7RPPBYcjny/n7YX5hQWlmAP/dGGiWXzKBEco40lpCSRBHMWHbmYPfBeW0m4cAAD4QL/AD02m/64r1PLgVGYsHOoiSOQO4nb98GrXCxbUbQeXYe297/TDaXgabHNdyDCqQfYkb7GDfrP8IiVH5qXjpCgG+9x73374HNUnZdJsbHlsZkbT2xOKZMzAvzO4m/K30whsPo1tRgrbeBI32uTI+kHGFSCSqC5N9h8xtviLKIQQI6n4hyH89sTVwJEekmLRc9JjtywySWjVAgEFncidOwvzO8bduvPET5umuyQZO4E9LTtJNsL88pkSxgGLQRNuW36Tv0xpXctcqCBawkidlgRHzjf6lAEZvMgMbi/wgtpYQY202ki31wJ+FrsATqI5czfe0jG2XsCWXlvHPoG5xtgh690CkiYvvbpHU254ARElWqsBoUE2Aifc39/r2wbT8xyLFR1kE/ONtt569MZnF0AtLFV5RfoT/uMbNWsAAe+45dQZ5bdMAyTJgbsJk23266YGJwNQYOEYE29LQADIBuQIwDVrBVF4k29VzO9uUdsa5fPpqhDqja3QSQCfp/bmgoINJgRpMKtgqrJi2557C2CqlRVksD2kj2gC5sL7WvhNW4/TUGWg33/AJG/fAtbjgIBFttMzC23uY6DlthDHlSqgBLRtebEAe+/vgY5jzLjTbvbfpHK36YTVOLwOUnsR9Lxt3wvXjahbCBJ+f67YaQE/El11GEyNDAKPY39zyxzfiP9OtUKyDup7k/XFp/50xrausD/ACOmEWfIOYmLSP0v98bxVGLN8vwSvmsx5IXQQoLG5AHXrc8sdB4H5WWU0KMFaZ/qVY+J42B5kDcjawF5gnJcFU0lNU6ng+qACTYAmOYiAek4T+InNFko01XRpExy1E/cY2ozbLTxbh5rUdUoKgEqpWLRYahcHvcDpzxXMlWFSmr21DdTZk6ytrzzHyxaFrBDTJBKmVPyjFF4hRbzKrJaKlRXA3F2KsPcQexxMoJjjJoZZikGMweW209O/wBcSUM36WVU0xYEC3PeP5cd8Lctm6mblkIFVVJqINzA9TqLgzYxv+mIm4rr9P0/vPXbHO01pmyp9D/MJq2XWAB6dQ67Rty598LatVAQvpUi5hYjp6Tgb8VAInffSTMnrHY49bSSJj02ndjG1v3PbEjoOoVCTcGJJvcE9bcse1K43kyNxff9474FrcT0zG8QLER8rdNo+uATnyRdLkm147+rbb9sNILDKmZ5NBnlHU9dt8RZgWNhPIR+45xjQZySY3jrMf29sCHMFtyIExE/eMFALM9JMEciec8vkcLXWGEj2+uHHEX1BSFvtbePbC9MnVZwSjC95G18aLRLTB0o5iBGuY/1R++PKuWzFpLfNz/fFqo5NomDgjLBbqZLAbKP06n7Ynmy+BSqnB6xmRvtJxqvCa4EeWP/ACH98XQVQrEMCQNjbba+JFq0T+U/UD9xh82TxRLVqGTBtffe/wC2N8uyKDuJvftyPsBHyGK+OKoTvc9Pp8v98a1eLIvTEuL6KUkXinnxzUCe1oG9x88bPxCRZgIHXuYtbnGKCOPjYG5588FJxidhFt8S4Maki55PiXVxP6WJ9sH0s6ZkIdRJmPfeSY25Y5v/AM30mec/LvhmniYIpEmbCTuP8/5wcWK0W6qpcGx1e1pmbmRymD9sDjOkQCokXHK8dOfLFZpeIl9UC7W/Tv774ETxBqYzE8iThqLBtFyGeBMSxf5wP8e2CEzioSdWhjEjue/8nFR4dm2ratMCdyR06Sdh0G2Aay1Gd1WoHiDpV11GfboDN7m3fBxt1YXSui91uJ6gYcRzuAd+sdf054SZnxDGw7Xj59r/AM2wryeRVhNSrUo9NYpSY39UNP6bbYWcTztBWUK9aoSPiphWBIMWMAHrYc4w/TYvUihxxTjjMLze/IwOX0n74V0+JMIMkk3k77zGFGbz9MhhNYOOTIAN9iQZECeWNchpaQahRuUpIM8gdQ+2NFj0Q8g8TOKIJAnt7dMZmOItHpkyNif3+uFPFMg1K/mq3bZv/E4EpZoXJEmIHT6YXAayDI5skQRN+vfEv4wt8UbfTCM15P8AnBWW9UxNug+/8viuJPMIYc4wfwDKCrmKSb6mE+wuf0BxJk+A1nKiCCwDBQCSFJiWgEqPlytOLl4c4TlqdVWp1kd1Q6wLspNiW5JztY+++KQmx8o2On4QFj6/3xTuIprzS9DUUfRh/nFxrMFUsG2Mj6f3xVMpQd8xTMc9U94JxoQy0Bda6dWxJxT+Ljy67MBq8wJI6mdJ+wxc6BkKum8/bCnM5dRm8oGGzvqnayyP1IwMRX8jw6rla3mQVLGByKiZWffCLjh013VbD4k2/NBsAeUkYuPDqz1VdajEtBIJj0wbe4/z1xW/F3Aa5H4mkhdESKgWDoAJ9RAJMXuYtHvGTVs6rXpqhPl82F3PXnuca/8ANTq308v5POZ+uELVibzjErc8L0zL1CwVuMEmwuB/Pf8AziduPBN1k9rfbFW8w48d+uDghcyyV+NahEWn+dsR08y1VoA578hb7Yr4qnDPhdUgSL3vhONDUrZa8sAsabk/EesYLytIVdWrdRqhd/17YSUs3JEiAO3XDXJcR0q4USYA6SDyJ5RjKje9BeaR5Q2jYC23ebYizFKXlSZAtB5jnexwzz9INTtJYRsYAtyP7YV0VWD64extbAhMWZlWkg6gepA362741dGNyVPeMNK8VJBEGN5374VNkxPxH64uyaoUDgVMEAZguf8A46WoH21VFJ+mNczwlDI88I6/kq02X/8AS64+cY6EPAeXVRLtqMWkxv0n+Xwk4p4TZdZXUUHUT84n7X7Y0sypFdyHgvOV010Vp1ADELVSeXJiOvPBWR8K58OUahUpkc2VojsVBBGAavDXUxpmOREj6ETj185VAiHVZuFZgv0MgYGCouDeAqKjXXqV7gXUKo5flKs398Lm8KZViAlSsJMKWKzHUiNpttgfhXEqek63cP8AmLMSPoIm3U/LnhxQ4iiIzVKg8x4iDyG0nlb9tpxOytfBXcz4bKGEqgt/pYG/zFv0xXcwj02IcEGT7H2PPFyzFc1KiMTAEyw7CR/v7dMKuI5tVQKSDLsCAQdNzeDtyPfDViaTI+G8dNOj5YnVeIAkTzkmN+UYHXMsW1GxmZnr7ARjytwwqNYdSm8iIj2J37YhrgDTHNQfr1B54IQjdorJkk48X4GtPPkWJkdMQV88x9MwOgt9sDasQ5i55g9cdFHLZstJQfhGPM3EQBA540SQd5x5Wa+DjY+VESUZsouTAx7VoEHSASR/PljHB2wTlqZj+TgaQKyTIZKj5dQ1qjK+maekSC0/CR0IvMiI57YLTxDWoKBSSlSXbaXJ6lj6pPaN8RLQB9LOEGkmWk35CBckn6YUvlS0EvJ59u2+JaRVjvOcazigDzDR1gNK6lLjqTJ1D/OOjeH+DfhKdRDeswQVW5aiitpUR8KipE7k6toAHKaNAELqY+j4b/tyx17JZ9sxTpPUUCpVCMdIMWAuBe5EfOcCQBvFiFpwwnUABHvhRQPl1EQk6mDMRGyqP7kDDfiEBdRb0re/8/kYracSYVXrsgZdIVr3EwQAOwInu2GA+ZgFVtV5nAfiWoAgqBryb9iR9JgYny9ZWVXCgqdo/f7YrPjXPakVBvq9VxNp026EzfsMJgH8NrBHdjYKjkntAOKtxKpmGJ/DMrIKcu1OxCuxlXIv8QDAXuQeVi+La2pNoIEhSSSBbnE85i25v3wy8PeEM03mUa/l09aiKRZTUkNIfSrW0sux3BNrCZG5WlEoudyRYVKlSqq1AFKrpA8wHe6iNYkC88p64WVqisSUUqvJZmPnAn6Y66vhin60zEeYTuAdO0NsYJ1kxNxIm8jFK8RcOp0atQeUxp2C+X6CvoBDbMpB3vvf4SMTy3Q61ZV0YRcffETYZ8WyiU6hUVC3fQVP/iSY+uIMrk9cwYtI74pKyW6Apw14d/6RvH+9sS0fDxZdTVBTXkzKSvzIuo7wcRVshUoTq0spPpdDKN7Hf5EA4mVdFw+QpM22xAMDruOuDqWYJswsbz/acJhWgDraD0xPSzYM6gJtcyR9Bt88ZtGsXRb8hxdEAVnlfYk36nlgrMmm/wD6TsSdoG+KxkaDgjSUvzMn7Axh5l8nmVA0so5wp3Ha2Mno1WyWnlXmHMR7z/bA9fLEHbHrtVEFmQyZklv1GA63ETJ2Eb4dNiboeLxtlaNRMqLhZJuZMxJ5e1sB5/j7kKiuZJkhGTzD3hCzDr6h9Iwmz2TDIoJ2kTyINzi5/wDDvhtJaBdaaklmBc8/YxtjWzBoonE+OVg2ktVWP/cQFv8AyJnHmTpZmtT1pRFUSbghTPcE7exx03xXwPzqYAQaiRt/kWx74d4GcqgUIzLpggDnMyZMdeeDkFHHMyuZD+pGVvYz8iZxPVGbpUtbEhCwWCAbkE8x2P0x1zi3os2WtvJUmI62jn1xTeJ1/MEOo0gyAojrex++HyCipZLjFiumDe/Secf7b4ccKzqKjO2X1A+ksrEtvYmmCLAjvHzxrUyeXNMkHS4NrX7bYUUGAqhWJUE+rTuf9JHzjD0xbLhw3heVzSDQdOsxC07yBsyoADzOwMdMVnxRw/8AD1zTiIUH6k37bdzi2cLzlVXCQStgz7SOp5xiueOXBzbRyVR98VDbJnaQopVLY0qtjSniSohAEiJ2nmJIkdRII9wcaXqjOtmAkxjZ1x5RWTz/AJ2/zjciMbY1aMp6Y28L8Np5hcyj2qeUDQJIA1hp0kk7sJA+e1sAJnECb3m4Fzg7w0VXMoKiM1GofLeATAdSASOx+xwl4hww0W0GopMn4TcQYvNgTvAJjGMntm0eg/O5OuVDeWVSAxMjUVPMCZi+4HTA8Lb+fXGorvpi51EWAu0QBtvsMbZ2i9MwVnaSpBAPMT1Gx5SOeJQ2bKf5GOucFrqopGQYRERfZQT+mOPU80YOlI2gTcydhbFg4H4kqU6k1IgJpVLl97WGx9+VsOwOi8YgzqUxBZh1jl8zbCOorNRgaNasxI2FSbMpnclYE9sRP4grEjzEZhvEQR03+3LCPO0y7FiugTYAz8ycNJsLSGNLidOjTf1llAJK7MsciD+abd8VviFKvrD1aZXV6gNxpNxDD3/XG+epqsFoJsQD7chznryxLk8yr0zTCmdgQvp7b4fD5Jc/geV6VFKFM1ArL5TORJLE+mEYhCtMwRCmJ59MHcG4XSoVaT1UXXVWpqk6SumCTLsUUgCQQAbe+Kjns/mqVJV80ktA0SPhQ7yIkTG55AbDGlPK5osMzU1ZRQ2oVqrNBtfTILVCQPhEzPQ4zk26V9DSSdryP81xStTR3zNQVAHAVdbBgTPltUKwSQAbW79CtPFsvYHW+ojUtOzRe07DckD5WBws4tnqNFiuVq1KqsFJq1AU1ETcU5soMx/i4nBcmTVDVDUprN3RJZJ2OgxIPa/ScLiq2W5Nt8UR6fLkNuySCp36XI62IN8E8AyhrV1BU6dJYwpMhREhectaBzw7414aoIpzBzQzVNWUsKZCsA7DUxBkjcWIG++O0ZLP8PfK0qXl01QgKlErBFuSi43+Lvzm4q8C30zjWXcMzIpWrSqT6TZkaPUAAQbi9p54r/EMrSWoUpArCqSC0iTMxPIbdd8MvFHAsuc3Up8PcuguUcEaLkNpZgJAiesbTGLD4d/4etXyHnMXWozHyCqBSBJBdw13UkQNoAm84lpLZd+GjnsxY4lS4ucG+JfD+aydQLmUs3w1BdH7qwxP4V8PnNNLkrRXdhueyz7GTywm0lbGtkHDM0zsKarrN4ESfeeQ74b1qNemJahVt+ZNTKPmJj646BwvhuWooUoUwokAtG5/6mYyTtb++A14lDFHBu2ncDrcAsDHyxi5JvSLcnBbObDiQM2Juf52wOtUDZZE8wTjpub4flqoJZRA3dgInoWUsBY9RhevhDLG4qKOy1BH/wCr4pSRPJPdleSnTestNlqFT/8Az5knlY3+2Ot8Hya0lCj8ouBMKT+UTvAj64Q5HJ0cvUPlqdcSXMFttpIsLT3w8y5PPf0lvdpJGBstRGj1AoJI2E2wvzGdNVGFBwrAHnBB/nO+CKkRLbQef9sJeL0CoarSOkrt++/2wnZUdG9Ws6upq05pp6g7VY0nnsbiLbfc4q3iLhFCsW8uUO4amAQezU5/VYwDUp1c1VmGqIr6XdGUaCRNldoBO8RfE9TO5JXqE1NBgBGoOzWUR6gFZJJljPqvuNyJMp01so3FeHVaDDzFsTZgfSeo6qexAOIKFdNYJg+4kyNo74ZV+NEAqtRomdVRi7mDI9JlV+k98L6/F6rGzzE3CgEC03Cggdb8r43RzNIt+Q4uEQaqbCfzNpWegiZPPb98VXj2a82u7yOQETFh3JOFxqMxkzfn1Pc4ki9o2GwEWHtioKmRN6Gvh7J0HYiuxQadSnUAPTchrEwRsReQNxMPuC8LoVKf4lkNSmqaWBf4WWFVSFEktCsJj4gOpxUsuGExN7Hv2+2JcpVamGKsVNidx8J2sR1OKaITLpl+E5Y+t8uEBkiGdSsR/wBZDA8vSpMEcwcVjiWVp6j5TTf4DuP+1tmAuJt8JIkEYUNn6z/FUcjfc3vffc/vjf0uSqBmJPpLGG5RI1EdT9L4FJryPihnwKoRWA81VU7nS77copqSfYGbTbcHZvgVWtVGlqcFiEqVGKI/UgVFDA7AgjeB0lRlCqyCTqgAQRB1CIBncg77AEjczg+VSjTdUIisGQFpsFvyFjCz2AxL2UjbL8Gf8StOtVXy0b+p5WpjpBuFKrJm4kcpPKMN+M5rIMaf4fLlFGrUZ0arEAhZM7k+qDYdcDrxxXU6lWnqkBVKxuYRb6lALeklY77nFazbsbG0Ha4jt/jCj9xyHWS4ZQzAYCp5TKNROn07kC+oHUfTafzdsWzI+EKDChIr0HgM1Jy39TSQXlTOkEmOQOoWvjm2XqrJBixs3IXA26d+W+Ow+Eck9LLBqjf1KsMQYhR+WBEzpgn5bxjSMXZDlSPOJ0BBO04rGaT1lQYJ+nbFpz51GLkyBIH1Mb9sVs5WajRMg2mxjl+mNG0tGSi2r8Fb4zmfLZJSJUgmJgjoJANiOeAMzmR5bEux5AE6QLj8qn1WkXJjFs43ws1qQUMgKtMvMEREGATzHLAfg3hdfL5um9SjpSqrrTdWU6riGUNMgxGwmT7YjIm5Ui40o2wng3Bsz+DovltOp2YuSwVQoFj6iBKmbCx1icL/AMG1Jqeaq1HK0CoUjTUGqdgrEACxm8CV7T0Xi9MGmadCgWSnSK6CAoYQsre0G3sAxkEYV1QHq+Uw8s0lpS+8NphdKkEAtCGTcmn7HHNdM6IRjxbilbrf8fcVZjPA5mnm8zS8zS6VleiljpI5MNAkAHSSJaDuScdGqcZo5nTmFpNVIVVph6bIzEn1lSy/CovKiQQe0r2RalIs2tmCuG1SGTSSPUD6pIE3xRfDnHc3mnCpmFTS7EU2X0HSZOkTBJUwFM3w03LRMkltFvz/ABBmzuk0vLy0BHdgCwNmmH9TSQgm4gbTsbxKtlstQRKKErK/1NUNJeA0xMapEm29o3rHGfERFKmxqVNbmrqGoKgCtcNTICswQfD8VhvaSs/59UqmbVVCUxIppCsuomAQo0uWC3EzfSDGNHHhLjL8BhfOHtu/v/f78C/MeemXAp0mScwtMZgsysJ3qMp+Elhp1W+GBvGGNBCiZd/Pqj1Asz1qxFZXeQvlKChBVwpMCbkkHAmayeZqUiKdN6dHaCulFDMNZaRLQbkk7ze5lC/C8/XZcvT11qSWDCKYHqYAa6nTSTFyAsRbGCk3pHdPFGEXKdN/bwy4eIs+gqKDl9YrB2Y7w1LTAY1RYaihkiI2JOynJcc82lTH4eqDKhVVXZarRJupidNyRyOBvEnDeIzSrCrmDVp01FerWqKEQEnSFGhWYAqWJIM2scE+C+J8Py9arUr5p3YQUpBTpLKI1i2k1DNgNJEm03wcE1o5/ppRwJ15B81x2lTLNXFRCrELRcOppwBI2ksZNzaD7Y1yniTIVZ8yiIH5hIPK/Lbv+uCM94up55lccOZ2dV81lCu/NWBQSyIouDEmBa4kbwz4WpBjmalJK1OoXinU9FJAxEaQVMuCYAjY264p44pXZnfJ042Ocvn8mpLpAJ5jzLRIHIXIjtievx3IT6zSZoF9KH9TfCvxHXyalkSocs7tRLZerSgoFEMyOvpKFLwGgkWjlVONGjTrOlOpqUHcrqN7/EInfpiFjk0OXpRdJfgs+V4mz1VU/mMHqYIkH5X+WLUao9YFiTb/AOo6++Oe8Mf+qtU/BqUlpFrzfFqTj+Wp0jNekHIJEtN46AHng2aOUV5GHFeNU6Sa6jaUgGOs7W/bFF8Ycer5mKaBUpyDZgSyxq1F1JUAActufTE+Zz+SqOHdhV9X/pqB8MKAAWFyIJ6Hbldd4s4jlGVqdBGSqzAeStLQEEyFIAGo6Zk3knptcF8kymn0wWlx1Mij/hGDecYIdbjTMMW2mSYUC0STfFazPE6jiC1v9IAC22sMMcvwCrVqaAlTzIB02G+xk2APLrywFxDhD0HNOopDjdTy/uI54tGbYuNTE+UBm5heYmJHQxywYuUawiD35Y8rIEN4G8Rzj5/qe+GInbLB3YgUlXc3hBaY5tHtPPkMNlydErANMNqAinVDa9Q9I9QkNOwsD0kSYeG1/wCgyKiHSA7u9MaxqnSqkQSSIi+0mI2FThjKrNHJSZIIAYsFBUTclTz2g98Aj2vS0sQxYL0UWkciCQVbsftiFMxSCwi6r+wIEWJJ2vtbbcnYrM5ypoCM5YSILeogdATccrAxbbBOd8PPSQavUbm1tBuNJJPxemYi2GnXZLVu0K1rI7AOSsaYPxBeo9MEL8ibCZwVUyKr61kkPEpJptN10PtrAsUJvE9cBuqI+lgwGrSQkEmDBgEbz9sWDjfDRk6iihUdQVUsykgyZJDGRIgAx0jA2MQvl/LFN5BZyfSbgAGAOkmJtsNPW03EEfy6QZ/W5dzqmBcJHaPL/XGVuN5hkKawKTg+kokkdCwQGw/U49zdfMVVpUGlgseWo39UAdTfpgDQA7+mHhrxqEQR2Pv17YIqSBTIlgRaR0ibzaJgxzBOGXCNCKwrqGZrIWkj0ggiAYnkGIMffM5lqZFNFDAGRCsDHNmO1geU9CDthJlNNbFtSgvlCo3qDu8qhHpYQYJvYj358747blHJQE3SFj/pMWiL6YA+uOZcA4RTzFP8OpcqMwPWosGam0xf4dK3PbnjpqhaaBKdM+lQocmPSogAjc++Nce2YZHqis8ezbIyDTdragZAkWkzYG/0OAs5xGiKjlWaKZCx6SDA/Ky2IHe+2++PPFzNrCIEMqupGYDUJawBMH274ryZ2mimaJLPPqLXMer0km8WkCd++Iyf52i4Jcdlry9QVtQiZgkEagQeRH6c99sH0uL5oVaimmWgf0SyI4p6bLCki0NvFib22S8AqqaiREMI+v8AnDjPcPSqVL1WpH4DUkwBPwxsobYnsAcazVxTIi6k0DfjM82YYhlcjVqUkBDaI0iA0iLA3MY2y+azNJjVy706VRjFWnpLPTt/8tkI2AFh3vjSpw+pUFY5dQlNanl2ANNTT0+rULwQSdMWIbrJKejWZKq1CnnVCHBkkVAtiVaygGUiDEx8JgY4Je3Z6UFDJkSb9tdB/EOIvToMtd6tRWDaqgKqyE21EGEJLGLki4tgelUpVKYCUtOhNWkKznSyqwMBYQ3IUX2MGJGFaZpmp1WzNPMGjQRadanTZDT0sAKYAa0+oPabQSZMYl8OeKaCVfJoUWrLWaVouwNRHVRcVLJo0CbwBy2OL9O13szWVxnpa+P9G3D+ImtSVdNFqJcqKNUjzGK31BCDpv8Am7GLxLrLV6mXZaaIAisWio41OxA0rqaCpCmQoudSzE3raZynUrNWQeUKuo6KywKlQsZK1k9AN2IizBTYGcMOFZmsKGZy9EUaBAgeaQVdifVYCQdOxuZHbGfp8ZaOieRZYtpb8/r9ntbx5mM0zrlKU61IUawzlZEwsyGgbEbc9sQtns/qWnUWaYg1fMpMpUMY1BkYG7HcC8nfmQ+fbM00p0jRDUS5Dj0uBoI0oDTChQbyxM7Eg3LlMnQrq1WhSTVWRlNZxGpgdJZIRoUmQTGwBFoOLW3Zz/USeNRio8X9+767BKfBMzWqBqmaZaWi2qo+o+q4KxLKgIIcj8w5byVMk2XQn8O9YU2ZadVjSYm+o+Uk6iCeZBIiSbYQ8Q4hnjV8qrWrrUbQappopZgLEZcgizKOYLekSLXbZPitLLJTVK7MpV1HmiWksWJGm+q6mNxEHGkVG9tmGSM37l+vwJXFHzWaiFoH4qrtC+pfhBWoy0wbsSQJ+G15xunGBlK1LLGujIoWp5rjXpUa4W9r2HOx5fleeGKlLN5ysocLTUUmQOsGQApBncECTO+vthjxTgeXBIPk1CAQzVGPoUariLMirMAj/wC3PEuKTNo5peNWt14GlKplOIm3lVvKIDa0BjY7EWB3HL74qv8A/iqtR6r5LMCnQNR4SorAgqdLRNyuoGDhUeMZfIu1TKUajSGpFhqCHSxFhc1GA5Agbkb4I4ZnKNWn5lSsysxJ0tUZSL9CDzk/PDUqCOF5HUREnDjl1FGv5dTzFL/0m1QAYj358t4wkrZJQSBl2RZ/9RgHJ9oJUD2nBGcbRUSIGskx1t787b4w8SqUiQIKFjZuRxR4WeUuXKK7/wBm4p00S5t/1QL4XZPOImYNTyw+tSpLTBJi9xvqG9j0IscbZ3Pea0NEAfCohR3Jxma4gAqoInnbaBHf9sCQYnki78/gL4fxvNUn8tWKqbBlJDIoM6RVYQIvEggG84Y8X4LUq1qlRvU6oHTXU1k0x6i0qi6pUkiwgA9sVj8azq0RAJZie4Mbc8H8P8WGjS8slibgGeR69eYwz0MWSUn7iFaGnVEG9iLgjqD8x364VcNy71qugkBQSWJRW0rJLG42F7dTAuQDLT4o8uJYK4EiRB+t/aP7Y9qcLrIikEkOGkILiDEkruNp6YV/J0Tq/aNs9Q83S6JV8lhC6SjpT0iL0Qu6jkTPQm2Jslwl1p16WgAlb+oEK1P1LPMApqgEajKmMR8BRfI851DGmRTQflnf1RuQWYxzlrTs6zGf9BqAtJMh2aRJYajo06DeRDE2AHLA5VoXHVldyGQolD59ZqbswCkBWUAx6nUHUPSSN5BmRjXieaWixWnUeo0CWnnfmItEADmDPTGudr+YxHlBmJUTTZg7gKAAAxcTEGwJsd98Kah8smVJYW3tPQkb/LDEXf8A4ZZCgfPzNYUx5QQUvNYAa21bTbkNuvbGvjtE/FValB1qo9MBWUhg2mmVqMSDBs5MjoemKfkXLIRBsSQVMe46G+3+2HPhekhFVmbVqWqtMbXFFiSbwfSxHuZwP5DRXqTkGNZRSfVE/YdBhvlaxFQmkxlUpsjgXBRTBjuTEd8bjh0ekqWcm4KkDnN7Gx6d52tlcMCQW9bC4Uj1ADTAm/K/PmQMOyJL4Is7WWos1GFKqCTcHQ83lSoMGTttjOGirqkkrTRZIMgRAgxG5P3AO+CTwUeWtSvUipAZEVQxZOVtQgEzBkyATEGcMvC9YV6opNl/NdlHodioRgCuqIhlgz1F4wv4Lu+y1f8AD7IU0otWpppDSL84JvfaJgAdDiwZprESZP8AJPP5YylTShSWmlhTUKAd+gmeZ3+eFfiTNjL0C5uwBaOpiFHzYxjqSUUcjblI5/4zcNUaspVwW0XJAUqIK2N2mdyLbA3OERzbuPUwIM2Pwze4A2Mk353mcFZemRTdbOGIJQn1Ts19i2sIPpzsQc3TajUh1YCQYYFZU32MESPofbHM9nStFh4DmzKqfiBP0ttFufLHRlAJDRKuJIBiZ3E9dWOK0syVdHB+GSI+1/kMdTyHHKS5YF2UEgGms3YkTFrgXEztGNYyXFqREoNyXErHD87nMvTrUUqP5dct5lOP9QgwzAlbACecXw94f4velSpmpFRgCjUnpEuTcioKpEG4WfUPab4EzJZy9SFE3Y/lBPJfvG/3xHR3jUD1gD7nHFzOz06YvQZio1Z3qMWqkklRAIaxDLMRAUD2jliM1WpvTp0KSUaii9ZhGqepALXmI+4w78uncmoT1APtjMstDWJVPTOnzPUpJtDLzEe0GDgjk2EoIP4XRrPSGXVBWqKWY/8AtwCxN9AVW1MVUHVvyiQBlMxlEKyuqoSCyEr6FtKyxhSbgAS0XkRh+nE1fJHL6qWX/paPPUq7FZ9Q+MEMRBk8zOKCmXqq5p0ayVEVYUsggixmJkNsJnC4pm8c7jfFUta/ZZqGYpU6Z1Mfw0kGfWXEepBp+B1Y6ZEggDriw+GvEuVy9CmlHWKWsqgqag06QeayYkX2FxIAWYfDPGMv5ILowI1emmgWJMkaE9Jte4JJm+EvinNJnKqNTLKKKFQ5OliS5YyFnqBe9sXzjuKRyzi8jUpPo1qV6n4vVVzCldICR6QghiRc2+LfnMHliz0slw+rw96mjLrUpTrLkBzUpmC2s+pPNVVYWuGXlipZDM5cI6ZqjVzDmfLbVKqNNgVLDZpO3PucIs/lDWqecKaj4QEKgKqoqqukg/6VEgggHri1HGoXe32XLJJxWOK0vzZP4gWg2Wp1aNdKZLEuqhlN1F9Wohri4AmQNsGZSk3kValE0amX8pWqNUqN50hAKi01aVu99uknaAeKcMollNGmAIEhoieY9IAYDqRP1xLn89natPyn8kqeega9iANdzpE7G8WnFOUGqMqlGVpFjPF6FXUmVoVlUIVarqIAsJZZOnSDI9SgEDvGCh4eyIA82pT1wpPm13pMPSLeUohRG2KFTyFUKwNRl1NJ0sRPSeRj26YtuX42VRVby2YC7GnLMZNybyfaPbCc41VIbjO7Taf8lS4zXol1CqU8sEIjkzy9+0YhfiFNlgmGN5O0+4xr4iyS5Z6lJNbpWRGLPOpDqMavSANrg8jvbEHEGarUEpT1SdWmRLE/9O88jB3GF0c+X6fm76Bfx4Fl364EOZgEC5O+COGU0FRvMCQAfiaFk7XH7YPFU0gNeVQBlOllUw6z8eo7rMXWB9cUKOCKEzu8CRC9Yt/P74lyGRNaqqBp7xsPb5j64zzYJAUNHa30P82w68DcSXK1HqtRSodIADEiL30wCJ23jCb0a8Elo2z2XUZiDVVf6dNCRMakhDqAn/ROkb2HOcEZ3jkPaWXQyLrSNSlheNRgErtOK5mFJdnaPUxY9iTJtgbWXYHUWgQJmwvYTsO2FV9lXSodcOzb0qVSIh4EEAiViCFIjVDEzH3wF59yVOkncq0GOY0iP5yxFm2Kqim8AsexZj91C/XEGqR17RiqKk+kO+FZlmLhmAY0awpkkA6tJMaupUMv/wBh74U02EQInvfl3t2vjKFV1ZXHpZTIN9xcWNj8xjp3gngeVegM49NAz1FMESiBaqqdCtZdRB6wDEwDhN1snsp3BKOtGXUqSBAFPVM6gdIDg8osDJtzg2jIcOVadM3aBVbU8IiyhX1Lqe9hsRAudjNu8R8DpDL1KqUkFSmrGm4AvYapkQZAtadjfHOK2UqVHL1SArKulmC62JvpFRgDJEiSedx0lO0OqLZwvLGmQhrVKLQDpQ+iN1MKSrlh1k+nc2GIa3GsyDDVXAiAxFiDqEa7DTsQ4LdOdt8hmKY1C4CgA/1LJYxcmCLD4YBJJtc4W5rhdQiooLMpLEu2pjIn5xAIFoM25gllUB1+O1WrMiszwQpNQISx2ADaS5uQZLWgDqCry3iJ6etRTUF1uykggf8AdEj6j9cOMhlMw606ZTTTpsfWxI3sI0/m0wY5SDyw1Ph6gzmqqrvOlvSoPWGAB/XEyyqOmVDFJ9AeX49nKYBZxXAMqKovp5esQ0xe+IuJ8bq5mmStHS4KkiSyFQTJFgZ3MdsEZ/IgyS6r1Ib+0zgbL8NLP/TMoBBYgRvIgm8zFufTrMM0npmmXBCKtFeyqFBNOlpJ12NwhsLE7SIPOYEAb4hqZF2YEx6V+EAhVv8Ali0ScdG4L4Wo1dVQ1mNUJEUisD0iNZhhI7R8R3xJl/CZV/LKJUVzBeElBzbTpEMBHqBPMFTONrOWjmPDeCVi8BkAHMgEExsAdzP0jD1cgtIKsPVcCBCyLAT6hYQI36YvfBPDFGizl3FRUI0CFF4n1rzIEj9hgnifFJhEURNxABAUdbwZVeWM5202zfG0mklsqJyR8oByKYWXckgnbYKDFvc4TZvjLqYyyhV/91wC57jkg+XzxnizjWtyr/ljSFjSTvJMeojpG+Ku3EpIGmAoixNu4vvjLHjcts3y5FF/cf8ADc+1ORWQanMlm9UzYNa4Jxa+GZDLPSSuKvmaiQyKQPLIJA1SwLBoJkWAxzRs29Vr3JEST0sP0GO3+EkyNDJ0DSzBFTQGlwDDEer0sDMERY8rEYM8lhXJqzGEnkdCbiWTyoMIAdQEEFtiAQYP9sBcO4EH1RplSJsRbfrjpdNsnUipVWk9QgetlBkDaNQ/b64ovH+J0aGeZaP9TWqlVSTDXAFgbSPo2MMP1UcuRRaOqEMbxyUb5JXbetdr/gpCJLqjqWpkypQyLjaTyJF++HnhjhuVrNFSjWrOoJbSdCgEwoHrWRY95PLmjyuSzLVnq1MswckEaUh3GlQ0BiAQAsRO5xeOHU2paalOmFZgFYuHUhQw1agx0yD0Hz5473CKZ57nJrsWcW8GkS+WDEC5pVDD840kGGHKSfmcVSvSZJV0KvzVjf6Azt1646xQ41RdwrVKQddUIHBMGIIAN+Vo6bRiDNPlnbVmKdBgp0zI1aW3kPtvt79cJ40+gjka7OVC+6mO+I9UYu/ijgOUy9M1MuHcsQF9YIQ8iVKzEdzim1RAMmT8o+vvifSZp6sQaQxIAIIv7/2xs6VBs4Huqn9SJxrSd1YP5ZanquFteLy+wEXNrY8q1mJ1ClUAa+lEWF7S7gnadgL4lwZSkqsX+LM/TquQalap6RpPmKyExytMczf5DG3D80GKNVy6vpWCVlC225XnA3i4Nwd8ZjMXkdKjJR5LYvzmTNRyzBVB2CzA6b3J7nfHv4AMVBJIWy6iTA6AMbDGYzEKTo0UIrSCkyKrckR+uJ6eQWfSD1sJnGYzENurLXdG+Y4WGtABO88r81525WwPmuAQ8HQwgj0mByIIgEtF7GPfGYzAptA4pjHI+H6bM9SpdYg9AxIgEAzHOBvgQ+H1gnTAkxAi3z7Y9xmJlOSKUU9g68BqN8NMkc/hj6E4ecH4zmstS8laCvT0kaSQoMkySROoHmDMwNsZjMEcrlJxZLxpUyLi/G8zWptTIFGkR8OotzBgdBI9gNovIVHhpFRCWNVAVLyzAN6bRebBtzf6nGYzGt60Z1sa5rNEsDTpQqiAB01SCWkGbDty5Ekp87Wptr8xTPNtJUekRCi+533lOdjjMZh3odbF34/MOzQyeWVEF3SNQ3JQQ8EWkAweRnEVStmlAV6yKJ/qKr6iB/pABLeZbYrAkSdwMxmFSvornJKkyDwhmloVi+dp61It6AQhkGdMX+nLvi//APMaeaarSybKdagkeXZI3JU2IO0xN+2MxmKWzKTrYVmaq5dwgqrqqIC082BAExtMx9OmGHCUdqNOpUKmoZ1FdhciAdzA/WcZjMOPYNaGOaMKGZxCiTHMxtf+Tjl/i7xHpLhRE79f054zGYzm7kom2FVFy+Dm2crFjJN+Q6ScD0qE8/pjMZjpiqRyybbDKVMRG0Ex9cdF/wCG+TzlYVaaVmWihUeq4vOoLOxiD0v9cxmJyY45I8ZEqbi7R0TLeHUHoeatQgkapCmAYBIGkD5fLA3D/DdKsUzFXLeRUjSUR5NiYEiwHO1774zGY5YfS48T9qN4Z5r3J0yznLUgPhUW3gT9TvhNxqswVjz0+lSJkEhYI9pMdjjMZjSTsUFsrmV4b5hUPC6F1AooBBgXBi1uXPAGe8PJUdtZZGF1qKAU5XNNpCn2gY9xmOjE2oJ2RNJyF44ZUyjBzU1zB9AOmwa+lmNz0/hzxKlJqf4iiAovr0ghT30H4G6iI7CL5jMDbt2HFaEDcResiUhC01gwG1SYGp9gJYiY5WvbDjhuRr1EDUqBdJIDTEx8xjMZiEE2f//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8" name="AutoShape 18" descr="data:image/jpeg;base64,/9j/4AAQSkZJRgABAQAAAQABAAD/2wCEAAkGBxMTEhUUExMWFBQXGBgaGBYYGRwaHBYcGhsaHBwcHhofHSggHhslHxwYITEiJyksLi4uGh8zODMsNygtLi0BCgoKDg0OGxAQGzIkHyQsLCwsLDQsLCwsLCwsLCwsLCwsLCwsLCwsLCwsLCwsLCwsLCwsNCwsLCwsLCwsLCwsLP/AABEIALUBFwMBIgACEQEDEQH/xAAbAAABBQEBAAAAAAAAAAAAAAAFAAIDBAYBB//EAEQQAAIBAwMCBAMFBgQFAwMFAAECEQADIQQSMQVBEyJRYQYycUKBkaGxFCNSwdHwBzNi4RVygpLxQ1PSJLLCFmN0g6L/xAAaAQADAQEBAQAAAAAAAAAAAAAAAQIDBAUG/8QALBEAAgICAQMBBwQDAAAAAAAAAAECERIhMQNBURMEImFxocHwMoGR0SNC4f/aAAwDAQACEQMRAD8A9qFdFKu1ZAopClTLt0KCSYA/vHqfakM7cuBQSTAHeh+u6cdQF3s9tAZ2IdpbBEOfvmBEEDJq1aQsQziP4V/h9z/q/Tt6mxQBU6T01NOmxCxEySxkkwB/IVdrlKkB2lXKVMDtKlTUcEAggg5BHegB1drlKkB2aU1ylQB2aU1ylQB2a5SpUAKlSrlMDtcpUqAFSpVygBGuGu1w0wGmmtTzTTTQiI00inkU01YiJhUbCpmqJhTQELClTmFKmItjX2zxcX/uH9akbULtJBHHqK8x3k43A+0k/lVHU3juKiQR3ArIuj1PS9URrS3CQoIBgkGJ7e5rp3Ha7Y8y7V/hBMEn1aDz24HcnyTQ3t24H5lnEyIGOT3ozotZcAVRdcLxG44wYj0zRFWD0enXLkVxbnpWN6V8SuIW/Ldtwjyg4yKLv1tEAMM0iQREHn1Pt6UUIOBwZ9qQvrxuH4ivNtar3XZ+AxnaWJj8RUX7EcnHH99qWh0z0t9ZbHLoPqw/rTU11o8XE/7h/WvLruGg8U61t3AxIBkqSYb60UBult221V0m60bEIAuECfMDwR6DFXrHUtOqhVuoFGACwxGO5mvOmtLtJkieAAQOf0jvXdN4QEsXn2j39aSHR6Pb6vYZgq3VZiYAGZq3urzB75t3JTcCDIPfNWl6/qeBdafdVNPQUz0elNefJ8S6vjcp/wCkf+Kbe+KNQMb4PqFX+lFBTPQ5pV5rc+J9VP8AmGPoo/8Axp//AOqtV/F//lf/AI0UKmejE1Gb2YH41g7fxLqG+1+S+5Pb2oxp/iO2EXcDPeIOcgnnuc/fTSB6NQDS3VV0OqW5bV1mDxOKnORSoDpamrdyfaKju3MD1rPa7rDoSu0Bm4M7jGewHNOhGoDV2snb+IbiiCoPqxBH86bd+Ib2TtCgCZ2mI9eaKGatLgOQZyR+GDTprM6f4rshPNuL94Xk1IvxXYgSHk9gp7+h70YiNDNNms2Pi20CRtf8M/hUb/GdofZb8KdAaV6YazY+K1YgbGAPf2+lED1y1GNzfRaYBFqjagOp+JAv/pt95AmqF74xI/8ASH33B/IVSEalqVYy58W3Dwtsff8A70qAoG2bai3jDA8+0cU1tCzbtoBaJ5jd3j8KtJa7yB+dWNJpBILMfX6/3isMjRIE9J6SfO8KsuYbuwIA/Cdw+6jVqytsRn0jn86itkeD80c/kf8AxVNbTHC3WIyPLAFEbekJ0i0zGRCc1J0+0924FfC7TgMZn+5p2mYgAG3uI5Ytk1Y0wRFypJknJ/LiIrTB1wRnvkvHpKATBMf6m9alfploTKgCP4m+nrWb167UZgSMzEn1mmL1e8DuUk9wGzHHE8cfr61m4tOi074DVnoykDegPA+Y5+sd6H6joLqxCspPp2+lQj4mvIRut7h7eWe3MEU9viZmmLJQ+rNP5BRT2g0xo0FyYHzx/F24OTVW9p9pKtgicdp/uat2uovt3wCwx+vvVfxiWLMMk5CiY+6hMdEu8nBXcfUTIimXNMymWBE8SKudKdEZpcnGCwAn17fSoNbqAQPMJz37UgtkdoZzn6CpRatkksHHERn6zn6VCmpRftCYp/7SpBIOJ9fWnVDyZK2g4IUke5AP60x7aLG5WIPo3+1Wx1JNsSD9/vVPUatYH2o7DPNC5E26FatLJONk/Kx7D1qZwvl8qAsc84xPM1TddxjI3QfbkVb1EwiFjJMD2iplJqSSY0rVsN6DWOgwSR6Hj2xVjUdVuFSJCk96E2Q4gEg/dT7yTiaLYUC7yBdq5nMtJ/Srhu+M3ymR3wccUzWqIHmIIzjn0/Cq9i+y+YGCfbtWmVohrwXH6OGyVc+8qKH39cSNomIg7iD+gFTN1e6OW/IZofvHp+lF+BxT5ZYt2ZtyDGYqAKO7ZB7ya542I7f371GuZxHp3qo75E9cEtp1nzT9Rg1Iul3CRG2e5pNqAi5sEkewE/jj86rdO1reId1ohQZj+/xobSFsnuKZEdvyrtvUPujd60zUpPmmM1w6MxIb76T2Ui0+paMkY4G0frVPxLYPygZzEz93pSfSMIlqT6T/AFflS47hZXdJY+fFKp/BUdlP1FcpWMuHSkAkgYBP4U2y4DHHlgR9/wCdUTqXP2jFSaJmZwsnJj++9ZKRo4Mm0r/us55x6+bFdtl0Bhdo5OP9qo3Z44gn8ifanXX92+8mDTzaEoWXE1pkEgkDtx/KpdL1FJ8wMA8b6GsBMgflTrSycyMgfjNC6jB9NF/qmrRli0Cp5loYH8zUtrT2gonUQYz5G+81V1RIkFCCcZAHH/VVcGSQCcDvFU7fJCdcBO94Xy27xc9/IVgfU81TeztOMzj+/amokMTOO39iualPc/j71JaZOoIVxHdf7/WuBQAZYrMDkiu3LhCkjJwD+NIKNsZ7e/ammSRFVmQ8/WT6VZsKq7WI3xBI43e331GqinrZNzyiTwAB+lFhQ67ByLYE9u4H171zaCT2x2HpRmxaXagYifNuM/KAG2xH1P4maEle/I4kcUZDo4LS9xSwCIB964AP7/8ANSXiFZSOIM/iB+hoBkagMQZI8ox25NWOn3k8NGYgnavOewoZqSBsiYj/APJqismLST6D9PShxt2TlSNE+sUEZx9D/Sm/toPAJqlpLnlmcHEenrzU1m5lgZEAY9OZ/lSaoa2K9f8AMIBBEdsZxzzPtVC85LNjv6USvWxAzEleT7j1ofqNSoJIacEdzVxlrglo6dO7wdqiMfMPzrj6NhyFz7g/pTxrbK/ZIOMhDn8qi6UU3w05wFA5J/pQneqobeKu7OjSn/T+Ip+rto0eEhAHOZM1f19nYjMAPmEew95om+itiwGCKCUBOO5FN3F0JdTNZIzKWW+0D9CP5GnW0gsc8LH4mk1seMq9iMj8asX7ChgOJU5/6lH45rV9B03fBOfC8jX0m4TuPrFVypCFlnHY0Q1ZNuBM4iuNbaOQRzxXMpm2APtC5EtEEY7mf5U46cMJNyPaOKi1t5RjvzxT7eiPhC8WhS+0Du3Mn2AIqpPuHTjboieyo5dvxpVHrtMw4iOZmu0JEtlZFIHb8Aaaz4kYPrA/Sua98J4KeKA+245OyB6quZHPHt61YbTKEdxdki3u8PackDhWJgntjissXZs5EbMCOZ5BjsTP4V24YIgVFfYC3JxKs33iMT65pWuohUXygmB9T99K0JWSlie/4xXATBn0H6sKtBg4PlExAMHHpJ+tQXrLLC44H/3f700gcrIkt7QJUgkAjicgVds2B5tx9efeh7XnLHxGXmFjnb2ketXheBVoIOfwz+VFsNMtaWzAgv5ewmpHtD19P1FV04FOQeRvu/UU8rJcaLt1/LwFESB7YyffmqvaZjFMs8N9DTgPKfoP1NZ9KLhGrsc9sjs6gQsmJ8v0Pufyn6VcsavYwMcSCJ9QRihj2xIHuP0apnQ7vSCZx9YrUgv3uqsSBuJX+EmTiYxxzVnVahmthYMDJJ9gePbNCew++jpk6cg4n9P7mpdRdlbYJb86g14K5HEH9RNPVvUk8/kKr2VLhVN2S0sMfKMfrxWtNcmbabJNOA+yQO/5E/713S9MLBW3Yjin3rC2tkXASJ5IXvP8yKZpOt6a2gW5qLKNnym6k8ntM0mwRf8A2XHH8qgNsrAImQRP1M/1od1v4pseEwsatBdxGNwOcj5SOKAW/i1j/mXhiI2W8z961N6Ko2F5pBEz37iqlxY5mMeaJ/nWdu/Ein7eob6Ig/UioW6/uHGqOe4t/wAiaWfwKxfk13gqT889h5TH5iqbsVODBnniM1nh1u5HlTUR/qZQP/tNQt1jUAwtt5Hc3Rj0x4Jp+oJRo9BW4jAKckjvmomDFWkkADAWTIHrmsDc6jrmgF0n3lv0Za5b1+uH/q2/vtk/q9JNIdao1V3VMDuUrI/iEkYnn76YeoXGZSWUxPb6H+QrNL1PX+ZQ6OMHYERAc5y0jieaIrqHxLweYiyYP3CrfXpUT6VuzUnrJ/8AbMeuKbb6l4kwpEAkye1Y3qXWNSqgW2EkxlUgc5MDj+tVLXVNdki7pzjMKJ/KRNRHF9htyXc0+qbxLqtBEcCOwqK/cuFxjaFgAmf+bH/dNDLHWGUTecE/6VWPepdT11DNwlT5eN6DgY8szP3VcqkkadDrPottLbVGss3JRMlsepNKgzM20Fd4EdpilS9KT2jPNIAWdfcBlQojJEE+/qKs9F0ty8S1y6VsqRuCKu9vYTwIPJ+6ew1NXb/ijkSwIGR6/fRfoWutIrhrtsSceYZxWEcr2bSarTIetK7eBtZh5Xk7s52c4JJOardJvXGUb42bjBJhyBI2nBET9/vRwIDbsmJkfiSqH+lDbVzYLVsqGVjqSRGRsacH74iqm32M4mk1XSluW/E07m7bJG9ftIQAQSvsRMx/Wq2luI7bRuFwooIIxc2faVpwfUHmRihOp11zSTestJDMnplZ3A4yMVBYNzUXWu7hb3Mr7FmAzKZjMgGCf+o0oXWwbVkuvH7xCQQQ8A/Qjn60P1l1kvXIJU7m49Jq91S06Cy5PNyImcY79xFVPjC0F1L7eOR9Cxj8jWqRnYW0OvB2w7E/aDEEgwfbjj8KLreEEevMV59Y1JBO1iORg1OeqXREXTH1mplBvh0WpI39ttxP/L+gP9aYjjaZ/vNYrSfEF1LgZm3BeVMCR3AYDFaxdXav2i9ppwZB5U+47UKOKoTlZPatyR+P4Amp3t4b6j+dVtKY80/Z/lB/WrbGNwPIimxrZGFBgEd6I6O+q+IGIkrIUnmF9PuoYrekE/pTNQpA3GD2kdqMbQN0xW43NHILd/Y9vuob1HT27to4aUnIcieMbeIiiKEC5dnGGI9ycZ+41zV6VEtmDIciT94/qac3omK2YK30+1PyLz6URXp1oCPDE/Sj3/A7IMGZgEZ/Wpk6WpJme1cb9qgjp9KRlk0yz8o/CiCWlgkgCfoM0ct9JtROZz6/19/zph0Fshx5t8EjAiAN2T91VH2iPCJl02ALWnAWfenWlAozp9Ku0SP77UK6oGtP+7O3cv1jkY9OfyFEfaIzeKD0mthHR6Xco75qrrLO2+w9AJoR+1XdoIusCSTIMZ+7tjjiuf8AFLrXA7QcnHtMj74MT3itiKCjqAw9wah1HYf3zUFjXXoKSMhTMcSSf5RT72sukKp2gAAYWCczz+VJtjSKnU0Y23C7t20xEzyOAM+tZC7bvdhfPtFz+prYa3U3vCZfEYAoeMN5fMIPM/fT/wBhxm5qB/8A3v8A/I1UZUTJWYQ6O6f/AErn/Y/8xUh0N2Nvg3OZ+RvT6Vt26V6XLxj/APec/rTH6Qed937rhq/UJwMfb6TcgHw3/wC0/wBKK6LpAAlkYkHiYFFrvTiIJe7HpvmnDS7Rgn3kKxP41Ll5Go+B160rHdtG4gTHlMxnj3pUJ631DwdkCCefIsQBz3zkYpU8G9oM60anaqlIgSSD29DxRexYVmYsqljsABA9T7fSgWs8qqwKyDwd2TBgeUGBzmiXS9RcuG4tweENilHBaSQJMA5BysfX60nb4BIbqIA0YiNr3Pp/loB9+DTL9v8AeWD/AKtcPxW2a51y2ums6Y+Mt022JYSZPKc5kbpgnMCY7VQ0enFt9OhvG6XfU3AxYncpTbvEgRuK8f6ZrXqdKTeUVqvtsmLqNPyEfiOx/wDTv/8Ay7/5k/1oPqtc9i3adADIWQRz5ccfU0Va/wCML2na4u57j3rcDhMEfpxzz2qh1O2q27XieZLbWzcAHzKIBEe/H31nFdmDB7fEpMeJaBC+YZMDtP6CrOv1gv2mulYMASfTcPfn+VXOpdQ6fqGsoU8G34Zl0wyMJbiBvhvs5B3DuMSa39lsWTd1Fu6tq4itaQxLsVCwOO4ck4gFfUVvLoY1L7/b6k53r7GZKBgu0EzOPfH+1aO50CyNCL6q28MgJ3SpDKTx2M+ntU3wienXFF35QCy7H3M6sQImDtyJII9/Qxq7F8KPBs2Uu2CRcBvEbFIGASeeDg5G0/dz+pc6Vl46sw1h9Mt0rctKBbBLEknAxkevGKvfC3UTeuG3Y0iosZuZE5gSY459eDRbqfS7d1yLmntWrV0AFlCozMuSVAEgSfmbMz7Gsfrb37DffwTeQ2ztDhRjcYhJ5t/KII+yBmrTsl6NYl+4GdShtlPKVYTkEcETPb8aILqmJIMgNt7TEffQXUoxPiX1vIL25g9xbvbbtUWvDkjHCjtHBq7pdTssgHxNKu3JvLb+pO0g3Ikk9ojsIFZu+Ta4Uq/GWNQ37qWIVt7Lny9hHJx3qLUNbcqou29y21kBxPJHY95AmqvWtNevLZuK1stuXzsw2lCpiVUmCc7SefKJq7pun6UW31N9ZuKotsxUjwwP8s7VEmf3cn0Ye5rSm1rTMu9si3WgfK9smM7bgbmBMbiY5p+vufulXODM9o4j61iuva1Xv2mT5VZRwRPmBbn3o/c1W4t9XAH0I7UussV8x9O2zRXlyP8AlpIcxXLzSRHEU0XBuP318/uqPSb2PX+/yqO3blrnup4+hqx4gAyJyO8VBp9SAXP/ADD8ZFaQde8Q/A1Lcf370D+IR5l/5WNHlaf7+lAfiMQw/wCQ1p7K/wDIrF1P0gTZ5Px/rUFvhfcn9BR3oPTFv4e4UUHtBJx27Ae9H7nwhpwu0G4GBJDkgkfdABHHvXp2cxkNKfP9w/nVrUACrS/D15HjynAzJ9eYjii+isWgvh3VVgeT3n1BGaBGW1XyEkYhh+IIqzaQkDNai/0Kw4KbYkeVlY/oT833H6VStdDKvtZvKR5WHf8AkI4o0BQ09kkwvJM1Nd0ZSN7AT6HOPuq7d0/hOdtw2xBkkBj5eeREe9N0GpOzxUvF/EgguJWIwABETP8AtRYJEen2ofNut+heADPYEig3WUUN5Ig+85zRW78RXEvG3d2NbwVIXgxwZnM1L/xbczL4SOhHKLkN7kA+3pxU2MzOk6D+13ojFsS275DuGBwcyJ4pVp+n6+3YEMlwM+SVAcYxJhRk/wAqVXk0FIBL5l9e/wCANBrGp1bqTaS5BElgnptJIaJwRIA5M+9axdGgMI5PoeD27do+pqv1K1dlWMhQrbm3EDtHtjPoKalQ4zcYteQKNJcfTag6lGLEFxcb5pAOCZnmDn196z+h01y5t2SWt28GTgAkEfTa0Vomum6WQP8Au1j5SW3DgA/niKPfDXw8Wvi9s2WTaC/vGCkncUAAweE9O/eujp+0yimqMH07oyfQ7FzxlJaHtcTy6EbNs+waR7UvivqTrdNoLgopOJ+0SPp8oNbDq2j0Nh794m8txCo8JFJSXAIPiEbJbkbW78cViG6kj3i14HazhVTcPIoBAPykDJJJPrPespt/qSLhBcNhD4e0umNu3eutLyQtpgVRTuOXJjcBG7as4gnEijvxzZuajTqb5hbBtnwiCCDdVtjNnCkLAHuKn+BNTYva1rC3RftWNzWCyRvXcYmQDhiMRnaD2rddH0ovX9cb4DC9dQBGgqUt2bYAI7wxfH31Uuk+o1KT44+GqJjJQ4R5j8J9Hawv7QlguDbNxApBDBX2MxRuSjRnEbgT2mxb6/evbJIVPmEgmORAlo3SnYkj0xXr50lm0lpFCo1ogWwPSIYAdwVmR7A9hXmfx5ojp9SDsXwnb/MeWAtuD5QuAoFzdIAk8kyTQ4UhOVtsJ6a3pPAculy8+I8SVDERCBcIg3BRtP8ADk8ms11zWNZfa7+GpmbKhSO6tB5XMcR8oxBmol+Jz5G8RoAEKFGFJwSsxuIJ+gJ9IIjW9FZ1F9k2WnaAoecAx9lSd0kiME5ipvsAf1XxStzTNZtu48NTtDDxHVTyFumAoEhRxAA4iBT6XdOpstauIbZL29l9ip2EeZVRlUNtYLHtJxJza+Fug6VS+1vEdzCh3ZVClc8EljIJ4EYGYiuLpHteJuujwFU7XtiTG6ecbuB55ycmMgJyGkXOm9Ae0u2/cN0GcBvnAZSChHn2CQDIGe2RPWCBnPiuiOu1pBaSBAbaCCVgDJznkzQG91MLeL+IbyS205ZBJkA8mOMjnMiBTL2tW5qG1C3BbWQSnzn5GknOMqoj02mBST7sp8Bronw3Zv3bLNeW9YlywXcsncYAgeUnDZI9BIFWtT0614v7lz4RYgFslGYgFWMAET33SJz6mxo9GzILmmA2GSPtNIIDEkL5pO47jmPuapdRor877bpKHEsF+iEfLAIOAFMfSaUpJ8iWiGzq1clEMsh2MCCpBAB4OeMj1ptsecfRv51U1N24Liuir4yCLltdrLcDZBEHkEtgxyeK4Os3msMy2iSCBPlUIAcqS2GaZBz39eeV+zL/AFZt6vkvuuT/AH6U7S2cTnb3jnvND7HXEvLYVEa2771dtu4BkAbEgGNpE4xIEnkFNKpChfMVkyQImSTgcx2+6pXs7T94fqJ8BNAFkALxgxOP7g0O1Ols7w14oSB5QzADPeDE/TipNmwL5oUAzK/gCTxHf6fWs7qNJpdTeF+/uIWAQhBtXFBOzcB5sTMceo7VvhG0/BNutBbWdWsMhFpkcKfMy7YX2BFQWus3AjvcbZpbakm5yztEBEk8j6egHeLy9N0YHltWwjSZtgbDtxJ2Y7jkV5z8eHc8C7vVfkCxsQcQNvlB7RANWknoh2tmm03xpZa2AFvKxJjcA0x6tMkwZkA8gVHd+JEdfIwBIkE0D+HumF7duLW/llaCArHkkhhK+XM9qlufAupcsyamwQZLHzABvQDb+f5U6QW6CPw78Ss8K4W4Rlrm/YUAiPJlT6SPX2yUs9et3CCsjzncvrJjt7jv+OaFdI+FLdmRcvi47jabQJEZbghhuJwBJEZmaM9L+GtNbPiqLodfLLswMgzOYQz3jH0zSddgVmf+NdVqi72La71uJg8sBI3ARntGZ5FA+ijVlxYRfEW3BZQ2F7ZI9JiOJr1I9NS6fK7q5U7QoB8pAJBBBJ47cRU1jSm3CqFtNOYUEXIAIJIjseMRn3p3oK2Cx051BFwHb2bt2xIPMnv3qsrKlyQxLNGNjQNp43QR780d/bCpKXSvt6NPABPes+dWwutbXY8bTuJBdZJhSAABIEzz2qCi/q7hA8qFj9cR75FKnJeGNx2/370qANVb6FwyovpIIO0fWeP6ZrFf4iaiNPdVbbi3buKGcqUFyAx/dyPMAygk4GMTNeiai4+qYIAbVtC6uhS4Jj0uqUCgZHlLTMTE0DXSWFtlbwUW/FLQgbYAuBuDu+dsA7RzuEZJrfGMd2ZXJmN+FOmI1i85ZizuVDEsr2zAhZBAYAiT64wCMH+g9GunVXxbCNaDFiI8NghVlA3AEs0yszJBYzKgCMW9LdDrbvXwhub5AVgruzkthVZ1JbuTgDtNaxLN3R6cvYC3Q1xnfOSGYkkSSMDAUcfjUxu9CtP5r4mR/wAWNNftdPtBA9xRd8S65bcFEPtXsdi7oGOFk5mvJdPrkbBQs5HzSREkHAGCAARn1Nehf4g/EbapPDOk1Nq4i5aD4UEoz4WQZC7d08E15tY0uBByPurZxxHGWYY0nUha19u5pUMJtYqDkiTvGQJlZH316t8I6m473r4+S7cDhScqQoX6A+UdyCSw9K8z+AehftOqcRclVlWTbtOYZWJUldwMBhkQfeLfUNfqun6q5p7GodUXKcMrhucMCDDblkc7KOnd0KdV8T2zrKB7LXFUG5bRnCtgyoJIBjuMSOxzWS1fTrmutWbmqawlgr4iqz7YQCSREGZ25JgTxXlWt+Jddc3B9XcMk4kAQRtgKBAEVudH8SaRrWls32Nw7QPBCMxUlYHlXdIJKxAniAINHVyteBRmknS2UX+C0F19mrUg7WtnPlkA/OuGMyO8KwkGcGP+D3rBsW7hRLYZWWGOGTc28xMgkKAMzI4oV0P4gcPc0upvaVrKlXsrcR13XJ+UbTutNl14MGMEYJG78MC9at3LNxnaWLG6zfvBuCkFlxtBYHIztJ45iSXcUciJNAUuvdW1cQAbhvGNwDEtOQAVk5IwSMZBlvdIvNp2e2ramzJ2bHDeHjbm0TOM8E4MhRArQdItahdqX/Be2qf5SFiFA92G0jyjMYq54tm0vj6Qpp2JVH3RtKhTBCA5YGDJgmDUYrT/AD5mjtI89f4c8R0tMvgMCpUkneyACfLy5zAIxxmtZovgu3ZtLePh+PDMLOxFJmCq+m4KOIMcDiapzb0uqS6NY957p2eI25kYsASxITBEqAC5iRgYIN67rOnstbvXNVbRXUAtc3K6nsRaMkiC2Tkg8xFRO1pKy4xtW2kR/DNjqBBd1dFhtrXCM7jyEC7oEeVfQme1Zn4j0JvXWOpvqyAkkBGSAAQNy7gskkzJFbXoXxnZ1pvpbYsLb7N+4KriB5ljIHP6z2oHqVtlrptEXk3cyDteCAswvYzOeSR3rOPQjCWUVQnNy0zMdH+DtQy79O9u7hSy7pEjhYaN2MxwOKmv9SubXt37RtJu2PbcTsYjDgxO07Dk7ohD3zpena+/bfdd0tssE2jYCCFUsSFdDJJ+bgzFaPVdN0/UNPbGotsd6+RiQt0SMcc88ER610a7mezzfrPTrptobeotOsKQ7clcbGtqR8yqDmVaJgkQKNdAsa1yfFti4is0XQ0NxgG2CSRM+aQfWYmh3xB8Ja5MCyly0rjw/DXeVAGGa2sKPWQCAYmYFbDTaHU6WwHL6c6kNlAQq3ZECW2ht8RE4jHuE5Ke1wEVJOlyUfivpgOn+QXgFnYszcGJUjZPAMSTxEZrOfDXTWug7AlplUE23sOjW1aWRQwXY4BBAHPMmZk03xpbXUReOGXyobZVFMSx8U4Y+kdh2rU/stnT22us1rzZa5IAMAn6MYmeCaTXZGrSS9678ARfg9nZihIAG3du2BomTCtljgEEAAzJ7UE6n0HR2k3nSrcdgzQkMbgbMyWhhkEzIEg4ruj1F2159Lq3vWY3lruotMVg/wDueJuVMkbSDxzVDrGp1Vi43gWrpS7B2hSU8S5km2rCQNzcwAIwBQqfwHi1BS5X1O3N0KsPbKrtBVcLuRgPKpKiOADgbec1Yt9PXakK7gSq3X2iXUcbAoE9snvxgxd0NjbYtpq0KOEAurZKPDByINqCVBQKZBwWNaBNPYgacq5QIrBLzAsAgMMdxDLEGSYBnmn6ckrZK6kbox2vuFFusytZCea6FUS6iTja2wZBBme575h+a0Lq7mFwoNoEKsgEk7QWjg5kTGMzWkb9i8AuLQUEwd3i222yZkNHA4jtB4oF1zwF8p1Jt6flXtusOn8IQgywiJ5EVlJ09lRV8EGgvEN+7dv3bcqJ8zDkhhzmPLkT27Xda4UM15ySSNsHIP2tpwxUnGR6VL09UuEi1ftszJAt3Sylon5vLtmBjzDvUqdJe0bDai4rMyjxbYG4syiAMOQM5J7/AKUqatCk3Hkpa6y0A3GgHcSWZoG04I3AEAYkcH7svQKSpQLsIMkQASBJgxxHP0otqdI7JuCW9haAHwUJiAF+WTMTyQYqje6ElmzJNmzaJMCCgBOPszHrEEGaUqSthFuTSQIs9Ssuz2jdRHXtcDlYnjMfXn6YrtW/2Ysu9VTUFYUi34Zgj1IiDB7gUqY6fyC56krTsv3TDYG4E8xgsFPIMcfSjGk6hcIHhvat2kAndbBkyJkh1icyYOTPtQSzolViwuQCQdvlAieJImOJExgYq3qb6yIa2ds4TZ3gwQxE8DmmQ+Koo9e6fcvkOw01sAQHss4Vp+YuytGIEA5Emag6R8OFQjW9SyhMHkLJ8zLH1k4APsKsay7fNw7B5AFgLtCuOfMgAAz3yP0o3odQ/kUERu3OA3f0EEkAcAAhc8GlLqpPcqJ9O1pAz4uS03TdVCt+7tMAWW8oLEYYBoDNxnMV4JJmAa90/wASOrf/AEd6EYgAIG3EAbztPAg9+Tya8o+HOh/tA1JJ/wAjTtdGYlx8o9xAfHtW0XrYmtmy/wAGdDbd9Ut5m27bZI3QrAF5nt/Dz2+pqv8A4vWldtNdRSAu+zBG2R86gRiPnyKZ/hVdfxL6KpYOicGBAYyJmRhjn+tGP8VNfGhWyVtWz4iNbRQxI2zJB+XuQfrQ5LOkFPG2eVa1eADIIBBPOcZP3RXr3T+j39VotL4VlXmxZ8QPdZRt2J5h/C2Pw+teX9K6c+r1NmzbwXDTOQoHmn+VehXfgzUWzvuau6UTaobw3JG7G0hLoc5IEiAJHar6kt0LpoN2PhjSaYXNvhNctldyu3jOgYRtH7ssoyDiTQvoeq8Ita01uASWZIvN4gY55UbfaAPaMU3pOp1OhuPbW3cvsRKLsZBgHaSzncIPuftZwKLdN+INTeRxcsLbusDs8TcoVyCYJksVA7kLx61lJ0aLnYVvvZdFa4z6YIkEbNrIFzLKRkjsT/F3mq3XvhC5fcajTajwoAi3dH7kiAJMKDwSczJ9oqlpP2hBsu6lEvM3Nolt4OV/dsvlA/6uTk9oviH4Zua1gL3ULhsJI8JLYWf4tzeLBbtJXEj3o1f7Dkopa/r+/wCbDOl6I6KAVtX2WGZXIRVccuNqme3Me1ER0nQTvewUuQVZvEMxunLBs7pkzkgQeKzmv60UtpaCtqtoVSQfRQpZoAM/NIA9ZHFK91S5es+GbVwMCBtUAkZBB8+SZ7Qe2O1cvT6yi2owdefj8ufoU4OSVtfn0Ha7WpZuounvBbJ/95cIMAgMVDcKzeY5GZiKub31Vu9aYhtOxIZbO8llMFd1xY5H2QwEYMyRQw9Li4Luj1O42gN6XVJhishQwGBtPdeAc+j3+JdVZtOCmlQCWVRbfBBUiQiON8z6wVH1rqyy4Zk7SoGp8P6hPFGieCSiyLoVrgZRI8Jw1tQCcnEwYUAea503pl3QakC9rnaCWVQuHXJ48zEkCcFQCOCKdoNdc1WmF4LaZi7+dreThgygqDGcEHEZjiRfTeoali637A3CVDHYq3FX5F3j0AHlxMfdUpvvX5/JeCxvdfc1CdZD3ld9Rd8iYsraZ1DEv57k2g0kQABHeCalXq1q5dUMz3EutliQot7AMgEKRJGBB+1HagDdXHhkKXYwSRbvNbYTkAsXExEYYSPuh3w91hnef2RSrHw7l23cFwxAGSN2Y27gTx+FDpqiY+67TNJZ6xpkd000MT9tSxX/AFZWQWE/KR+NZH4g1dvX30VtQ62E+a0qhbl1oy6tt29lXOYwMmiXUbz277W9G6KgRQxPgk3DJkZz5RPYAyTOIovd1NxNiXx+0qQBhE8pHG3yQDicmMCKcdDnKUnb2Y8/CItam1ctu72BLNZvod6nIkFV2NzIBj76M6261t7gt2WXcpFxwLbW7RCbS4DH0yRmSDM1aTVpbXe4cgkydp2kAnhTO3H2VxgcYqPoupt3otBzd2MGSFVioPE+cuCJMMD2qblby47f9CqWjI/Ddu3bdEXU7tT5tg8yhm9n5k5k/maPg27GrOse/cu3QhTZaPlUkQQ2ZY+8/oK0V74e0tk+KumNh1ZW8YMQFI4MFjAntt57UB6voFCOVX9pW48M6W0Z1J5JPhm4IgZnBP30mot2iVHeztn4ls3F3fvbTtuUlGkLM5IPM917/nTL+j02wG9eYhYk7UBJO07VBywgjIHeguh1Gltlbf7Be1BuyGOyLq7ey4VhEsSwIPHtUqqoJt7bAFwk213EXo9xdXLDGFLCZye69NIrIP2taqqWsWlVFGfEXYHcCNzBRGQe8D6dhXVNNY1DodQbjBV2mzvO3/SyuFEtHq2ecd+3XjbvUgGOSJUCeRjHHYVQ6kLzMDZKbVEsrK3MxJKnj6g59cRV3oWO7Lwa0q7LLagCCuzxAyxzIIOGHt2qL/id/YLTL4iKoAbxGW4cZLMfKZMfSoOmaS/c3l7cKI+UMyyPoslcZnj3qW3aOQUfB4EQsGM5mPw4PHFFtFp6olGou2hFpirkfK7qxE5MkqV/sfcqqeIC0yQsGTukTIx5hEcUqrJk1ew0+l3KTcuqRkmU8oA7ZJK/UzJiry6i2FCIlsQIYpbCkmOCR34yM5++jbdDsqrMbpZhkKCoAjsFiP77UMAIeB5uYHlzie7ffz61LsadgwOpBXw8AADaxg+5JnPvJP1mau6YAWyotuRH8QJOeOJj2kTTtLrnl5RCTIgkkAgjGARIFce1qBeDW9yjadw3AW/zIO4x27RxSZVUAf8AEbqSDRLa27PEZcAROzzdschc+9C/8NNIraTUQ5W5dc22mYK7RE4OBvfP+o1qviDp41K7boBPlKsHJA9ftbRycj+tQ9K6X+z2xbtsyrJJJODOflnn6VWXukY7PO/gi+qawWpJLB0aBgwCYMiDlaN/4oWw1uyci4pYADIK8n84/MVcb4PdNQH0twW0ZgzWwTJIHIbMcTBHM5zgt1/QXLyMmoc7GwfLAGQeQIGQD705dROSYlB1Rmv8I9Qhe9bgeIQpBM5XO4EjhQYJ+tb3qTG3BX95EwqEuRHaMEfTPHNZ/wCFehLZuO1ncw8qkwQoI80TG7v2kUXtsYjxt6sSZQhsSSRvJ4+b3AGKznNOdJ/t3KjF0WdMQwJ8DaYJjBYwYJ8jSTGRuz7dqf4axAuKPTdbkEjmIH0MHMRxUDaPwS/hyTAUksc8faHPGJn78068t/aHuB7isT5W2kECcAAADn8vak+NFJWU1Ll3bYPQBWRSQO5BDbfXbvMzBiraLvQWrVwWocXM2y4Y7txwTie8QM49RJavm5O6y1hlIGQjCBEfKZ4xyKn11wkFUS6ylSM3oXgQNpiJE47URfwoJIGhril962/Cxt8xkn7e4cfT7qSdOUt4mF48qqiBsYG5QTj6/pRLR5BVwyhVWF3AsOZH4AcNUVzqroEgDYAfEG7AGM8GT35Ge9VZJT6p0xb/AM3mQqQwZSTnEgqpJxiCZ94JoS3w1cG0eNCAbVUITEAxLkzMA47/AJVpdOwuDcVCFjEqZYr3ncoMn+dMJ/iVxGRMovlI7wTnGZA54pqTBpAfpmibThEt/KCzlm3K0wQDAgEezzOJ7QIu9G33mL39zB2cHYRktO7I2sYAAXgGcVqeidYt6hoi5bO8gFlaScQBgjaRgGe0VJfgT9pgZDeU4HMiMiABEfnmlbTCrVFHTdGt3wUdQRzLFiXnuSCe4kgjvxFM6v0aydskso7btyKfswkyDHDfjuNXfHvAnaiAxlpgKDOfKufpIrm8BCWUPyPEZhkgySAG+7AH6SZXobjRa6kmkW2uwNGJKhiW9jHnJJM4jjPoaHW942qty26GS1tvM89lCwPfllPA9qGdQ+ElvnN6+oJ3BEdVUfw7RtmBn85nmrI6CIM3s/6yDH3qFj8afchtJbCPRLjXrbEqtlbbMo3op2nGbe1mVlg/PMySCMUU0rC0HgKJMs1syWJGCyhBkiJP50D0mjfT+VWcIQZG+e8yNwaQPYenHeZL0pvCswYwNm7nA5gKkkTzmec1k4OTqT14r7mkaOH4vBdrTbSGO3HzDdAAIMrMn7pGDUjXykoyl1llzAPeIO0jIn04P0qh4iPKqVYj7AImOYkH6GGM1PrLKEg27jLtkAKqKGbaC2SRuUZEZiDThFRWhStkXQrCWHO1WuzHbaSDmPLkdvrAwIzaQ3FfzErbhvJds8eqh53PyYmWMAUJuXd4bc5U92MSSOOOZ+vFT29XuxcuFlydvygcwACc89o4n6Xm0FIbr7QdVZkIMkhktss58stK+QSREHnnFQ3dWChS1cskqQGCOjRkyCNpEzAy0CRxV++xKhQxCEAeYFhxBAJb9aHao27e1l3HeYY28FAASSxDbjxELM55pJ7DgstduW1DLbFudpZbqld694uW1YBZIHmxHpgmv0jVWQ0XlcuGIO26HUKQM7woJHaIAz99Q/E3U71u3aZLF66jNltwEBuP3f8AmDn7Q79sUVsdIDKjB4lRKsNrDjymJGIiT6Vo012ItPuQa3Rae2v7hy20krNnxHg9gxIxlv757Q/U23b/AClQAfae55pmNuwDIHqDGa7Stdyqa4DzJ9PwrrJ654/Sa7SrMolW3thge/17e9cF9mWTGY+yD/t+VKlQPsduTtY9wRGMZ7xUdkkhjJ/l37UqVAEVjEgmcx6cj/er+o0y7QR9o7Y54WeT9I++lSqG9j7A06uCUVEAGSIw31Hc+9QHSrabdaS3bdgAWVNsgxIIUgEZMTJHrXKVWKia6zHaQ7LtmYPzz/FMzFW7THKiIHlyo49MAUqVTbBIkawEBiQQy5GPy+poB0rqd69q7iBlW1ZYoE2yWbJ8QsCsHER70qVUIOh2W6Ldx2uFlJDTG2A2IIMjHeT7mnG0hAGxSCw+YSZMyZ/Dt2rtKiXA+4N0V43fM/yq5UIpKjy4EkZ/v2rutW7dcbLvhKo3bQszt9SWpUqd0SN6p1DVraP78EBSTNsZjtgx+VLS9Vbbb3CfFGYJERB4zNKlRyg4LgeZwAQZkT/XFOuEhFMtDMMScEkZ9MT6Dk59FSpDLajwgC0XDcuhDIA7nJjnj/erN/oyvK2ybWO2RzM7Z5xSpUICHqOm8EJJ8RmIEkRGPQGIPEen30Pa+zbySfIASJPmgiJmaVKmBPptIWdQW7kAgfLKzgcf+KIf8GCI7i45J3PkggbYEDA/EzSpUR2SzNdO1Zum4WEndbUnvDmMYgRNS/FOkt2rbMUW54YLDcqkkgese55nmlSojyN8EOgs23VH2Abx8sCPNEyIgn3I/nVvp9hZMKqnMFVVc5yYAn8q5Srf9M9GF5R2c1Q23Bvm4ONslRIUNOM/nRVdFbe2CF2Y+yzCPaQaVKoc5SdN2WoRitKjKv0k+NsS6wCyQHAeMDjg967SpVKSLbP/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9" name="AutoShape 20" descr="data:image/jpeg;base64,/9j/4AAQSkZJRgABAQAAAQABAAD/2wCEAAkGBxMTEhUUExMWFBQXGBgaGBYYGRwaHBYcGhsaHBwcHhofHSggHhslHxwYITEiJyksLi4uGh8zODMsNygtLi0BCgoKDg0OGxAQGzIkHyQsLCwsLDQsLCwsLCwsLCwsLCwsLCwsLCwsLCwsLCwsLCwsLCwsNCwsLCwsLCwsLCwsLP/AABEIALUBFwMBIgACEQEDEQH/xAAbAAABBQEBAAAAAAAAAAAAAAAFAAIDBAYBB//EAEQQAAIBAwMCBAMFBgQFAwMFAAECEQADIQQSMQVBEyJRYQYycUKBkaGxFCNSwdHwBzNi4RVygpLxQ1PSJLLCFmN0g6L/xAAaAQADAQEBAQAAAAAAAAAAAAAAAQIDBAUG/8QALBEAAgICAQMBBwQDAAAAAAAAAAECERIhMQNBURMEImFxocHwMoGR0SNC4f/aAAwDAQACEQMRAD8A9qFdFKu1ZAopClTLt0KCSYA/vHqfakM7cuBQSTAHeh+u6cdQF3s9tAZ2IdpbBEOfvmBEEDJq1aQsQziP4V/h9z/q/Tt6mxQBU6T01NOmxCxEySxkkwB/IVdrlKkB2lXKVMDtKlTUcEAggg5BHegB1drlKkB2aU1ylQB2aU1ylQB2a5SpUAKlSrlMDtcpUqAFSpVygBGuGu1w0wGmmtTzTTTQiI00inkU01YiJhUbCpmqJhTQELClTmFKmItjX2zxcX/uH9akbULtJBHHqK8x3k43A+0k/lVHU3juKiQR3ArIuj1PS9URrS3CQoIBgkGJ7e5rp3Ha7Y8y7V/hBMEn1aDz24HcnyTQ3t24H5lnEyIGOT3ozotZcAVRdcLxG44wYj0zRFWD0enXLkVxbnpWN6V8SuIW/Ldtwjyg4yKLv1tEAMM0iQREHn1Pt6UUIOBwZ9qQvrxuH4ivNtar3XZ+AxnaWJj8RUX7EcnHH99qWh0z0t9ZbHLoPqw/rTU11o8XE/7h/WvLruGg8U61t3AxIBkqSYb60UBult221V0m60bEIAuECfMDwR6DFXrHUtOqhVuoFGACwxGO5mvOmtLtJkieAAQOf0jvXdN4QEsXn2j39aSHR6Pb6vYZgq3VZiYAGZq3urzB75t3JTcCDIPfNWl6/qeBdafdVNPQUz0elNefJ8S6vjcp/wCkf+Kbe+KNQMb4PqFX+lFBTPQ5pV5rc+J9VP8AmGPoo/8Axp//AOqtV/F//lf/AI0UKmejE1Gb2YH41g7fxLqG+1+S+5Pb2oxp/iO2EXcDPeIOcgnnuc/fTSB6NQDS3VV0OqW5bV1mDxOKnORSoDpamrdyfaKju3MD1rPa7rDoSu0Bm4M7jGewHNOhGoDV2snb+IbiiCoPqxBH86bd+Ib2TtCgCZ2mI9eaKGatLgOQZyR+GDTprM6f4rshPNuL94Xk1IvxXYgSHk9gp7+h70YiNDNNms2Pi20CRtf8M/hUb/GdofZb8KdAaV6YazY+K1YgbGAPf2+lED1y1GNzfRaYBFqjagOp+JAv/pt95AmqF74xI/8ASH33B/IVSEalqVYy58W3Dwtsff8A70qAoG2bai3jDA8+0cU1tCzbtoBaJ5jd3j8KtJa7yB+dWNJpBILMfX6/3isMjRIE9J6SfO8KsuYbuwIA/Cdw+6jVqytsRn0jn86itkeD80c/kf8AxVNbTHC3WIyPLAFEbekJ0i0zGRCc1J0+0924FfC7TgMZn+5p2mYgAG3uI5Ytk1Y0wRFypJknJ/LiIrTB1wRnvkvHpKATBMf6m9alfploTKgCP4m+nrWb167UZgSMzEn1mmL1e8DuUk9wGzHHE8cfr61m4tOi074DVnoykDegPA+Y5+sd6H6joLqxCspPp2+lQj4mvIRut7h7eWe3MEU9viZmmLJQ+rNP5BRT2g0xo0FyYHzx/F24OTVW9p9pKtgicdp/uat2uovt3wCwx+vvVfxiWLMMk5CiY+6hMdEu8nBXcfUTIimXNMymWBE8SKudKdEZpcnGCwAn17fSoNbqAQPMJz37UgtkdoZzn6CpRatkksHHERn6zn6VCmpRftCYp/7SpBIOJ9fWnVDyZK2g4IUke5AP60x7aLG5WIPo3+1Wx1JNsSD9/vVPUatYH2o7DPNC5E26FatLJONk/Kx7D1qZwvl8qAsc84xPM1TddxjI3QfbkVb1EwiFjJMD2iplJqSSY0rVsN6DWOgwSR6Hj2xVjUdVuFSJCk96E2Q4gEg/dT7yTiaLYUC7yBdq5nMtJ/Srhu+M3ymR3wccUzWqIHmIIzjn0/Cq9i+y+YGCfbtWmVohrwXH6OGyVc+8qKH39cSNomIg7iD+gFTN1e6OW/IZofvHp+lF+BxT5ZYt2ZtyDGYqAKO7ZB7ya542I7f371GuZxHp3qo75E9cEtp1nzT9Rg1Iul3CRG2e5pNqAi5sEkewE/jj86rdO1reId1ohQZj+/xobSFsnuKZEdvyrtvUPujd60zUpPmmM1w6MxIb76T2Ui0+paMkY4G0frVPxLYPygZzEz93pSfSMIlqT6T/AFflS47hZXdJY+fFKp/BUdlP1FcpWMuHSkAkgYBP4U2y4DHHlgR9/wCdUTqXP2jFSaJmZwsnJj++9ZKRo4Mm0r/us55x6+bFdtl0Bhdo5OP9qo3Z44gn8ifanXX92+8mDTzaEoWXE1pkEgkDtx/KpdL1FJ8wMA8b6GsBMgflTrSycyMgfjNC6jB9NF/qmrRli0Cp5loYH8zUtrT2gonUQYz5G+81V1RIkFCCcZAHH/VVcGSQCcDvFU7fJCdcBO94Xy27xc9/IVgfU81TeztOMzj+/amokMTOO39iualPc/j71JaZOoIVxHdf7/WuBQAZYrMDkiu3LhCkjJwD+NIKNsZ7e/ammSRFVmQ8/WT6VZsKq7WI3xBI43e331GqinrZNzyiTwAB+lFhQ67ByLYE9u4H171zaCT2x2HpRmxaXagYifNuM/KAG2xH1P4maEle/I4kcUZDo4LS9xSwCIB964AP7/8ANSXiFZSOIM/iB+hoBkagMQZI8ox25NWOn3k8NGYgnavOewoZqSBsiYj/APJqismLST6D9PShxt2TlSNE+sUEZx9D/Sm/toPAJqlpLnlmcHEenrzU1m5lgZEAY9OZ/lSaoa2K9f8AMIBBEdsZxzzPtVC85LNjv6USvWxAzEleT7j1ofqNSoJIacEdzVxlrglo6dO7wdqiMfMPzrj6NhyFz7g/pTxrbK/ZIOMhDn8qi6UU3w05wFA5J/pQneqobeKu7OjSn/T+Ip+rto0eEhAHOZM1f19nYjMAPmEew95om+itiwGCKCUBOO5FN3F0JdTNZIzKWW+0D9CP5GnW0gsc8LH4mk1seMq9iMj8asX7ChgOJU5/6lH45rV9B03fBOfC8jX0m4TuPrFVypCFlnHY0Q1ZNuBM4iuNbaOQRzxXMpm2APtC5EtEEY7mf5U46cMJNyPaOKi1t5RjvzxT7eiPhC8WhS+0Du3Mn2AIqpPuHTjboieyo5dvxpVHrtMw4iOZmu0JEtlZFIHb8Aaaz4kYPrA/Sua98J4KeKA+245OyB6quZHPHt61YbTKEdxdki3u8PackDhWJgntjissXZs5EbMCOZ5BjsTP4V24YIgVFfYC3JxKs33iMT65pWuohUXygmB9T99K0JWSlie/4xXATBn0H6sKtBg4PlExAMHHpJ+tQXrLLC44H/3f700gcrIkt7QJUgkAjicgVds2B5tx9efeh7XnLHxGXmFjnb2ketXheBVoIOfwz+VFsNMtaWzAgv5ewmpHtD19P1FV04FOQeRvu/UU8rJcaLt1/LwFESB7YyffmqvaZjFMs8N9DTgPKfoP1NZ9KLhGrsc9sjs6gQsmJ8v0Pufyn6VcsavYwMcSCJ9QRihj2xIHuP0apnQ7vSCZx9YrUgv3uqsSBuJX+EmTiYxxzVnVahmthYMDJJ9gePbNCew++jpk6cg4n9P7mpdRdlbYJb86g14K5HEH9RNPVvUk8/kKr2VLhVN2S0sMfKMfrxWtNcmbabJNOA+yQO/5E/713S9MLBW3Yjin3rC2tkXASJ5IXvP8yKZpOt6a2gW5qLKNnym6k8ntM0mwRf8A2XHH8qgNsrAImQRP1M/1od1v4pseEwsatBdxGNwOcj5SOKAW/i1j/mXhiI2W8z961N6Ko2F5pBEz37iqlxY5mMeaJ/nWdu/Ein7eob6Ig/UioW6/uHGqOe4t/wAiaWfwKxfk13gqT889h5TH5iqbsVODBnniM1nh1u5HlTUR/qZQP/tNQt1jUAwtt5Hc3Rj0x4Jp+oJRo9BW4jAKckjvmomDFWkkADAWTIHrmsDc6jrmgF0n3lv0Za5b1+uH/q2/vtk/q9JNIdao1V3VMDuUrI/iEkYnn76YeoXGZSWUxPb6H+QrNL1PX+ZQ6OMHYERAc5y0jieaIrqHxLweYiyYP3CrfXpUT6VuzUnrJ/8AbMeuKbb6l4kwpEAkye1Y3qXWNSqgW2EkxlUgc5MDj+tVLXVNdki7pzjMKJ/KRNRHF9htyXc0+qbxLqtBEcCOwqK/cuFxjaFgAmf+bH/dNDLHWGUTecE/6VWPepdT11DNwlT5eN6DgY8szP3VcqkkadDrPottLbVGss3JRMlsepNKgzM20Fd4EdpilS9KT2jPNIAWdfcBlQojJEE+/qKs9F0ty8S1y6VsqRuCKu9vYTwIPJ+6ew1NXb/ijkSwIGR6/fRfoWutIrhrtsSceYZxWEcr2bSarTIetK7eBtZh5Xk7s52c4JJOardJvXGUb42bjBJhyBI2nBET9/vRwIDbsmJkfiSqH+lDbVzYLVsqGVjqSRGRsacH74iqm32M4mk1XSluW/E07m7bJG9ftIQAQSvsRMx/Wq2luI7bRuFwooIIxc2faVpwfUHmRihOp11zSTestJDMnplZ3A4yMVBYNzUXWu7hb3Mr7FmAzKZjMgGCf+o0oXWwbVkuvH7xCQQQ8A/Qjn60P1l1kvXIJU7m49Jq91S06Cy5PNyImcY79xFVPjC0F1L7eOR9Cxj8jWqRnYW0OvB2w7E/aDEEgwfbjj8KLreEEevMV59Y1JBO1iORg1OeqXREXTH1mplBvh0WpI39ttxP/L+gP9aYjjaZ/vNYrSfEF1LgZm3BeVMCR3AYDFaxdXav2i9ppwZB5U+47UKOKoTlZPatyR+P4Amp3t4b6j+dVtKY80/Z/lB/WrbGNwPIimxrZGFBgEd6I6O+q+IGIkrIUnmF9PuoYrekE/pTNQpA3GD2kdqMbQN0xW43NHILd/Y9vuob1HT27to4aUnIcieMbeIiiKEC5dnGGI9ycZ+41zV6VEtmDIciT94/qac3omK2YK30+1PyLz6URXp1oCPDE/Sj3/A7IMGZgEZ/Wpk6WpJme1cb9qgjp9KRlk0yz8o/CiCWlgkgCfoM0ct9JtROZz6/19/zph0Fshx5t8EjAiAN2T91VH2iPCJl02ALWnAWfenWlAozp9Ku0SP77UK6oGtP+7O3cv1jkY9OfyFEfaIzeKD0mthHR6Xco75qrrLO2+w9AJoR+1XdoIusCSTIMZ+7tjjiuf8AFLrXA7QcnHtMj74MT3itiKCjqAw9wah1HYf3zUFjXXoKSMhTMcSSf5RT72sukKp2gAAYWCczz+VJtjSKnU0Y23C7t20xEzyOAM+tZC7bvdhfPtFz+prYa3U3vCZfEYAoeMN5fMIPM/fT/wBhxm5qB/8A3v8A/I1UZUTJWYQ6O6f/AErn/Y/8xUh0N2Nvg3OZ+RvT6Vt26V6XLxj/APec/rTH6Qed937rhq/UJwMfb6TcgHw3/wC0/wBKK6LpAAlkYkHiYFFrvTiIJe7HpvmnDS7Rgn3kKxP41Ll5Go+B160rHdtG4gTHlMxnj3pUJ631DwdkCCefIsQBz3zkYpU8G9oM60anaqlIgSSD29DxRexYVmYsqljsABA9T7fSgWs8qqwKyDwd2TBgeUGBzmiXS9RcuG4tweENilHBaSQJMA5BysfX60nb4BIbqIA0YiNr3Pp/loB9+DTL9v8AeWD/AKtcPxW2a51y2ums6Y+Mt022JYSZPKc5kbpgnMCY7VQ0enFt9OhvG6XfU3AxYncpTbvEgRuK8f6ZrXqdKTeUVqvtsmLqNPyEfiOx/wDTv/8Ay7/5k/1oPqtc9i3adADIWQRz5ccfU0Va/wCML2na4u57j3rcDhMEfpxzz2qh1O2q27XieZLbWzcAHzKIBEe/H31nFdmDB7fEpMeJaBC+YZMDtP6CrOv1gv2mulYMASfTcPfn+VXOpdQ6fqGsoU8G34Zl0wyMJbiBvhvs5B3DuMSa39lsWTd1Fu6tq4itaQxLsVCwOO4ck4gFfUVvLoY1L7/b6k53r7GZKBgu0EzOPfH+1aO50CyNCL6q28MgJ3SpDKTx2M+ntU3wienXFF35QCy7H3M6sQImDtyJII9/Qxq7F8KPBs2Uu2CRcBvEbFIGASeeDg5G0/dz+pc6Vl46sw1h9Mt0rctKBbBLEknAxkevGKvfC3UTeuG3Y0iosZuZE5gSY459eDRbqfS7d1yLmntWrV0AFlCozMuSVAEgSfmbMz7Gsfrb37DffwTeQ2ztDhRjcYhJ5t/KII+yBmrTsl6NYl+4GdShtlPKVYTkEcETPb8aILqmJIMgNt7TEffQXUoxPiX1vIL25g9xbvbbtUWvDkjHCjtHBq7pdTssgHxNKu3JvLb+pO0g3Ikk9ojsIFZu+Ta4Uq/GWNQ37qWIVt7Lny9hHJx3qLUNbcqou29y21kBxPJHY95AmqvWtNevLZuK1stuXzsw2lCpiVUmCc7SefKJq7pun6UW31N9ZuKotsxUjwwP8s7VEmf3cn0Ye5rSm1rTMu9si3WgfK9smM7bgbmBMbiY5p+vufulXODM9o4j61iuva1Xv2mT5VZRwRPmBbn3o/c1W4t9XAH0I7UussV8x9O2zRXlyP8AlpIcxXLzSRHEU0XBuP318/uqPSb2PX+/yqO3blrnup4+hqx4gAyJyO8VBp9SAXP/ADD8ZFaQde8Q/A1Lcf370D+IR5l/5WNHlaf7+lAfiMQw/wCQ1p7K/wDIrF1P0gTZ5Px/rUFvhfcn9BR3oPTFv4e4UUHtBJx27Ae9H7nwhpwu0G4GBJDkgkfdABHHvXp2cxkNKfP9w/nVrUACrS/D15HjynAzJ9eYjii+isWgvh3VVgeT3n1BGaBGW1XyEkYhh+IIqzaQkDNai/0Kw4KbYkeVlY/oT833H6VStdDKvtZvKR5WHf8AkI4o0BQ09kkwvJM1Nd0ZSN7AT6HOPuq7d0/hOdtw2xBkkBj5eeREe9N0GpOzxUvF/EgguJWIwABETP8AtRYJEen2ofNut+heADPYEig3WUUN5Ig+85zRW78RXEvG3d2NbwVIXgxwZnM1L/xbczL4SOhHKLkN7kA+3pxU2MzOk6D+13ojFsS275DuGBwcyJ4pVp+n6+3YEMlwM+SVAcYxJhRk/wAqVXk0FIBL5l9e/wCANBrGp1bqTaS5BElgnptJIaJwRIA5M+9axdGgMI5PoeD27do+pqv1K1dlWMhQrbm3EDtHtjPoKalQ4zcYteQKNJcfTag6lGLEFxcb5pAOCZnmDn196z+h01y5t2SWt28GTgAkEfTa0Vomum6WQP8Au1j5SW3DgA/niKPfDXw8Wvi9s2WTaC/vGCkncUAAweE9O/eujp+0yimqMH07oyfQ7FzxlJaHtcTy6EbNs+waR7UvivqTrdNoLgopOJ+0SPp8oNbDq2j0Nh794m8txCo8JFJSXAIPiEbJbkbW78cViG6kj3i14HazhVTcPIoBAPykDJJJPrPespt/qSLhBcNhD4e0umNu3eutLyQtpgVRTuOXJjcBG7as4gnEijvxzZuajTqb5hbBtnwiCCDdVtjNnCkLAHuKn+BNTYva1rC3RftWNzWCyRvXcYmQDhiMRnaD2rddH0ovX9cb4DC9dQBGgqUt2bYAI7wxfH31Uuk+o1KT44+GqJjJQ4R5j8J9Hawv7QlguDbNxApBDBX2MxRuSjRnEbgT2mxb6/evbJIVPmEgmORAlo3SnYkj0xXr50lm0lpFCo1ogWwPSIYAdwVmR7A9hXmfx5ojp9SDsXwnb/MeWAtuD5QuAoFzdIAk8kyTQ4UhOVtsJ6a3pPAculy8+I8SVDERCBcIg3BRtP8ADk8ms11zWNZfa7+GpmbKhSO6tB5XMcR8oxBmol+Jz5G8RoAEKFGFJwSsxuIJ+gJ9IIjW9FZ1F9k2WnaAoecAx9lSd0kiME5ipvsAf1XxStzTNZtu48NTtDDxHVTyFumAoEhRxAA4iBT6XdOpstauIbZL29l9ip2EeZVRlUNtYLHtJxJza+Fug6VS+1vEdzCh3ZVClc8EljIJ4EYGYiuLpHteJuujwFU7XtiTG6ecbuB55ycmMgJyGkXOm9Ae0u2/cN0GcBvnAZSChHn2CQDIGe2RPWCBnPiuiOu1pBaSBAbaCCVgDJznkzQG91MLeL+IbyS205ZBJkA8mOMjnMiBTL2tW5qG1C3BbWQSnzn5GknOMqoj02mBST7sp8Bronw3Zv3bLNeW9YlywXcsncYAgeUnDZI9BIFWtT0614v7lz4RYgFslGYgFWMAET33SJz6mxo9GzILmmA2GSPtNIIDEkL5pO47jmPuapdRor877bpKHEsF+iEfLAIOAFMfSaUpJ8iWiGzq1clEMsh2MCCpBAB4OeMj1ptsecfRv51U1N24Liuir4yCLltdrLcDZBEHkEtgxyeK4Os3msMy2iSCBPlUIAcqS2GaZBz39eeV+zL/AFZt6vkvuuT/AH6U7S2cTnb3jnvND7HXEvLYVEa2771dtu4BkAbEgGNpE4xIEnkFNKpChfMVkyQImSTgcx2+6pXs7T94fqJ8BNAFkALxgxOP7g0O1Ols7w14oSB5QzADPeDE/TipNmwL5oUAzK/gCTxHf6fWs7qNJpdTeF+/uIWAQhBtXFBOzcB5sTMceo7VvhG0/BNutBbWdWsMhFpkcKfMy7YX2BFQWus3AjvcbZpbakm5yztEBEk8j6egHeLy9N0YHltWwjSZtgbDtxJ2Y7jkV5z8eHc8C7vVfkCxsQcQNvlB7RANWknoh2tmm03xpZa2AFvKxJjcA0x6tMkwZkA8gVHd+JEdfIwBIkE0D+HumF7duLW/llaCArHkkhhK+XM9qlufAupcsyamwQZLHzABvQDb+f5U6QW6CPw78Ss8K4W4Rlrm/YUAiPJlT6SPX2yUs9et3CCsjzncvrJjt7jv+OaFdI+FLdmRcvi47jabQJEZbghhuJwBJEZmaM9L+GtNbPiqLodfLLswMgzOYQz3jH0zSddgVmf+NdVqi72La71uJg8sBI3ARntGZ5FA+ijVlxYRfEW3BZQ2F7ZI9JiOJr1I9NS6fK7q5U7QoB8pAJBBBJ47cRU1jSm3CqFtNOYUEXIAIJIjseMRn3p3oK2Cx051BFwHb2bt2xIPMnv3qsrKlyQxLNGNjQNp43QR780d/bCpKXSvt6NPABPes+dWwutbXY8bTuJBdZJhSAABIEzz2qCi/q7hA8qFj9cR75FKnJeGNx2/370qANVb6FwyovpIIO0fWeP6ZrFf4iaiNPdVbbi3buKGcqUFyAx/dyPMAygk4GMTNeiai4+qYIAbVtC6uhS4Jj0uqUCgZHlLTMTE0DXSWFtlbwUW/FLQgbYAuBuDu+dsA7RzuEZJrfGMd2ZXJmN+FOmI1i85ZizuVDEsr2zAhZBAYAiT64wCMH+g9GunVXxbCNaDFiI8NghVlA3AEs0yszJBYzKgCMW9LdDrbvXwhub5AVgruzkthVZ1JbuTgDtNaxLN3R6cvYC3Q1xnfOSGYkkSSMDAUcfjUxu9CtP5r4mR/wAWNNftdPtBA9xRd8S65bcFEPtXsdi7oGOFk5mvJdPrkbBQs5HzSREkHAGCAARn1Nehf4g/EbapPDOk1Nq4i5aD4UEoz4WQZC7d08E15tY0uBByPurZxxHGWYY0nUha19u5pUMJtYqDkiTvGQJlZH316t8I6m473r4+S7cDhScqQoX6A+UdyCSw9K8z+AehftOqcRclVlWTbtOYZWJUldwMBhkQfeLfUNfqun6q5p7GodUXKcMrhucMCDDblkc7KOnd0KdV8T2zrKB7LXFUG5bRnCtgyoJIBjuMSOxzWS1fTrmutWbmqawlgr4iqz7YQCSREGZ25JgTxXlWt+Jddc3B9XcMk4kAQRtgKBAEVudH8SaRrWls32Nw7QPBCMxUlYHlXdIJKxAniAINHVyteBRmknS2UX+C0F19mrUg7WtnPlkA/OuGMyO8KwkGcGP+D3rBsW7hRLYZWWGOGTc28xMgkKAMzI4oV0P4gcPc0upvaVrKlXsrcR13XJ+UbTutNl14MGMEYJG78MC9at3LNxnaWLG6zfvBuCkFlxtBYHIztJ45iSXcUciJNAUuvdW1cQAbhvGNwDEtOQAVk5IwSMZBlvdIvNp2e2ramzJ2bHDeHjbm0TOM8E4MhRArQdItahdqX/Be2qf5SFiFA92G0jyjMYq54tm0vj6Qpp2JVH3RtKhTBCA5YGDJgmDUYrT/AD5mjtI89f4c8R0tMvgMCpUkneyACfLy5zAIxxmtZovgu3ZtLePh+PDMLOxFJmCq+m4KOIMcDiapzb0uqS6NY957p2eI25kYsASxITBEqAC5iRgYIN67rOnstbvXNVbRXUAtc3K6nsRaMkiC2Tkg8xFRO1pKy4xtW2kR/DNjqBBd1dFhtrXCM7jyEC7oEeVfQme1Zn4j0JvXWOpvqyAkkBGSAAQNy7gskkzJFbXoXxnZ1pvpbYsLb7N+4KriB5ljIHP6z2oHqVtlrptEXk3cyDteCAswvYzOeSR3rOPQjCWUVQnNy0zMdH+DtQy79O9u7hSy7pEjhYaN2MxwOKmv9SubXt37RtJu2PbcTsYjDgxO07Dk7ohD3zpena+/bfdd0tssE2jYCCFUsSFdDJJ+bgzFaPVdN0/UNPbGotsd6+RiQt0SMcc88ER610a7mezzfrPTrptobeotOsKQ7clcbGtqR8yqDmVaJgkQKNdAsa1yfFti4is0XQ0NxgG2CSRM+aQfWYmh3xB8Ja5MCyly0rjw/DXeVAGGa2sKPWQCAYmYFbDTaHU6WwHL6c6kNlAQq3ZECW2ht8RE4jHuE5Ke1wEVJOlyUfivpgOn+QXgFnYszcGJUjZPAMSTxEZrOfDXTWug7AlplUE23sOjW1aWRQwXY4BBAHPMmZk03xpbXUReOGXyobZVFMSx8U4Y+kdh2rU/stnT22us1rzZa5IAMAn6MYmeCaTXZGrSS9678ARfg9nZihIAG3du2BomTCtljgEEAAzJ7UE6n0HR2k3nSrcdgzQkMbgbMyWhhkEzIEg4ruj1F2159Lq3vWY3lruotMVg/wDueJuVMkbSDxzVDrGp1Vi43gWrpS7B2hSU8S5km2rCQNzcwAIwBQqfwHi1BS5X1O3N0KsPbKrtBVcLuRgPKpKiOADgbec1Yt9PXakK7gSq3X2iXUcbAoE9snvxgxd0NjbYtpq0KOEAurZKPDByINqCVBQKZBwWNaBNPYgacq5QIrBLzAsAgMMdxDLEGSYBnmn6ckrZK6kbox2vuFFusytZCea6FUS6iTja2wZBBme575h+a0Lq7mFwoNoEKsgEk7QWjg5kTGMzWkb9i8AuLQUEwd3i222yZkNHA4jtB4oF1zwF8p1Jt6flXtusOn8IQgywiJ5EVlJ09lRV8EGgvEN+7dv3bcqJ8zDkhhzmPLkT27Xda4UM15ySSNsHIP2tpwxUnGR6VL09UuEi1ftszJAt3Sylon5vLtmBjzDvUqdJe0bDai4rMyjxbYG4syiAMOQM5J7/AKUqatCk3Hkpa6y0A3GgHcSWZoG04I3AEAYkcH7svQKSpQLsIMkQASBJgxxHP0otqdI7JuCW9haAHwUJiAF+WTMTyQYqje6ElmzJNmzaJMCCgBOPszHrEEGaUqSthFuTSQIs9Ssuz2jdRHXtcDlYnjMfXn6YrtW/2Ysu9VTUFYUi34Zgj1IiDB7gUqY6fyC56krTsv3TDYG4E8xgsFPIMcfSjGk6hcIHhvat2kAndbBkyJkh1icyYOTPtQSzolViwuQCQdvlAieJImOJExgYq3qb6yIa2ds4TZ3gwQxE8DmmQ+Koo9e6fcvkOw01sAQHss4Vp+YuytGIEA5Emag6R8OFQjW9SyhMHkLJ8zLH1k4APsKsay7fNw7B5AFgLtCuOfMgAAz3yP0o3odQ/kUERu3OA3f0EEkAcAAhc8GlLqpPcqJ9O1pAz4uS03TdVCt+7tMAWW8oLEYYBoDNxnMV4JJmAa90/wASOrf/AEd6EYgAIG3EAbztPAg9+Tya8o+HOh/tA1JJ/wAjTtdGYlx8o9xAfHtW0XrYmtmy/wAGdDbd9Ut5m27bZI3QrAF5nt/Dz2+pqv8A4vWldtNdRSAu+zBG2R86gRiPnyKZ/hVdfxL6KpYOicGBAYyJmRhjn+tGP8VNfGhWyVtWz4iNbRQxI2zJB+XuQfrQ5LOkFPG2eVa1eADIIBBPOcZP3RXr3T+j39VotL4VlXmxZ8QPdZRt2J5h/C2Pw+teX9K6c+r1NmzbwXDTOQoHmn+VehXfgzUWzvuau6UTaobw3JG7G0hLoc5IEiAJHar6kt0LpoN2PhjSaYXNvhNctldyu3jOgYRtH7ssoyDiTQvoeq8Ita01uASWZIvN4gY55UbfaAPaMU3pOp1OhuPbW3cvsRKLsZBgHaSzncIPuftZwKLdN+INTeRxcsLbusDs8TcoVyCYJksVA7kLx61lJ0aLnYVvvZdFa4z6YIkEbNrIFzLKRkjsT/F3mq3XvhC5fcajTajwoAi3dH7kiAJMKDwSczJ9oqlpP2hBsu6lEvM3Nolt4OV/dsvlA/6uTk9oviH4Zua1gL3ULhsJI8JLYWf4tzeLBbtJXEj3o1f7Dkopa/r+/wCbDOl6I6KAVtX2WGZXIRVccuNqme3Me1ER0nQTvewUuQVZvEMxunLBs7pkzkgQeKzmv60UtpaCtqtoVSQfRQpZoAM/NIA9ZHFK91S5es+GbVwMCBtUAkZBB8+SZ7Qe2O1cvT6yi2owdefj8ufoU4OSVtfn0Ha7WpZuounvBbJ/95cIMAgMVDcKzeY5GZiKub31Vu9aYhtOxIZbO8llMFd1xY5H2QwEYMyRQw9Li4Luj1O42gN6XVJhishQwGBtPdeAc+j3+JdVZtOCmlQCWVRbfBBUiQiON8z6wVH1rqyy4Zk7SoGp8P6hPFGieCSiyLoVrgZRI8Jw1tQCcnEwYUAea503pl3QakC9rnaCWVQuHXJ48zEkCcFQCOCKdoNdc1WmF4LaZi7+dreThgygqDGcEHEZjiRfTeoali637A3CVDHYq3FX5F3j0AHlxMfdUpvvX5/JeCxvdfc1CdZD3ld9Rd8iYsraZ1DEv57k2g0kQABHeCalXq1q5dUMz3EutliQot7AMgEKRJGBB+1HagDdXHhkKXYwSRbvNbYTkAsXExEYYSPuh3w91hnef2RSrHw7l23cFwxAGSN2Y27gTx+FDpqiY+67TNJZ6xpkd000MT9tSxX/AFZWQWE/KR+NZH4g1dvX30VtQ62E+a0qhbl1oy6tt29lXOYwMmiXUbz277W9G6KgRQxPgk3DJkZz5RPYAyTOIovd1NxNiXx+0qQBhE8pHG3yQDicmMCKcdDnKUnb2Y8/CItam1ctu72BLNZvod6nIkFV2NzIBj76M6261t7gt2WXcpFxwLbW7RCbS4DH0yRmSDM1aTVpbXe4cgkydp2kAnhTO3H2VxgcYqPoupt3otBzd2MGSFVioPE+cuCJMMD2qblby47f9CqWjI/Ddu3bdEXU7tT5tg8yhm9n5k5k/maPg27GrOse/cu3QhTZaPlUkQQ2ZY+8/oK0V74e0tk+KumNh1ZW8YMQFI4MFjAntt57UB6voFCOVX9pW48M6W0Z1J5JPhm4IgZnBP30mot2iVHeztn4ls3F3fvbTtuUlGkLM5IPM917/nTL+j02wG9eYhYk7UBJO07VBywgjIHeguh1Gltlbf7Be1BuyGOyLq7ey4VhEsSwIPHtUqqoJt7bAFwk213EXo9xdXLDGFLCZye69NIrIP2taqqWsWlVFGfEXYHcCNzBRGQe8D6dhXVNNY1DodQbjBV2mzvO3/SyuFEtHq2ecd+3XjbvUgGOSJUCeRjHHYVQ6kLzMDZKbVEsrK3MxJKnj6g59cRV3oWO7Lwa0q7LLagCCuzxAyxzIIOGHt2qL/id/YLTL4iKoAbxGW4cZLMfKZMfSoOmaS/c3l7cKI+UMyyPoslcZnj3qW3aOQUfB4EQsGM5mPw4PHFFtFp6olGou2hFpirkfK7qxE5MkqV/sfcqqeIC0yQsGTukTIx5hEcUqrJk1ew0+l3KTcuqRkmU8oA7ZJK/UzJiry6i2FCIlsQIYpbCkmOCR34yM5++jbdDsqrMbpZhkKCoAjsFiP77UMAIeB5uYHlzie7ffz61LsadgwOpBXw8AADaxg+5JnPvJP1mau6YAWyotuRH8QJOeOJj2kTTtLrnl5RCTIgkkAgjGARIFce1qBeDW9yjadw3AW/zIO4x27RxSZVUAf8AEbqSDRLa27PEZcAROzzdschc+9C/8NNIraTUQ5W5dc22mYK7RE4OBvfP+o1qviDp41K7boBPlKsHJA9ftbRycj+tQ9K6X+z2xbtsyrJJJODOflnn6VWXukY7PO/gi+qawWpJLB0aBgwCYMiDlaN/4oWw1uyci4pYADIK8n84/MVcb4PdNQH0twW0ZgzWwTJIHIbMcTBHM5zgt1/QXLyMmoc7GwfLAGQeQIGQD705dROSYlB1Rmv8I9Qhe9bgeIQpBM5XO4EjhQYJ+tb3qTG3BX95EwqEuRHaMEfTPHNZ/wCFehLZuO1ncw8qkwQoI80TG7v2kUXtsYjxt6sSZQhsSSRvJ4+b3AGKznNOdJ/t3KjF0WdMQwJ8DaYJjBYwYJ8jSTGRuz7dqf4axAuKPTdbkEjmIH0MHMRxUDaPwS/hyTAUksc8faHPGJn78068t/aHuB7isT5W2kECcAAADn8vak+NFJWU1Ll3bYPQBWRSQO5BDbfXbvMzBiraLvQWrVwWocXM2y4Y7txwTie8QM49RJavm5O6y1hlIGQjCBEfKZ4xyKn11wkFUS6ylSM3oXgQNpiJE47URfwoJIGhril962/Cxt8xkn7e4cfT7qSdOUt4mF48qqiBsYG5QTj6/pRLR5BVwyhVWF3AsOZH4AcNUVzqroEgDYAfEG7AGM8GT35Ge9VZJT6p0xb/AM3mQqQwZSTnEgqpJxiCZ94JoS3w1cG0eNCAbVUITEAxLkzMA47/AJVpdOwuDcVCFjEqZYr3ncoMn+dMJ/iVxGRMovlI7wTnGZA54pqTBpAfpmibThEt/KCzlm3K0wQDAgEezzOJ7QIu9G33mL39zB2cHYRktO7I2sYAAXgGcVqeidYt6hoi5bO8gFlaScQBgjaRgGe0VJfgT9pgZDeU4HMiMiABEfnmlbTCrVFHTdGt3wUdQRzLFiXnuSCe4kgjvxFM6v0aydskso7btyKfswkyDHDfjuNXfHvAnaiAxlpgKDOfKufpIrm8BCWUPyPEZhkgySAG+7AH6SZXobjRa6kmkW2uwNGJKhiW9jHnJJM4jjPoaHW942qty26GS1tvM89lCwPfllPA9qGdQ+ElvnN6+oJ3BEdVUfw7RtmBn85nmrI6CIM3s/6yDH3qFj8afchtJbCPRLjXrbEqtlbbMo3op2nGbe1mVlg/PMySCMUU0rC0HgKJMs1syWJGCyhBkiJP50D0mjfT+VWcIQZG+e8yNwaQPYenHeZL0pvCswYwNm7nA5gKkkTzmec1k4OTqT14r7mkaOH4vBdrTbSGO3HzDdAAIMrMn7pGDUjXykoyl1llzAPeIO0jIn04P0qh4iPKqVYj7AImOYkH6GGM1PrLKEg27jLtkAKqKGbaC2SRuUZEZiDThFRWhStkXQrCWHO1WuzHbaSDmPLkdvrAwIzaQ3FfzErbhvJds8eqh53PyYmWMAUJuXd4bc5U92MSSOOOZ+vFT29XuxcuFlydvygcwACc89o4n6Xm0FIbr7QdVZkIMkhktss58stK+QSREHnnFQ3dWChS1cskqQGCOjRkyCNpEzAy0CRxV++xKhQxCEAeYFhxBAJb9aHao27e1l3HeYY28FAASSxDbjxELM55pJ7DgstduW1DLbFudpZbqld694uW1YBZIHmxHpgmv0jVWQ0XlcuGIO26HUKQM7woJHaIAz99Q/E3U71u3aZLF66jNltwEBuP3f8AmDn7Q79sUVsdIDKjB4lRKsNrDjymJGIiT6Vo012ItPuQa3Rae2v7hy20krNnxHg9gxIxlv757Q/U23b/AClQAfae55pmNuwDIHqDGa7Stdyqa4DzJ9PwrrJ654/Sa7SrMolW3thge/17e9cF9mWTGY+yD/t+VKlQPsduTtY9wRGMZ7xUdkkhjJ/l37UqVAEVjEgmcx6cj/er+o0y7QR9o7Y54WeT9I++lSqG9j7A06uCUVEAGSIw31Hc+9QHSrabdaS3bdgAWVNsgxIIUgEZMTJHrXKVWKia6zHaQ7LtmYPzz/FMzFW7THKiIHlyo49MAUqVTbBIkawEBiQQy5GPy+poB0rqd69q7iBlW1ZYoE2yWbJ8QsCsHER70qVUIOh2W6Ldx2uFlJDTG2A2IIMjHeT7mnG0hAGxSCw+YSZMyZ/Dt2rtKiXA+4N0V43fM/yq5UIpKjy4EkZ/v2rutW7dcbLvhKo3bQszt9SWpUqd0SN6p1DVraP78EBSTNsZjtgx+VLS9Vbbb3CfFGYJERB4zNKlRyg4LgeZwAQZkT/XFOuEhFMtDMMScEkZ9MT6Dk59FSpDLajwgC0XDcuhDIA7nJjnj/erN/oyvK2ybWO2RzM7Z5xSpUICHqOm8EJJ8RmIEkRGPQGIPEen30Pa+zbySfIASJPmgiJmaVKmBPptIWdQW7kAgfLKzgcf+KIf8GCI7i45J3PkggbYEDA/EzSpUR2SzNdO1Zum4WEndbUnvDmMYgRNS/FOkt2rbMUW54YLDcqkkgese55nmlSojyN8EOgs23VH2Abx8sCPNEyIgn3I/nVvp9hZMKqnMFVVc5yYAn8q5Srf9M9GF5R2c1Q23Bvm4ONslRIUNOM/nRVdFbe2CF2Y+yzCPaQaVKoc5SdN2WoRitKjKv0k+NsS6wCyQHAeMDjg967SpVKSLbP/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10" name="AutoShape 22" descr="data:image/jpeg;base64,/9j/4AAQSkZJRgABAQAAAQABAAD/2wCEAAkGBxMTEhUUExMWFBQXGBgaGBYYGRwaHBYcGhsaHBwcHhofHSggHhslHxwYITEiJyksLi4uGh8zODMsNygtLi0BCgoKDg0OGxAQGzIkHyQsLCwsLDQsLCwsLCwsLCwsLCwsLCwsLCwsLCwsLCwsLCwsLCwsNCwsLCwsLCwsLCwsLP/AABEIALUBFwMBIgACEQEDEQH/xAAbAAABBQEBAAAAAAAAAAAAAAAFAAIDBAYBB//EAEQQAAIBAwMCBAMFBgQFAwMFAAECEQADIQQSMQVBEyJRYQYycUKBkaGxFCNSwdHwBzNi4RVygpLxQ1PSJLLCFmN0g6L/xAAaAQADAQEBAQAAAAAAAAAAAAAAAQIDBAUG/8QALBEAAgICAQMBBwQDAAAAAAAAAAECERIhMQNBURMEImFxocHwMoGR0SNC4f/aAAwDAQACEQMRAD8A9qFdFKu1ZAopClTLt0KCSYA/vHqfakM7cuBQSTAHeh+u6cdQF3s9tAZ2IdpbBEOfvmBEEDJq1aQsQziP4V/h9z/q/Tt6mxQBU6T01NOmxCxEySxkkwB/IVdrlKkB2lXKVMDtKlTUcEAggg5BHegB1drlKkB2aU1ylQB2aU1ylQB2a5SpUAKlSrlMDtcpUqAFSpVygBGuGu1w0wGmmtTzTTTQiI00inkU01YiJhUbCpmqJhTQELClTmFKmItjX2zxcX/uH9akbULtJBHHqK8x3k43A+0k/lVHU3juKiQR3ArIuj1PS9URrS3CQoIBgkGJ7e5rp3Ha7Y8y7V/hBMEn1aDz24HcnyTQ3t24H5lnEyIGOT3ozotZcAVRdcLxG44wYj0zRFWD0enXLkVxbnpWN6V8SuIW/Ldtwjyg4yKLv1tEAMM0iQREHn1Pt6UUIOBwZ9qQvrxuH4ivNtar3XZ+AxnaWJj8RUX7EcnHH99qWh0z0t9ZbHLoPqw/rTU11o8XE/7h/WvLruGg8U61t3AxIBkqSYb60UBult221V0m60bEIAuECfMDwR6DFXrHUtOqhVuoFGACwxGO5mvOmtLtJkieAAQOf0jvXdN4QEsXn2j39aSHR6Pb6vYZgq3VZiYAGZq3urzB75t3JTcCDIPfNWl6/qeBdafdVNPQUz0elNefJ8S6vjcp/wCkf+Kbe+KNQMb4PqFX+lFBTPQ5pV5rc+J9VP8AmGPoo/8Axp//AOqtV/F//lf/AI0UKmejE1Gb2YH41g7fxLqG+1+S+5Pb2oxp/iO2EXcDPeIOcgnnuc/fTSB6NQDS3VV0OqW5bV1mDxOKnORSoDpamrdyfaKju3MD1rPa7rDoSu0Bm4M7jGewHNOhGoDV2snb+IbiiCoPqxBH86bd+Ib2TtCgCZ2mI9eaKGatLgOQZyR+GDTprM6f4rshPNuL94Xk1IvxXYgSHk9gp7+h70YiNDNNms2Pi20CRtf8M/hUb/GdofZb8KdAaV6YazY+K1YgbGAPf2+lED1y1GNzfRaYBFqjagOp+JAv/pt95AmqF74xI/8ASH33B/IVSEalqVYy58W3Dwtsff8A70qAoG2bai3jDA8+0cU1tCzbtoBaJ5jd3j8KtJa7yB+dWNJpBILMfX6/3isMjRIE9J6SfO8KsuYbuwIA/Cdw+6jVqytsRn0jn86itkeD80c/kf8AxVNbTHC3WIyPLAFEbekJ0i0zGRCc1J0+0924FfC7TgMZn+5p2mYgAG3uI5Ytk1Y0wRFypJknJ/LiIrTB1wRnvkvHpKATBMf6m9alfploTKgCP4m+nrWb167UZgSMzEn1mmL1e8DuUk9wGzHHE8cfr61m4tOi074DVnoykDegPA+Y5+sd6H6joLqxCspPp2+lQj4mvIRut7h7eWe3MEU9viZmmLJQ+rNP5BRT2g0xo0FyYHzx/F24OTVW9p9pKtgicdp/uat2uovt3wCwx+vvVfxiWLMMk5CiY+6hMdEu8nBXcfUTIimXNMymWBE8SKudKdEZpcnGCwAn17fSoNbqAQPMJz37UgtkdoZzn6CpRatkksHHERn6zn6VCmpRftCYp/7SpBIOJ9fWnVDyZK2g4IUke5AP60x7aLG5WIPo3+1Wx1JNsSD9/vVPUatYH2o7DPNC5E26FatLJONk/Kx7D1qZwvl8qAsc84xPM1TddxjI3QfbkVb1EwiFjJMD2iplJqSSY0rVsN6DWOgwSR6Hj2xVjUdVuFSJCk96E2Q4gEg/dT7yTiaLYUC7yBdq5nMtJ/Srhu+M3ymR3wccUzWqIHmIIzjn0/Cq9i+y+YGCfbtWmVohrwXH6OGyVc+8qKH39cSNomIg7iD+gFTN1e6OW/IZofvHp+lF+BxT5ZYt2ZtyDGYqAKO7ZB7ya542I7f371GuZxHp3qo75E9cEtp1nzT9Rg1Iul3CRG2e5pNqAi5sEkewE/jj86rdO1reId1ohQZj+/xobSFsnuKZEdvyrtvUPujd60zUpPmmM1w6MxIb76T2Ui0+paMkY4G0frVPxLYPygZzEz93pSfSMIlqT6T/AFflS47hZXdJY+fFKp/BUdlP1FcpWMuHSkAkgYBP4U2y4DHHlgR9/wCdUTqXP2jFSaJmZwsnJj++9ZKRo4Mm0r/us55x6+bFdtl0Bhdo5OP9qo3Z44gn8ifanXX92+8mDTzaEoWXE1pkEgkDtx/KpdL1FJ8wMA8b6GsBMgflTrSycyMgfjNC6jB9NF/qmrRli0Cp5loYH8zUtrT2gonUQYz5G+81V1RIkFCCcZAHH/VVcGSQCcDvFU7fJCdcBO94Xy27xc9/IVgfU81TeztOMzj+/amokMTOO39iualPc/j71JaZOoIVxHdf7/WuBQAZYrMDkiu3LhCkjJwD+NIKNsZ7e/ammSRFVmQ8/WT6VZsKq7WI3xBI43e331GqinrZNzyiTwAB+lFhQ67ByLYE9u4H171zaCT2x2HpRmxaXagYifNuM/KAG2xH1P4maEle/I4kcUZDo4LS9xSwCIB964AP7/8ANSXiFZSOIM/iB+hoBkagMQZI8ox25NWOn3k8NGYgnavOewoZqSBsiYj/APJqismLST6D9PShxt2TlSNE+sUEZx9D/Sm/toPAJqlpLnlmcHEenrzU1m5lgZEAY9OZ/lSaoa2K9f8AMIBBEdsZxzzPtVC85LNjv6USvWxAzEleT7j1ofqNSoJIacEdzVxlrglo6dO7wdqiMfMPzrj6NhyFz7g/pTxrbK/ZIOMhDn8qi6UU3w05wFA5J/pQneqobeKu7OjSn/T+Ip+rto0eEhAHOZM1f19nYjMAPmEew95om+itiwGCKCUBOO5FN3F0JdTNZIzKWW+0D9CP5GnW0gsc8LH4mk1seMq9iMj8asX7ChgOJU5/6lH45rV9B03fBOfC8jX0m4TuPrFVypCFlnHY0Q1ZNuBM4iuNbaOQRzxXMpm2APtC5EtEEY7mf5U46cMJNyPaOKi1t5RjvzxT7eiPhC8WhS+0Du3Mn2AIqpPuHTjboieyo5dvxpVHrtMw4iOZmu0JEtlZFIHb8Aaaz4kYPrA/Sua98J4KeKA+245OyB6quZHPHt61YbTKEdxdki3u8PackDhWJgntjissXZs5EbMCOZ5BjsTP4V24YIgVFfYC3JxKs33iMT65pWuohUXygmB9T99K0JWSlie/4xXATBn0H6sKtBg4PlExAMHHpJ+tQXrLLC44H/3f700gcrIkt7QJUgkAjicgVds2B5tx9efeh7XnLHxGXmFjnb2ketXheBVoIOfwz+VFsNMtaWzAgv5ewmpHtD19P1FV04FOQeRvu/UU8rJcaLt1/LwFESB7YyffmqvaZjFMs8N9DTgPKfoP1NZ9KLhGrsc9sjs6gQsmJ8v0Pufyn6VcsavYwMcSCJ9QRihj2xIHuP0apnQ7vSCZx9YrUgv3uqsSBuJX+EmTiYxxzVnVahmthYMDJJ9gePbNCew++jpk6cg4n9P7mpdRdlbYJb86g14K5HEH9RNPVvUk8/kKr2VLhVN2S0sMfKMfrxWtNcmbabJNOA+yQO/5E/713S9MLBW3Yjin3rC2tkXASJ5IXvP8yKZpOt6a2gW5qLKNnym6k8ntM0mwRf8A2XHH8qgNsrAImQRP1M/1od1v4pseEwsatBdxGNwOcj5SOKAW/i1j/mXhiI2W8z961N6Ko2F5pBEz37iqlxY5mMeaJ/nWdu/Ein7eob6Ig/UioW6/uHGqOe4t/wAiaWfwKxfk13gqT889h5TH5iqbsVODBnniM1nh1u5HlTUR/qZQP/tNQt1jUAwtt5Hc3Rj0x4Jp+oJRo9BW4jAKckjvmomDFWkkADAWTIHrmsDc6jrmgF0n3lv0Za5b1+uH/q2/vtk/q9JNIdao1V3VMDuUrI/iEkYnn76YeoXGZSWUxPb6H+QrNL1PX+ZQ6OMHYERAc5y0jieaIrqHxLweYiyYP3CrfXpUT6VuzUnrJ/8AbMeuKbb6l4kwpEAkye1Y3qXWNSqgW2EkxlUgc5MDj+tVLXVNdki7pzjMKJ/KRNRHF9htyXc0+qbxLqtBEcCOwqK/cuFxjaFgAmf+bH/dNDLHWGUTecE/6VWPepdT11DNwlT5eN6DgY8szP3VcqkkadDrPottLbVGss3JRMlsepNKgzM20Fd4EdpilS9KT2jPNIAWdfcBlQojJEE+/qKs9F0ty8S1y6VsqRuCKu9vYTwIPJ+6ew1NXb/ijkSwIGR6/fRfoWutIrhrtsSceYZxWEcr2bSarTIetK7eBtZh5Xk7s52c4JJOardJvXGUb42bjBJhyBI2nBET9/vRwIDbsmJkfiSqH+lDbVzYLVsqGVjqSRGRsacH74iqm32M4mk1XSluW/E07m7bJG9ftIQAQSvsRMx/Wq2luI7bRuFwooIIxc2faVpwfUHmRihOp11zSTestJDMnplZ3A4yMVBYNzUXWu7hb3Mr7FmAzKZjMgGCf+o0oXWwbVkuvH7xCQQQ8A/Qjn60P1l1kvXIJU7m49Jq91S06Cy5PNyImcY79xFVPjC0F1L7eOR9Cxj8jWqRnYW0OvB2w7E/aDEEgwfbjj8KLreEEevMV59Y1JBO1iORg1OeqXREXTH1mplBvh0WpI39ttxP/L+gP9aYjjaZ/vNYrSfEF1LgZm3BeVMCR3AYDFaxdXav2i9ppwZB5U+47UKOKoTlZPatyR+P4Amp3t4b6j+dVtKY80/Z/lB/WrbGNwPIimxrZGFBgEd6I6O+q+IGIkrIUnmF9PuoYrekE/pTNQpA3GD2kdqMbQN0xW43NHILd/Y9vuob1HT27to4aUnIcieMbeIiiKEC5dnGGI9ycZ+41zV6VEtmDIciT94/qac3omK2YK30+1PyLz6URXp1oCPDE/Sj3/A7IMGZgEZ/Wpk6WpJme1cb9qgjp9KRlk0yz8o/CiCWlgkgCfoM0ct9JtROZz6/19/zph0Fshx5t8EjAiAN2T91VH2iPCJl02ALWnAWfenWlAozp9Ku0SP77UK6oGtP+7O3cv1jkY9OfyFEfaIzeKD0mthHR6Xco75qrrLO2+w9AJoR+1XdoIusCSTIMZ+7tjjiuf8AFLrXA7QcnHtMj74MT3itiKCjqAw9wah1HYf3zUFjXXoKSMhTMcSSf5RT72sukKp2gAAYWCczz+VJtjSKnU0Y23C7t20xEzyOAM+tZC7bvdhfPtFz+prYa3U3vCZfEYAoeMN5fMIPM/fT/wBhxm5qB/8A3v8A/I1UZUTJWYQ6O6f/AErn/Y/8xUh0N2Nvg3OZ+RvT6Vt26V6XLxj/APec/rTH6Qed937rhq/UJwMfb6TcgHw3/wC0/wBKK6LpAAlkYkHiYFFrvTiIJe7HpvmnDS7Rgn3kKxP41Ll5Go+B160rHdtG4gTHlMxnj3pUJ631DwdkCCefIsQBz3zkYpU8G9oM60anaqlIgSSD29DxRexYVmYsqljsABA9T7fSgWs8qqwKyDwd2TBgeUGBzmiXS9RcuG4tweENilHBaSQJMA5BysfX60nb4BIbqIA0YiNr3Pp/loB9+DTL9v8AeWD/AKtcPxW2a51y2ums6Y+Mt022JYSZPKc5kbpgnMCY7VQ0enFt9OhvG6XfU3AxYncpTbvEgRuK8f6ZrXqdKTeUVqvtsmLqNPyEfiOx/wDTv/8Ay7/5k/1oPqtc9i3adADIWQRz5ccfU0Va/wCML2na4u57j3rcDhMEfpxzz2qh1O2q27XieZLbWzcAHzKIBEe/H31nFdmDB7fEpMeJaBC+YZMDtP6CrOv1gv2mulYMASfTcPfn+VXOpdQ6fqGsoU8G34Zl0wyMJbiBvhvs5B3DuMSa39lsWTd1Fu6tq4itaQxLsVCwOO4ck4gFfUVvLoY1L7/b6k53r7GZKBgu0EzOPfH+1aO50CyNCL6q28MgJ3SpDKTx2M+ntU3wienXFF35QCy7H3M6sQImDtyJII9/Qxq7F8KPBs2Uu2CRcBvEbFIGASeeDg5G0/dz+pc6Vl46sw1h9Mt0rctKBbBLEknAxkevGKvfC3UTeuG3Y0iosZuZE5gSY459eDRbqfS7d1yLmntWrV0AFlCozMuSVAEgSfmbMz7Gsfrb37DffwTeQ2ztDhRjcYhJ5t/KII+yBmrTsl6NYl+4GdShtlPKVYTkEcETPb8aILqmJIMgNt7TEffQXUoxPiX1vIL25g9xbvbbtUWvDkjHCjtHBq7pdTssgHxNKu3JvLb+pO0g3Ikk9ojsIFZu+Ta4Uq/GWNQ37qWIVt7Lny9hHJx3qLUNbcqou29y21kBxPJHY95AmqvWtNevLZuK1stuXzsw2lCpiVUmCc7SefKJq7pun6UW31N9ZuKotsxUjwwP8s7VEmf3cn0Ye5rSm1rTMu9si3WgfK9smM7bgbmBMbiY5p+vufulXODM9o4j61iuva1Xv2mT5VZRwRPmBbn3o/c1W4t9XAH0I7UussV8x9O2zRXlyP8AlpIcxXLzSRHEU0XBuP318/uqPSb2PX+/yqO3blrnup4+hqx4gAyJyO8VBp9SAXP/ADD8ZFaQde8Q/A1Lcf370D+IR5l/5WNHlaf7+lAfiMQw/wCQ1p7K/wDIrF1P0gTZ5Px/rUFvhfcn9BR3oPTFv4e4UUHtBJx27Ae9H7nwhpwu0G4GBJDkgkfdABHHvXp2cxkNKfP9w/nVrUACrS/D15HjynAzJ9eYjii+isWgvh3VVgeT3n1BGaBGW1XyEkYhh+IIqzaQkDNai/0Kw4KbYkeVlY/oT833H6VStdDKvtZvKR5WHf8AkI4o0BQ09kkwvJM1Nd0ZSN7AT6HOPuq7d0/hOdtw2xBkkBj5eeREe9N0GpOzxUvF/EgguJWIwABETP8AtRYJEen2ofNut+heADPYEig3WUUN5Ig+85zRW78RXEvG3d2NbwVIXgxwZnM1L/xbczL4SOhHKLkN7kA+3pxU2MzOk6D+13ojFsS275DuGBwcyJ4pVp+n6+3YEMlwM+SVAcYxJhRk/wAqVXk0FIBL5l9e/wCANBrGp1bqTaS5BElgnptJIaJwRIA5M+9axdGgMI5PoeD27do+pqv1K1dlWMhQrbm3EDtHtjPoKalQ4zcYteQKNJcfTag6lGLEFxcb5pAOCZnmDn196z+h01y5t2SWt28GTgAkEfTa0Vomum6WQP8Au1j5SW3DgA/niKPfDXw8Wvi9s2WTaC/vGCkncUAAweE9O/eujp+0yimqMH07oyfQ7FzxlJaHtcTy6EbNs+waR7UvivqTrdNoLgopOJ+0SPp8oNbDq2j0Nh794m8txCo8JFJSXAIPiEbJbkbW78cViG6kj3i14HazhVTcPIoBAPykDJJJPrPespt/qSLhBcNhD4e0umNu3eutLyQtpgVRTuOXJjcBG7as4gnEijvxzZuajTqb5hbBtnwiCCDdVtjNnCkLAHuKn+BNTYva1rC3RftWNzWCyRvXcYmQDhiMRnaD2rddH0ovX9cb4DC9dQBGgqUt2bYAI7wxfH31Uuk+o1KT44+GqJjJQ4R5j8J9Hawv7QlguDbNxApBDBX2MxRuSjRnEbgT2mxb6/evbJIVPmEgmORAlo3SnYkj0xXr50lm0lpFCo1ogWwPSIYAdwVmR7A9hXmfx5ojp9SDsXwnb/MeWAtuD5QuAoFzdIAk8kyTQ4UhOVtsJ6a3pPAculy8+I8SVDERCBcIg3BRtP8ADk8ms11zWNZfa7+GpmbKhSO6tB5XMcR8oxBmol+Jz5G8RoAEKFGFJwSsxuIJ+gJ9IIjW9FZ1F9k2WnaAoecAx9lSd0kiME5ipvsAf1XxStzTNZtu48NTtDDxHVTyFumAoEhRxAA4iBT6XdOpstauIbZL29l9ip2EeZVRlUNtYLHtJxJza+Fug6VS+1vEdzCh3ZVClc8EljIJ4EYGYiuLpHteJuujwFU7XtiTG6ecbuB55ycmMgJyGkXOm9Ae0u2/cN0GcBvnAZSChHn2CQDIGe2RPWCBnPiuiOu1pBaSBAbaCCVgDJznkzQG91MLeL+IbyS205ZBJkA8mOMjnMiBTL2tW5qG1C3BbWQSnzn5GknOMqoj02mBST7sp8Bronw3Zv3bLNeW9YlywXcsncYAgeUnDZI9BIFWtT0614v7lz4RYgFslGYgFWMAET33SJz6mxo9GzILmmA2GSPtNIIDEkL5pO47jmPuapdRor877bpKHEsF+iEfLAIOAFMfSaUpJ8iWiGzq1clEMsh2MCCpBAB4OeMj1ptsecfRv51U1N24Liuir4yCLltdrLcDZBEHkEtgxyeK4Os3msMy2iSCBPlUIAcqS2GaZBz39eeV+zL/AFZt6vkvuuT/AH6U7S2cTnb3jnvND7HXEvLYVEa2771dtu4BkAbEgGNpE4xIEnkFNKpChfMVkyQImSTgcx2+6pXs7T94fqJ8BNAFkALxgxOP7g0O1Ols7w14oSB5QzADPeDE/TipNmwL5oUAzK/gCTxHf6fWs7qNJpdTeF+/uIWAQhBtXFBOzcB5sTMceo7VvhG0/BNutBbWdWsMhFpkcKfMy7YX2BFQWus3AjvcbZpbakm5yztEBEk8j6egHeLy9N0YHltWwjSZtgbDtxJ2Y7jkV5z8eHc8C7vVfkCxsQcQNvlB7RANWknoh2tmm03xpZa2AFvKxJjcA0x6tMkwZkA8gVHd+JEdfIwBIkE0D+HumF7duLW/llaCArHkkhhK+XM9qlufAupcsyamwQZLHzABvQDb+f5U6QW6CPw78Ss8K4W4Rlrm/YUAiPJlT6SPX2yUs9et3CCsjzncvrJjt7jv+OaFdI+FLdmRcvi47jabQJEZbghhuJwBJEZmaM9L+GtNbPiqLodfLLswMgzOYQz3jH0zSddgVmf+NdVqi72La71uJg8sBI3ARntGZ5FA+ijVlxYRfEW3BZQ2F7ZI9JiOJr1I9NS6fK7q5U7QoB8pAJBBBJ47cRU1jSm3CqFtNOYUEXIAIJIjseMRn3p3oK2Cx051BFwHb2bt2xIPMnv3qsrKlyQxLNGNjQNp43QR780d/bCpKXSvt6NPABPes+dWwutbXY8bTuJBdZJhSAABIEzz2qCi/q7hA8qFj9cR75FKnJeGNx2/370qANVb6FwyovpIIO0fWeP6ZrFf4iaiNPdVbbi3buKGcqUFyAx/dyPMAygk4GMTNeiai4+qYIAbVtC6uhS4Jj0uqUCgZHlLTMTE0DXSWFtlbwUW/FLQgbYAuBuDu+dsA7RzuEZJrfGMd2ZXJmN+FOmI1i85ZizuVDEsr2zAhZBAYAiT64wCMH+g9GunVXxbCNaDFiI8NghVlA3AEs0yszJBYzKgCMW9LdDrbvXwhub5AVgruzkthVZ1JbuTgDtNaxLN3R6cvYC3Q1xnfOSGYkkSSMDAUcfjUxu9CtP5r4mR/wAWNNftdPtBA9xRd8S65bcFEPtXsdi7oGOFk5mvJdPrkbBQs5HzSREkHAGCAARn1Nehf4g/EbapPDOk1Nq4i5aD4UEoz4WQZC7d08E15tY0uBByPurZxxHGWYY0nUha19u5pUMJtYqDkiTvGQJlZH316t8I6m473r4+S7cDhScqQoX6A+UdyCSw9K8z+AehftOqcRclVlWTbtOYZWJUldwMBhkQfeLfUNfqun6q5p7GodUXKcMrhucMCDDblkc7KOnd0KdV8T2zrKB7LXFUG5bRnCtgyoJIBjuMSOxzWS1fTrmutWbmqawlgr4iqz7YQCSREGZ25JgTxXlWt+Jddc3B9XcMk4kAQRtgKBAEVudH8SaRrWls32Nw7QPBCMxUlYHlXdIJKxAniAINHVyteBRmknS2UX+C0F19mrUg7WtnPlkA/OuGMyO8KwkGcGP+D3rBsW7hRLYZWWGOGTc28xMgkKAMzI4oV0P4gcPc0upvaVrKlXsrcR13XJ+UbTutNl14MGMEYJG78MC9at3LNxnaWLG6zfvBuCkFlxtBYHIztJ45iSXcUciJNAUuvdW1cQAbhvGNwDEtOQAVk5IwSMZBlvdIvNp2e2ramzJ2bHDeHjbm0TOM8E4MhRArQdItahdqX/Be2qf5SFiFA92G0jyjMYq54tm0vj6Qpp2JVH3RtKhTBCA5YGDJgmDUYrT/AD5mjtI89f4c8R0tMvgMCpUkneyACfLy5zAIxxmtZovgu3ZtLePh+PDMLOxFJmCq+m4KOIMcDiapzb0uqS6NY957p2eI25kYsASxITBEqAC5iRgYIN67rOnstbvXNVbRXUAtc3K6nsRaMkiC2Tkg8xFRO1pKy4xtW2kR/DNjqBBd1dFhtrXCM7jyEC7oEeVfQme1Zn4j0JvXWOpvqyAkkBGSAAQNy7gskkzJFbXoXxnZ1pvpbYsLb7N+4KriB5ljIHP6z2oHqVtlrptEXk3cyDteCAswvYzOeSR3rOPQjCWUVQnNy0zMdH+DtQy79O9u7hSy7pEjhYaN2MxwOKmv9SubXt37RtJu2PbcTsYjDgxO07Dk7ohD3zpena+/bfdd0tssE2jYCCFUsSFdDJJ+bgzFaPVdN0/UNPbGotsd6+RiQt0SMcc88ER610a7mezzfrPTrptobeotOsKQ7clcbGtqR8yqDmVaJgkQKNdAsa1yfFti4is0XQ0NxgG2CSRM+aQfWYmh3xB8Ja5MCyly0rjw/DXeVAGGa2sKPWQCAYmYFbDTaHU6WwHL6c6kNlAQq3ZECW2ht8RE4jHuE5Ke1wEVJOlyUfivpgOn+QXgFnYszcGJUjZPAMSTxEZrOfDXTWug7AlplUE23sOjW1aWRQwXY4BBAHPMmZk03xpbXUReOGXyobZVFMSx8U4Y+kdh2rU/stnT22us1rzZa5IAMAn6MYmeCaTXZGrSS9678ARfg9nZihIAG3du2BomTCtljgEEAAzJ7UE6n0HR2k3nSrcdgzQkMbgbMyWhhkEzIEg4ruj1F2159Lq3vWY3lruotMVg/wDueJuVMkbSDxzVDrGp1Vi43gWrpS7B2hSU8S5km2rCQNzcwAIwBQqfwHi1BS5X1O3N0KsPbKrtBVcLuRgPKpKiOADgbec1Yt9PXakK7gSq3X2iXUcbAoE9snvxgxd0NjbYtpq0KOEAurZKPDByINqCVBQKZBwWNaBNPYgacq5QIrBLzAsAgMMdxDLEGSYBnmn6ckrZK6kbox2vuFFusytZCea6FUS6iTja2wZBBme575h+a0Lq7mFwoNoEKsgEk7QWjg5kTGMzWkb9i8AuLQUEwd3i222yZkNHA4jtB4oF1zwF8p1Jt6flXtusOn8IQgywiJ5EVlJ09lRV8EGgvEN+7dv3bcqJ8zDkhhzmPLkT27Xda4UM15ySSNsHIP2tpwxUnGR6VL09UuEi1ftszJAt3Sylon5vLtmBjzDvUqdJe0bDai4rMyjxbYG4syiAMOQM5J7/AKUqatCk3Hkpa6y0A3GgHcSWZoG04I3AEAYkcH7svQKSpQLsIMkQASBJgxxHP0otqdI7JuCW9haAHwUJiAF+WTMTyQYqje6ElmzJNmzaJMCCgBOPszHrEEGaUqSthFuTSQIs9Ssuz2jdRHXtcDlYnjMfXn6YrtW/2Ysu9VTUFYUi34Zgj1IiDB7gUqY6fyC56krTsv3TDYG4E8xgsFPIMcfSjGk6hcIHhvat2kAndbBkyJkh1icyYOTPtQSzolViwuQCQdvlAieJImOJExgYq3qb6yIa2ds4TZ3gwQxE8DmmQ+Koo9e6fcvkOw01sAQHss4Vp+YuytGIEA5Emag6R8OFQjW9SyhMHkLJ8zLH1k4APsKsay7fNw7B5AFgLtCuOfMgAAz3yP0o3odQ/kUERu3OA3f0EEkAcAAhc8GlLqpPcqJ9O1pAz4uS03TdVCt+7tMAWW8oLEYYBoDNxnMV4JJmAa90/wASOrf/AEd6EYgAIG3EAbztPAg9+Tya8o+HOh/tA1JJ/wAjTtdGYlx8o9xAfHtW0XrYmtmy/wAGdDbd9Ut5m27bZI3QrAF5nt/Dz2+pqv8A4vWldtNdRSAu+zBG2R86gRiPnyKZ/hVdfxL6KpYOicGBAYyJmRhjn+tGP8VNfGhWyVtWz4iNbRQxI2zJB+XuQfrQ5LOkFPG2eVa1eADIIBBPOcZP3RXr3T+j39VotL4VlXmxZ8QPdZRt2J5h/C2Pw+teX9K6c+r1NmzbwXDTOQoHmn+VehXfgzUWzvuau6UTaobw3JG7G0hLoc5IEiAJHar6kt0LpoN2PhjSaYXNvhNctldyu3jOgYRtH7ssoyDiTQvoeq8Ita01uASWZIvN4gY55UbfaAPaMU3pOp1OhuPbW3cvsRKLsZBgHaSzncIPuftZwKLdN+INTeRxcsLbusDs8TcoVyCYJksVA7kLx61lJ0aLnYVvvZdFa4z6YIkEbNrIFzLKRkjsT/F3mq3XvhC5fcajTajwoAi3dH7kiAJMKDwSczJ9oqlpP2hBsu6lEvM3Nolt4OV/dsvlA/6uTk9oviH4Zua1gL3ULhsJI8JLYWf4tzeLBbtJXEj3o1f7Dkopa/r+/wCbDOl6I6KAVtX2WGZXIRVccuNqme3Me1ER0nQTvewUuQVZvEMxunLBs7pkzkgQeKzmv60UtpaCtqtoVSQfRQpZoAM/NIA9ZHFK91S5es+GbVwMCBtUAkZBB8+SZ7Qe2O1cvT6yi2owdefj8ufoU4OSVtfn0Ha7WpZuounvBbJ/95cIMAgMVDcKzeY5GZiKub31Vu9aYhtOxIZbO8llMFd1xY5H2QwEYMyRQw9Li4Luj1O42gN6XVJhishQwGBtPdeAc+j3+JdVZtOCmlQCWVRbfBBUiQiON8z6wVH1rqyy4Zk7SoGp8P6hPFGieCSiyLoVrgZRI8Jw1tQCcnEwYUAea503pl3QakC9rnaCWVQuHXJ48zEkCcFQCOCKdoNdc1WmF4LaZi7+dreThgygqDGcEHEZjiRfTeoali637A3CVDHYq3FX5F3j0AHlxMfdUpvvX5/JeCxvdfc1CdZD3ld9Rd8iYsraZ1DEv57k2g0kQABHeCalXq1q5dUMz3EutliQot7AMgEKRJGBB+1HagDdXHhkKXYwSRbvNbYTkAsXExEYYSPuh3w91hnef2RSrHw7l23cFwxAGSN2Y27gTx+FDpqiY+67TNJZ6xpkd000MT9tSxX/AFZWQWE/KR+NZH4g1dvX30VtQ62E+a0qhbl1oy6tt29lXOYwMmiXUbz277W9G6KgRQxPgk3DJkZz5RPYAyTOIovd1NxNiXx+0qQBhE8pHG3yQDicmMCKcdDnKUnb2Y8/CItam1ctu72BLNZvod6nIkFV2NzIBj76M6261t7gt2WXcpFxwLbW7RCbS4DH0yRmSDM1aTVpbXe4cgkydp2kAnhTO3H2VxgcYqPoupt3otBzd2MGSFVioPE+cuCJMMD2qblby47f9CqWjI/Ddu3bdEXU7tT5tg8yhm9n5k5k/maPg27GrOse/cu3QhTZaPlUkQQ2ZY+8/oK0V74e0tk+KumNh1ZW8YMQFI4MFjAntt57UB6voFCOVX9pW48M6W0Z1J5JPhm4IgZnBP30mot2iVHeztn4ls3F3fvbTtuUlGkLM5IPM917/nTL+j02wG9eYhYk7UBJO07VBywgjIHeguh1Gltlbf7Be1BuyGOyLq7ey4VhEsSwIPHtUqqoJt7bAFwk213EXo9xdXLDGFLCZye69NIrIP2taqqWsWlVFGfEXYHcCNzBRGQe8D6dhXVNNY1DodQbjBV2mzvO3/SyuFEtHq2ecd+3XjbvUgGOSJUCeRjHHYVQ6kLzMDZKbVEsrK3MxJKnj6g59cRV3oWO7Lwa0q7LLagCCuzxAyxzIIOGHt2qL/id/YLTL4iKoAbxGW4cZLMfKZMfSoOmaS/c3l7cKI+UMyyPoslcZnj3qW3aOQUfB4EQsGM5mPw4PHFFtFp6olGou2hFpirkfK7qxE5MkqV/sfcqqeIC0yQsGTukTIx5hEcUqrJk1ew0+l3KTcuqRkmU8oA7ZJK/UzJiry6i2FCIlsQIYpbCkmOCR34yM5++jbdDsqrMbpZhkKCoAjsFiP77UMAIeB5uYHlzie7ffz61LsadgwOpBXw8AADaxg+5JnPvJP1mau6YAWyotuRH8QJOeOJj2kTTtLrnl5RCTIgkkAgjGARIFce1qBeDW9yjadw3AW/zIO4x27RxSZVUAf8AEbqSDRLa27PEZcAROzzdschc+9C/8NNIraTUQ5W5dc22mYK7RE4OBvfP+o1qviDp41K7boBPlKsHJA9ftbRycj+tQ9K6X+z2xbtsyrJJJODOflnn6VWXukY7PO/gi+qawWpJLB0aBgwCYMiDlaN/4oWw1uyci4pYADIK8n84/MVcb4PdNQH0twW0ZgzWwTJIHIbMcTBHM5zgt1/QXLyMmoc7GwfLAGQeQIGQD705dROSYlB1Rmv8I9Qhe9bgeIQpBM5XO4EjhQYJ+tb3qTG3BX95EwqEuRHaMEfTPHNZ/wCFehLZuO1ncw8qkwQoI80TG7v2kUXtsYjxt6sSZQhsSSRvJ4+b3AGKznNOdJ/t3KjF0WdMQwJ8DaYJjBYwYJ8jSTGRuz7dqf4axAuKPTdbkEjmIH0MHMRxUDaPwS/hyTAUksc8faHPGJn78068t/aHuB7isT5W2kECcAAADn8vak+NFJWU1Ll3bYPQBWRSQO5BDbfXbvMzBiraLvQWrVwWocXM2y4Y7txwTie8QM49RJavm5O6y1hlIGQjCBEfKZ4xyKn11wkFUS6ylSM3oXgQNpiJE47URfwoJIGhril962/Cxt8xkn7e4cfT7qSdOUt4mF48qqiBsYG5QTj6/pRLR5BVwyhVWF3AsOZH4AcNUVzqroEgDYAfEG7AGM8GT35Ge9VZJT6p0xb/AM3mQqQwZSTnEgqpJxiCZ94JoS3w1cG0eNCAbVUITEAxLkzMA47/AJVpdOwuDcVCFjEqZYr3ncoMn+dMJ/iVxGRMovlI7wTnGZA54pqTBpAfpmibThEt/KCzlm3K0wQDAgEezzOJ7QIu9G33mL39zB2cHYRktO7I2sYAAXgGcVqeidYt6hoi5bO8gFlaScQBgjaRgGe0VJfgT9pgZDeU4HMiMiABEfnmlbTCrVFHTdGt3wUdQRzLFiXnuSCe4kgjvxFM6v0aydskso7btyKfswkyDHDfjuNXfHvAnaiAxlpgKDOfKufpIrm8BCWUPyPEZhkgySAG+7AH6SZXobjRa6kmkW2uwNGJKhiW9jHnJJM4jjPoaHW942qty26GS1tvM89lCwPfllPA9qGdQ+ElvnN6+oJ3BEdVUfw7RtmBn85nmrI6CIM3s/6yDH3qFj8afchtJbCPRLjXrbEqtlbbMo3op2nGbe1mVlg/PMySCMUU0rC0HgKJMs1syWJGCyhBkiJP50D0mjfT+VWcIQZG+e8yNwaQPYenHeZL0pvCswYwNm7nA5gKkkTzmec1k4OTqT14r7mkaOH4vBdrTbSGO3HzDdAAIMrMn7pGDUjXykoyl1llzAPeIO0jIn04P0qh4iPKqVYj7AImOYkH6GGM1PrLKEg27jLtkAKqKGbaC2SRuUZEZiDThFRWhStkXQrCWHO1WuzHbaSDmPLkdvrAwIzaQ3FfzErbhvJds8eqh53PyYmWMAUJuXd4bc5U92MSSOOOZ+vFT29XuxcuFlydvygcwACc89o4n6Xm0FIbr7QdVZkIMkhktss58stK+QSREHnnFQ3dWChS1cskqQGCOjRkyCNpEzAy0CRxV++xKhQxCEAeYFhxBAJb9aHao27e1l3HeYY28FAASSxDbjxELM55pJ7DgstduW1DLbFudpZbqld694uW1YBZIHmxHpgmv0jVWQ0XlcuGIO26HUKQM7woJHaIAz99Q/E3U71u3aZLF66jNltwEBuP3f8AmDn7Q79sUVsdIDKjB4lRKsNrDjymJGIiT6Vo012ItPuQa3Rae2v7hy20krNnxHg9gxIxlv757Q/U23b/AClQAfae55pmNuwDIHqDGa7Stdyqa4DzJ9PwrrJ654/Sa7SrMolW3thge/17e9cF9mWTGY+yD/t+VKlQPsduTtY9wRGMZ7xUdkkhjJ/l37UqVAEVjEgmcx6cj/er+o0y7QR9o7Y54WeT9I++lSqG9j7A06uCUVEAGSIw31Hc+9QHSrabdaS3bdgAWVNsgxIIUgEZMTJHrXKVWKia6zHaQ7LtmYPzz/FMzFW7THKiIHlyo49MAUqVTbBIkawEBiQQy5GPy+poB0rqd69q7iBlW1ZYoE2yWbJ8QsCsHER70qVUIOh2W6Ldx2uFlJDTG2A2IIMjHeT7mnG0hAGxSCw+YSZMyZ/Dt2rtKiXA+4N0V43fM/yq5UIpKjy4EkZ/v2rutW7dcbLvhKo3bQszt9SWpUqd0SN6p1DVraP78EBSTNsZjtgx+VLS9Vbbb3CfFGYJERB4zNKlRyg4LgeZwAQZkT/XFOuEhFMtDMMScEkZ9MT6Dk59FSpDLajwgC0XDcuhDIA7nJjnj/erN/oyvK2ybWO2RzM7Z5xSpUICHqOm8EJJ8RmIEkRGPQGIPEen30Pa+zbySfIASJPmgiJmaVKmBPptIWdQW7kAgfLKzgcf+KIf8GCI7i45J3PkggbYEDA/EzSpUR2SzNdO1Zum4WEndbUnvDmMYgRNS/FOkt2rbMUW54YLDcqkkgese55nmlSojyN8EOgs23VH2Abx8sCPNEyIgn3I/nVvp9hZMKqnMFVVc5yYAn8q5Srf9M9GF5R2c1Q23Bvm4ONslRIUNOM/nRVdFbe2CF2Y+yzCPaQaVKoc5SdN2WoRitKjKv0k+NsS6wCyQHAeMDjg967SpVKSLbP/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1047"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3633" y="2085579"/>
            <a:ext cx="2044287" cy="132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9912" y="3048550"/>
            <a:ext cx="2159346" cy="120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7920" y="1821219"/>
            <a:ext cx="1749599" cy="122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6783" y="2784161"/>
            <a:ext cx="1376531" cy="1059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44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146683"/>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162" y="1563638"/>
            <a:ext cx="2186139" cy="1637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453" y="2817956"/>
            <a:ext cx="2559333" cy="143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971" y="1833805"/>
            <a:ext cx="2052489" cy="114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800" y="1360631"/>
            <a:ext cx="28289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3265" y="2983199"/>
            <a:ext cx="1957718" cy="146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9025" y="1275606"/>
            <a:ext cx="2061375" cy="136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444267" y="638502"/>
            <a:ext cx="4023666" cy="523220"/>
          </a:xfrm>
          <a:prstGeom prst="rect">
            <a:avLst/>
          </a:prstGeom>
          <a:noFill/>
        </p:spPr>
        <p:txBody>
          <a:bodyPr wrap="none" rtlCol="0">
            <a:spAutoFit/>
          </a:bodyPr>
          <a:lstStyle/>
          <a:p>
            <a:r>
              <a:rPr lang="es-VE" sz="2800" dirty="0" smtClean="0"/>
              <a:t>Desigualdad y segregación</a:t>
            </a:r>
            <a:endParaRPr lang="es-VE" sz="2800" dirty="0"/>
          </a:p>
        </p:txBody>
      </p:sp>
    </p:spTree>
    <p:extLst>
      <p:ext uri="{BB962C8B-B14F-4D97-AF65-F5344CB8AC3E}">
        <p14:creationId xmlns:p14="http://schemas.microsoft.com/office/powerpoint/2010/main" val="75974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806018"/>
            <a:ext cx="1947757"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123728" y="195486"/>
            <a:ext cx="6934527" cy="523220"/>
          </a:xfrm>
          <a:prstGeom prst="rect">
            <a:avLst/>
          </a:prstGeom>
          <a:noFill/>
        </p:spPr>
        <p:txBody>
          <a:bodyPr wrap="none" rtlCol="0">
            <a:spAutoFit/>
          </a:bodyPr>
          <a:lstStyle/>
          <a:p>
            <a:r>
              <a:rPr lang="es-VE" sz="2800" dirty="0" smtClean="0"/>
              <a:t>Servicios públicos e infraestructura deficientes</a:t>
            </a:r>
            <a:endParaRPr lang="es-VE" sz="28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058802"/>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1464" y="1336141"/>
            <a:ext cx="2286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357832"/>
            <a:ext cx="2335898" cy="155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1587" y="2806018"/>
            <a:ext cx="1750913" cy="133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3373" y="2830452"/>
            <a:ext cx="1708380" cy="128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2500" y="3003798"/>
            <a:ext cx="1875374" cy="129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82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432150"/>
            <a:ext cx="1236236" cy="523220"/>
          </a:xfrm>
          <a:prstGeom prst="rect">
            <a:avLst/>
          </a:prstGeom>
          <a:noFill/>
        </p:spPr>
        <p:txBody>
          <a:bodyPr wrap="none" rtlCol="0">
            <a:spAutoFit/>
          </a:bodyPr>
          <a:lstStyle/>
          <a:p>
            <a:r>
              <a:rPr lang="es-VE" sz="2800" dirty="0" smtClean="0"/>
              <a:t>Crimen</a:t>
            </a:r>
            <a:endParaRPr lang="es-VE" sz="2800" dirty="0"/>
          </a:p>
        </p:txBody>
      </p:sp>
      <p:pic>
        <p:nvPicPr>
          <p:cNvPr id="4"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105950"/>
            <a:ext cx="2176410" cy="1678933"/>
          </a:xfrm>
          <a:prstGeom prst="rect">
            <a:avLst/>
          </a:prstGeom>
        </p:spPr>
      </p:pic>
      <p:pic>
        <p:nvPicPr>
          <p:cNvPr id="5"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04" y="2569798"/>
            <a:ext cx="2244423" cy="1499960"/>
          </a:xfrm>
          <a:prstGeom prst="rect">
            <a:avLst/>
          </a:prstGeom>
        </p:spPr>
      </p:pic>
      <p:pic>
        <p:nvPicPr>
          <p:cNvPr id="6"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2406194"/>
            <a:ext cx="2337940" cy="1559618"/>
          </a:xfrm>
          <a:prstGeom prst="rect">
            <a:avLst/>
          </a:prstGeom>
        </p:spPr>
      </p:pic>
      <p:pic>
        <p:nvPicPr>
          <p:cNvPr id="7"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9992" y="1051116"/>
            <a:ext cx="2703509" cy="1355078"/>
          </a:xfrm>
          <a:prstGeom prst="rect">
            <a:avLst/>
          </a:prstGeom>
        </p:spPr>
      </p:pic>
      <p:pic>
        <p:nvPicPr>
          <p:cNvPr id="8"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8380" y="2406194"/>
            <a:ext cx="2439960" cy="1499960"/>
          </a:xfrm>
          <a:prstGeom prst="rect">
            <a:avLst/>
          </a:prstGeom>
        </p:spPr>
      </p:pic>
      <p:pic>
        <p:nvPicPr>
          <p:cNvPr id="9" name="Imagen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1986" y="771550"/>
            <a:ext cx="2031883" cy="1798248"/>
          </a:xfrm>
          <a:prstGeom prst="rect">
            <a:avLst/>
          </a:prstGeom>
        </p:spPr>
      </p:pic>
    </p:spTree>
    <p:extLst>
      <p:ext uri="{BB962C8B-B14F-4D97-AF65-F5344CB8AC3E}">
        <p14:creationId xmlns:p14="http://schemas.microsoft.com/office/powerpoint/2010/main" val="22094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063203"/>
            <a:ext cx="1391011" cy="168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775595"/>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228" y="185167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67544" y="432150"/>
            <a:ext cx="3168496" cy="523220"/>
          </a:xfrm>
          <a:prstGeom prst="rect">
            <a:avLst/>
          </a:prstGeom>
          <a:noFill/>
        </p:spPr>
        <p:txBody>
          <a:bodyPr wrap="none" rtlCol="0">
            <a:spAutoFit/>
          </a:bodyPr>
          <a:lstStyle/>
          <a:p>
            <a:r>
              <a:rPr lang="es-VE" sz="2800" dirty="0" smtClean="0"/>
              <a:t>Democracias débiles</a:t>
            </a:r>
            <a:endParaRPr lang="es-VE" sz="28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889" y="1491630"/>
            <a:ext cx="1620191" cy="228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1664091"/>
            <a:ext cx="2340248" cy="155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1158" y="3313746"/>
            <a:ext cx="134776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72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205978"/>
            <a:ext cx="8219256" cy="857250"/>
          </a:xfrm>
        </p:spPr>
        <p:txBody>
          <a:bodyPr>
            <a:normAutofit/>
          </a:bodyPr>
          <a:lstStyle/>
          <a:p>
            <a:pPr algn="r"/>
            <a:r>
              <a:rPr lang="es-VE" sz="3200" dirty="0" smtClean="0"/>
              <a:t>Los formuladores de políticas… </a:t>
            </a:r>
            <a:endParaRPr lang="es-VE" sz="3200" dirty="0"/>
          </a:p>
        </p:txBody>
      </p:sp>
      <p:sp>
        <p:nvSpPr>
          <p:cNvPr id="5" name="4 Marcador de contenido"/>
          <p:cNvSpPr>
            <a:spLocks noGrp="1"/>
          </p:cNvSpPr>
          <p:nvPr>
            <p:ph idx="1"/>
          </p:nvPr>
        </p:nvSpPr>
        <p:spPr>
          <a:xfrm>
            <a:off x="539552" y="1131591"/>
            <a:ext cx="8147248" cy="3463032"/>
          </a:xfrm>
        </p:spPr>
        <p:txBody>
          <a:bodyPr>
            <a:normAutofit lnSpcReduction="10000"/>
          </a:bodyPr>
          <a:lstStyle/>
          <a:p>
            <a:pPr marL="0" indent="0">
              <a:buNone/>
            </a:pPr>
            <a:r>
              <a:rPr lang="es-VE" sz="2000" dirty="0" smtClean="0"/>
              <a:t>Puede que no tengan incentivos para tomar las decisiones de política adecuadas (i.e. instituciones débiles / búsqueda de rentas)</a:t>
            </a:r>
          </a:p>
          <a:p>
            <a:pPr marL="0" indent="0">
              <a:buNone/>
            </a:pPr>
            <a:endParaRPr lang="es-VE" sz="2000" dirty="0" smtClean="0"/>
          </a:p>
          <a:p>
            <a:pPr marL="0" indent="0">
              <a:buNone/>
            </a:pPr>
            <a:r>
              <a:rPr lang="es-VE" sz="2000" dirty="0" smtClean="0"/>
              <a:t>Puede que no tengan los recursos (la recaudación de impuestos en AL es 21% del PIB, comparado con 34% en países ricos)</a:t>
            </a:r>
          </a:p>
          <a:p>
            <a:pPr marL="0" indent="0">
              <a:buNone/>
            </a:pPr>
            <a:endParaRPr lang="es-VE" sz="2000" dirty="0" smtClean="0"/>
          </a:p>
          <a:p>
            <a:pPr marL="0" indent="0">
              <a:buNone/>
            </a:pPr>
            <a:r>
              <a:rPr lang="es-VE" sz="2000" dirty="0" smtClean="0">
                <a:solidFill>
                  <a:schemeClr val="accent1"/>
                </a:solidFill>
              </a:rPr>
              <a:t>Tienen poco conocimiento sobre lo que funciona y lo que no funciona</a:t>
            </a:r>
          </a:p>
          <a:p>
            <a:pPr marL="0" indent="0">
              <a:buNone/>
            </a:pPr>
            <a:endParaRPr lang="es-VE" sz="2000" dirty="0" smtClean="0"/>
          </a:p>
          <a:p>
            <a:pPr marL="0" indent="0">
              <a:buNone/>
            </a:pPr>
            <a:r>
              <a:rPr lang="es-VE" sz="2000" dirty="0" smtClean="0">
                <a:solidFill>
                  <a:schemeClr val="accent1"/>
                </a:solidFill>
              </a:rPr>
              <a:t>Muchas veces enfrentan problemas más de implementación (el cómo) que de política pública propiamente (el qué)</a:t>
            </a:r>
            <a:endParaRPr lang="es-VE" sz="2000" dirty="0">
              <a:solidFill>
                <a:schemeClr val="accent1"/>
              </a:solidFill>
            </a:endParaRPr>
          </a:p>
          <a:p>
            <a:endParaRPr lang="es-VE" sz="2000" dirty="0"/>
          </a:p>
        </p:txBody>
      </p:sp>
    </p:spTree>
    <p:extLst>
      <p:ext uri="{BB962C8B-B14F-4D97-AF65-F5344CB8AC3E}">
        <p14:creationId xmlns:p14="http://schemas.microsoft.com/office/powerpoint/2010/main" val="429370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539552" y="1131591"/>
            <a:ext cx="8147248" cy="3463032"/>
          </a:xfrm>
        </p:spPr>
        <p:txBody>
          <a:bodyPr>
            <a:normAutofit/>
          </a:bodyPr>
          <a:lstStyle/>
          <a:p>
            <a:pPr marL="0" indent="0">
              <a:buNone/>
            </a:pPr>
            <a:r>
              <a:rPr lang="es-VE" sz="2000" dirty="0" smtClean="0">
                <a:solidFill>
                  <a:schemeClr val="bg1">
                    <a:lumMod val="85000"/>
                  </a:schemeClr>
                </a:solidFill>
              </a:rPr>
              <a:t>Puede que no tengan incentivos para tomar las decisiones de política adecuadas (i.e. instituciones débiles / búsqueda de rentas)</a:t>
            </a:r>
          </a:p>
          <a:p>
            <a:pPr marL="0" indent="0">
              <a:buNone/>
            </a:pPr>
            <a:endParaRPr lang="es-VE" sz="2000" dirty="0" smtClean="0">
              <a:solidFill>
                <a:schemeClr val="bg1">
                  <a:lumMod val="85000"/>
                </a:schemeClr>
              </a:solidFill>
            </a:endParaRPr>
          </a:p>
          <a:p>
            <a:pPr marL="0" indent="0">
              <a:buNone/>
            </a:pPr>
            <a:r>
              <a:rPr lang="es-VE" sz="2000" dirty="0" smtClean="0">
                <a:solidFill>
                  <a:schemeClr val="bg1">
                    <a:lumMod val="85000"/>
                  </a:schemeClr>
                </a:solidFill>
              </a:rPr>
              <a:t>Puede que no tengan los recursos (la recaudación de impuestos en AL es 21% del PIB, comparado con 34% en países ricos)</a:t>
            </a:r>
          </a:p>
          <a:p>
            <a:pPr marL="0" indent="0">
              <a:buNone/>
            </a:pPr>
            <a:endParaRPr lang="es-VE" sz="2000" dirty="0" smtClean="0"/>
          </a:p>
          <a:p>
            <a:pPr marL="0" indent="0">
              <a:buNone/>
            </a:pPr>
            <a:r>
              <a:rPr lang="es-VE" sz="2000" b="1" dirty="0" smtClean="0">
                <a:solidFill>
                  <a:schemeClr val="tx2"/>
                </a:solidFill>
              </a:rPr>
              <a:t>Tienen poco conocimiento sobre lo que funciona y lo que no funciona</a:t>
            </a:r>
          </a:p>
          <a:p>
            <a:pPr marL="0" indent="0">
              <a:buNone/>
            </a:pPr>
            <a:endParaRPr lang="es-VE" sz="2000" dirty="0"/>
          </a:p>
          <a:p>
            <a:endParaRPr lang="es-VE" sz="2000" dirty="0"/>
          </a:p>
        </p:txBody>
      </p:sp>
    </p:spTree>
    <p:extLst>
      <p:ext uri="{BB962C8B-B14F-4D97-AF65-F5344CB8AC3E}">
        <p14:creationId xmlns:p14="http://schemas.microsoft.com/office/powerpoint/2010/main" val="183156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9631</TotalTime>
  <Words>1569</Words>
  <Application>Microsoft Macintosh PowerPoint</Application>
  <PresentationFormat>Presentación en pantalla (16:9)</PresentationFormat>
  <Paragraphs>117</Paragraphs>
  <Slides>19</Slides>
  <Notes>15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19</vt:i4>
      </vt:variant>
    </vt:vector>
  </HeadingPairs>
  <TitlesOfParts>
    <vt:vector size="22" baseType="lpstr">
      <vt:lpstr>Calibri</vt:lpstr>
      <vt:lpstr>Arial</vt:lpstr>
      <vt:lpstr>Tema de Office</vt:lpstr>
      <vt:lpstr>Aprendizaje de políticas para el desarrollo  Perú SEMIDE, 25 y 26 de mayo de 2017, Paracas</vt:lpstr>
      <vt:lpstr>Presentación de PowerPoint</vt:lpstr>
      <vt:lpstr>Presentación de PowerPoint</vt:lpstr>
      <vt:lpstr>Presentación de PowerPoint</vt:lpstr>
      <vt:lpstr>Presentación de PowerPoint</vt:lpstr>
      <vt:lpstr>Presentación de PowerPoint</vt:lpstr>
      <vt:lpstr>Presentación de PowerPoint</vt:lpstr>
      <vt:lpstr>Los formuladores de políticas… </vt:lpstr>
      <vt:lpstr>Presentación de PowerPoint</vt:lpstr>
      <vt:lpstr>Presentación de PowerPoint</vt:lpstr>
      <vt:lpstr>Presentación de PowerPoint</vt:lpstr>
      <vt:lpstr>Presentación de PowerPoint</vt:lpstr>
      <vt:lpstr>Presentación de PowerPoint</vt:lpstr>
      <vt:lpstr>Presentación de PowerPoint</vt:lpstr>
      <vt:lpstr>Fortalecimiento institucional</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Learning for Development: Lessons from Latin America</dc:title>
  <dc:creator>ORTEGA, DANIEL</dc:creator>
  <cp:lastModifiedBy>MARIAN RUOCCO LOPEZ</cp:lastModifiedBy>
  <cp:revision>95</cp:revision>
  <dcterms:created xsi:type="dcterms:W3CDTF">2014-06-17T22:10:22Z</dcterms:created>
  <dcterms:modified xsi:type="dcterms:W3CDTF">2017-05-25T15:28:43Z</dcterms:modified>
</cp:coreProperties>
</file>