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10" r:id="rId2"/>
    <p:sldId id="458" r:id="rId3"/>
    <p:sldId id="451" r:id="rId4"/>
    <p:sldId id="444" r:id="rId5"/>
    <p:sldId id="482" r:id="rId6"/>
    <p:sldId id="468" r:id="rId7"/>
    <p:sldId id="443" r:id="rId8"/>
    <p:sldId id="474" r:id="rId9"/>
    <p:sldId id="476" r:id="rId10"/>
    <p:sldId id="439" r:id="rId11"/>
    <p:sldId id="481" r:id="rId12"/>
    <p:sldId id="473" r:id="rId13"/>
    <p:sldId id="470" r:id="rId14"/>
    <p:sldId id="291" r:id="rId15"/>
    <p:sldId id="450" r:id="rId16"/>
    <p:sldId id="383" r:id="rId17"/>
    <p:sldId id="460" r:id="rId18"/>
    <p:sldId id="461" r:id="rId19"/>
    <p:sldId id="462" r:id="rId20"/>
    <p:sldId id="405" r:id="rId21"/>
  </p:sldIdLst>
  <p:sldSz cx="12192000" cy="6858000"/>
  <p:notesSz cx="9866313" cy="673576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inelli Delgado, Diego Octavio" initials="RDDO" lastIdx="4" clrIdx="0"/>
  <p:cmAuthor id="2" name="Cruzado de la Vega, Viviana Natali" initials="CdlVVN" lastIdx="2" clrIdx="1">
    <p:extLst>
      <p:ext uri="{19B8F6BF-5375-455C-9EA6-DF929625EA0E}">
        <p15:presenceInfo xmlns:p15="http://schemas.microsoft.com/office/powerpoint/2012/main" userId="S-1-5-21-1917429353-2879448487-1527431210-7937" providerId="AD"/>
      </p:ext>
    </p:extLst>
  </p:cmAuthor>
  <p:cmAuthor id="3" name="viviana cruzado" initials="vc" lastIdx="1" clrIdx="2">
    <p:extLst>
      <p:ext uri="{19B8F6BF-5375-455C-9EA6-DF929625EA0E}">
        <p15:presenceInfo xmlns:p15="http://schemas.microsoft.com/office/powerpoint/2012/main" userId="8a73bb717ea393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D27"/>
    <a:srgbClr val="EA0000"/>
    <a:srgbClr val="757163"/>
    <a:srgbClr val="798192"/>
    <a:srgbClr val="C01018"/>
    <a:srgbClr val="656C89"/>
    <a:srgbClr val="838664"/>
    <a:srgbClr val="B67D66"/>
    <a:srgbClr val="37844F"/>
    <a:srgbClr val="6E4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9" autoAdjust="0"/>
    <p:restoredTop sz="91872" autoAdjust="0"/>
  </p:normalViewPr>
  <p:slideViewPr>
    <p:cSldViewPr snapToGrid="0" showGuides="1">
      <p:cViewPr varScale="1">
        <p:scale>
          <a:sx n="76" d="100"/>
          <a:sy n="76" d="100"/>
        </p:scale>
        <p:origin x="90" y="3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34B14B6B-A499-48A2-9255-ADF9AE56597F}" type="datetimeFigureOut">
              <a:rPr lang="es-PE" smtClean="0"/>
              <a:t>23/05/2017</a:t>
            </a:fld>
            <a:endParaRPr lang="es-PE"/>
          </a:p>
        </p:txBody>
      </p:sp>
      <p:sp>
        <p:nvSpPr>
          <p:cNvPr id="4" name="Marcador de pie de página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9C3E477C-7517-420C-A2ED-278E9BAB2C3B}" type="slidenum">
              <a:rPr lang="es-PE" smtClean="0"/>
              <a:t>‹Nº›</a:t>
            </a:fld>
            <a:endParaRPr lang="es-PE"/>
          </a:p>
        </p:txBody>
      </p:sp>
    </p:spTree>
    <p:extLst>
      <p:ext uri="{BB962C8B-B14F-4D97-AF65-F5344CB8AC3E}">
        <p14:creationId xmlns:p14="http://schemas.microsoft.com/office/powerpoint/2010/main" val="32029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0B17B8D4-C32B-40FB-A667-7F1F825B8FF8}" type="datetimeFigureOut">
              <a:rPr lang="es-PE" smtClean="0"/>
              <a:t>23/05/2017</a:t>
            </a:fld>
            <a:endParaRPr lang="es-PE"/>
          </a:p>
        </p:txBody>
      </p:sp>
      <p:sp>
        <p:nvSpPr>
          <p:cNvPr id="4" name="Marcador de imagen de diapositiva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D131640C-64AA-4D9D-9951-997A7B48088A}" type="slidenum">
              <a:rPr lang="es-PE" smtClean="0"/>
              <a:t>‹Nº›</a:t>
            </a:fld>
            <a:endParaRPr lang="es-PE"/>
          </a:p>
        </p:txBody>
      </p:sp>
    </p:spTree>
    <p:extLst>
      <p:ext uri="{BB962C8B-B14F-4D97-AF65-F5344CB8AC3E}">
        <p14:creationId xmlns:p14="http://schemas.microsoft.com/office/powerpoint/2010/main" val="152813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a:ln/>
        </p:spPr>
      </p:sp>
      <p:sp>
        <p:nvSpPr>
          <p:cNvPr id="5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a:p>
        </p:txBody>
      </p:sp>
      <p:sp>
        <p:nvSpPr>
          <p:cNvPr id="51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45610D-8E7E-4819-84A6-B6236B339DA2}" type="slidenum">
              <a:rPr lang="es-ES" altLang="es-PE"/>
              <a:pPr>
                <a:spcBef>
                  <a:spcPct val="0"/>
                </a:spcBef>
              </a:pPr>
              <a:t>1</a:t>
            </a:fld>
            <a:endParaRPr lang="es-ES" altLang="es-PE"/>
          </a:p>
        </p:txBody>
      </p:sp>
    </p:spTree>
    <p:extLst>
      <p:ext uri="{BB962C8B-B14F-4D97-AF65-F5344CB8AC3E}">
        <p14:creationId xmlns:p14="http://schemas.microsoft.com/office/powerpoint/2010/main" val="277749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p:cNvSpPr>
            <a:spLocks noGrp="1" noRot="1" noChangeAspect="1" noTextEdit="1"/>
          </p:cNvSpPr>
          <p:nvPr>
            <p:ph type="sldImg"/>
          </p:nvPr>
        </p:nvSpPr>
        <p:spPr>
          <a:xfrm>
            <a:off x="2913063" y="841375"/>
            <a:ext cx="4040187" cy="2273300"/>
          </a:xfrm>
          <a:ln/>
        </p:spPr>
      </p:sp>
      <p:sp>
        <p:nvSpPr>
          <p:cNvPr id="1741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p>
        </p:txBody>
      </p:sp>
      <p:sp>
        <p:nvSpPr>
          <p:cNvPr id="17412"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50F5E587-CD55-4606-B14E-8049E9E717E2}" type="slidenum">
              <a:rPr lang="es-ES" altLang="es-ES" sz="1200" smtClean="0"/>
              <a:pPr/>
              <a:t>14</a:t>
            </a:fld>
            <a:endParaRPr lang="es-ES" altLang="es-ES" sz="1200"/>
          </a:p>
        </p:txBody>
      </p:sp>
    </p:spTree>
    <p:extLst>
      <p:ext uri="{BB962C8B-B14F-4D97-AF65-F5344CB8AC3E}">
        <p14:creationId xmlns:p14="http://schemas.microsoft.com/office/powerpoint/2010/main" val="32977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p:cNvSpPr>
            <a:spLocks noGrp="1" noRot="1" noChangeAspect="1" noTextEdit="1"/>
          </p:cNvSpPr>
          <p:nvPr>
            <p:ph type="sldImg"/>
          </p:nvPr>
        </p:nvSpPr>
        <p:spPr>
          <a:xfrm>
            <a:off x="2913063" y="841375"/>
            <a:ext cx="4040187" cy="2273300"/>
          </a:xfrm>
          <a:ln/>
        </p:spPr>
      </p:sp>
      <p:sp>
        <p:nvSpPr>
          <p:cNvPr id="1741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p>
        </p:txBody>
      </p:sp>
      <p:sp>
        <p:nvSpPr>
          <p:cNvPr id="17412"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50F5E587-CD55-4606-B14E-8049E9E717E2}" type="slidenum">
              <a:rPr lang="es-ES" altLang="es-ES" sz="1200" smtClean="0"/>
              <a:pPr/>
              <a:t>15</a:t>
            </a:fld>
            <a:endParaRPr lang="es-ES" altLang="es-ES" sz="1200"/>
          </a:p>
        </p:txBody>
      </p:sp>
    </p:spTree>
    <p:extLst>
      <p:ext uri="{BB962C8B-B14F-4D97-AF65-F5344CB8AC3E}">
        <p14:creationId xmlns:p14="http://schemas.microsoft.com/office/powerpoint/2010/main" val="2908153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C88E873-612E-466F-B109-DBED32ECA300}" type="slidenum">
              <a:rPr lang="es-PE" smtClean="0"/>
              <a:t>16</a:t>
            </a:fld>
            <a:endParaRPr lang="es-PE"/>
          </a:p>
        </p:txBody>
      </p:sp>
    </p:spTree>
    <p:extLst>
      <p:ext uri="{BB962C8B-B14F-4D97-AF65-F5344CB8AC3E}">
        <p14:creationId xmlns:p14="http://schemas.microsoft.com/office/powerpoint/2010/main" val="157608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13063" y="841375"/>
            <a:ext cx="4040187" cy="22733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Factor clave para el éxito de las Evaluaciones es el nivel de involucramiento de las entidades</a:t>
            </a:r>
            <a:endParaRPr lang="es-PE" dirty="0"/>
          </a:p>
        </p:txBody>
      </p:sp>
      <p:sp>
        <p:nvSpPr>
          <p:cNvPr id="4" name="Marcador de número de diapositiva 3"/>
          <p:cNvSpPr>
            <a:spLocks noGrp="1"/>
          </p:cNvSpPr>
          <p:nvPr>
            <p:ph type="sldNum" sz="quarter" idx="10"/>
          </p:nvPr>
        </p:nvSpPr>
        <p:spPr/>
        <p:txBody>
          <a:bodyPr/>
          <a:lstStyle/>
          <a:p>
            <a:fld id="{9C88E873-612E-466F-B109-DBED32ECA300}" type="slidenum">
              <a:rPr lang="es-PE" smtClean="0"/>
              <a:t>17</a:t>
            </a:fld>
            <a:endParaRPr lang="es-PE"/>
          </a:p>
        </p:txBody>
      </p:sp>
    </p:spTree>
    <p:extLst>
      <p:ext uri="{BB962C8B-B14F-4D97-AF65-F5344CB8AC3E}">
        <p14:creationId xmlns:p14="http://schemas.microsoft.com/office/powerpoint/2010/main" val="154227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13063" y="841375"/>
            <a:ext cx="4040187" cy="2273300"/>
          </a:xfrm>
        </p:spPr>
      </p:sp>
      <p:sp>
        <p:nvSpPr>
          <p:cNvPr id="3" name="Marcador de notas 2"/>
          <p:cNvSpPr>
            <a:spLocks noGrp="1"/>
          </p:cNvSpPr>
          <p:nvPr>
            <p:ph type="body" idx="1"/>
          </p:nvPr>
        </p:nvSpPr>
        <p:spPr/>
        <p:txBody>
          <a:bodyPr/>
          <a:lstStyle/>
          <a:p>
            <a:pPr marL="0" indent="0">
              <a:buNone/>
            </a:pPr>
            <a:r>
              <a:rPr lang="es-ES" dirty="0"/>
              <a:t>Criterios de selección de evaluaciones </a:t>
            </a:r>
          </a:p>
          <a:p>
            <a:pPr marL="0" indent="0">
              <a:buNone/>
            </a:pPr>
            <a:r>
              <a:rPr lang="es-ES" dirty="0"/>
              <a:t>Recoger demanda de evaluaciones de los sectores </a:t>
            </a:r>
          </a:p>
          <a:p>
            <a:pPr marL="0" indent="0">
              <a:buNone/>
            </a:pPr>
            <a:r>
              <a:rPr lang="es-ES" dirty="0"/>
              <a:t>Directiva con los lineamientos de cada evaluación (definiciones, procesos, usos, actores, etc.)</a:t>
            </a:r>
            <a:endParaRPr lang="es-PE" dirty="0"/>
          </a:p>
        </p:txBody>
      </p:sp>
      <p:sp>
        <p:nvSpPr>
          <p:cNvPr id="4" name="Marcador de número de diapositiva 3"/>
          <p:cNvSpPr>
            <a:spLocks noGrp="1"/>
          </p:cNvSpPr>
          <p:nvPr>
            <p:ph type="sldNum" sz="quarter" idx="10"/>
          </p:nvPr>
        </p:nvSpPr>
        <p:spPr/>
        <p:txBody>
          <a:bodyPr/>
          <a:lstStyle/>
          <a:p>
            <a:fld id="{9C88E873-612E-466F-B109-DBED32ECA300}" type="slidenum">
              <a:rPr lang="es-PE" smtClean="0"/>
              <a:t>18</a:t>
            </a:fld>
            <a:endParaRPr lang="es-PE"/>
          </a:p>
        </p:txBody>
      </p:sp>
    </p:spTree>
    <p:extLst>
      <p:ext uri="{BB962C8B-B14F-4D97-AF65-F5344CB8AC3E}">
        <p14:creationId xmlns:p14="http://schemas.microsoft.com/office/powerpoint/2010/main" val="3178054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13063" y="841375"/>
            <a:ext cx="4040187" cy="2273300"/>
          </a:xfrm>
        </p:spPr>
      </p:sp>
      <p:sp>
        <p:nvSpPr>
          <p:cNvPr id="3" name="Marcador de notas 2"/>
          <p:cNvSpPr>
            <a:spLocks noGrp="1"/>
          </p:cNvSpPr>
          <p:nvPr>
            <p:ph type="body" idx="1"/>
          </p:nvPr>
        </p:nvSpPr>
        <p:spPr/>
        <p:txBody>
          <a:bodyPr/>
          <a:lstStyle/>
          <a:p>
            <a:pPr marL="0" indent="0">
              <a:buNone/>
            </a:pPr>
            <a:r>
              <a:rPr lang="es-ES" dirty="0"/>
              <a:t>Criterios de selección de evaluaciones </a:t>
            </a:r>
          </a:p>
          <a:p>
            <a:pPr marL="0" indent="0">
              <a:buNone/>
            </a:pPr>
            <a:r>
              <a:rPr lang="es-ES" dirty="0"/>
              <a:t>Recoger demanda de evaluaciones de los sectores </a:t>
            </a:r>
          </a:p>
          <a:p>
            <a:pPr marL="0" indent="0">
              <a:buNone/>
            </a:pPr>
            <a:r>
              <a:rPr lang="es-ES" dirty="0"/>
              <a:t>Directiva con los lineamientos de cada evaluación (definiciones, procesos, usos, actores, etc.)</a:t>
            </a:r>
            <a:endParaRPr lang="es-PE" dirty="0"/>
          </a:p>
        </p:txBody>
      </p:sp>
      <p:sp>
        <p:nvSpPr>
          <p:cNvPr id="4" name="Marcador de número de diapositiva 3"/>
          <p:cNvSpPr>
            <a:spLocks noGrp="1"/>
          </p:cNvSpPr>
          <p:nvPr>
            <p:ph type="sldNum" sz="quarter" idx="10"/>
          </p:nvPr>
        </p:nvSpPr>
        <p:spPr/>
        <p:txBody>
          <a:bodyPr/>
          <a:lstStyle/>
          <a:p>
            <a:fld id="{9C88E873-612E-466F-B109-DBED32ECA300}" type="slidenum">
              <a:rPr lang="es-PE" smtClean="0"/>
              <a:t>19</a:t>
            </a:fld>
            <a:endParaRPr lang="es-PE"/>
          </a:p>
        </p:txBody>
      </p:sp>
    </p:spTree>
    <p:extLst>
      <p:ext uri="{BB962C8B-B14F-4D97-AF65-F5344CB8AC3E}">
        <p14:creationId xmlns:p14="http://schemas.microsoft.com/office/powerpoint/2010/main" val="3228869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D131640C-64AA-4D9D-9951-997A7B48088A}" type="slidenum">
              <a:rPr lang="es-PE" smtClean="0"/>
              <a:t>20</a:t>
            </a:fld>
            <a:endParaRPr lang="es-PE"/>
          </a:p>
        </p:txBody>
      </p:sp>
    </p:spTree>
    <p:extLst>
      <p:ext uri="{BB962C8B-B14F-4D97-AF65-F5344CB8AC3E}">
        <p14:creationId xmlns:p14="http://schemas.microsoft.com/office/powerpoint/2010/main" val="264350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PE" dirty="0">
                <a:latin typeface="Arial" panose="020B0604020202020204" pitchFamily="34" charset="0"/>
                <a:cs typeface="Arial" panose="020B0604020202020204" pitchFamily="34" charset="0"/>
              </a:rPr>
              <a:t>Presupuesto por Resultados (</a:t>
            </a:r>
            <a:r>
              <a:rPr lang="es-PE" dirty="0" err="1">
                <a:latin typeface="Arial" panose="020B0604020202020204" pitchFamily="34" charset="0"/>
                <a:cs typeface="Arial" panose="020B0604020202020204" pitchFamily="34" charset="0"/>
              </a:rPr>
              <a:t>PpR</a:t>
            </a:r>
            <a:r>
              <a:rPr lang="es-PE" dirty="0">
                <a:latin typeface="Arial" panose="020B0604020202020204" pitchFamily="34" charset="0"/>
                <a:cs typeface="Arial" panose="020B0604020202020204" pitchFamily="34" charset="0"/>
              </a:rPr>
              <a:t>) es una metodología que se aplica progresivamente al proceso presupuestario y que integra la programación, formulación, aprobación, ejecución y evaluación del presupuesto, en una visión de logro de productos, resultados y uso eficaz y eficiente de los recursos del Estado a favor de la población, retroalimentando los procesos anuales de asignación del presupuesto público y mejorando los sistemas de gestión administrativa del Estado. 79.2 El Presupuesto por Resultados (</a:t>
            </a:r>
            <a:r>
              <a:rPr lang="es-PE" dirty="0" err="1">
                <a:latin typeface="Arial" panose="020B0604020202020204" pitchFamily="34" charset="0"/>
                <a:cs typeface="Arial" panose="020B0604020202020204" pitchFamily="34" charset="0"/>
              </a:rPr>
              <a:t>PpR</a:t>
            </a:r>
            <a:r>
              <a:rPr lang="es-PE" dirty="0">
                <a:latin typeface="Arial" panose="020B0604020202020204" pitchFamily="34" charset="0"/>
                <a:cs typeface="Arial" panose="020B0604020202020204" pitchFamily="34" charset="0"/>
              </a:rPr>
              <a:t>) utiliza instrumentos tales como la programación presupuestaria estratégica, el seguimiento de productos y resultados a través de indicadores de desempeño, y las evaluaciones independientes, entre otros que determine el Ministerio de Economía y Finanzas en colaboración con las demás entidades de Gobierno</a:t>
            </a:r>
          </a:p>
          <a:p>
            <a:pPr marL="0" indent="0">
              <a:buNone/>
            </a:pPr>
            <a:r>
              <a:rPr lang="es-PE" dirty="0" err="1">
                <a:latin typeface="Arial" panose="020B0604020202020204" pitchFamily="34" charset="0"/>
                <a:cs typeface="Arial" panose="020B0604020202020204" pitchFamily="34" charset="0"/>
              </a:rPr>
              <a:t>eneración</a:t>
            </a:r>
            <a:r>
              <a:rPr lang="es-PE" dirty="0">
                <a:latin typeface="Arial" panose="020B0604020202020204" pitchFamily="34" charset="0"/>
                <a:cs typeface="Arial" panose="020B0604020202020204" pitchFamily="34" charset="0"/>
              </a:rPr>
              <a:t> de información de los resultados, productos y de las herramientas de gestión institucional, así como la rendición de cuentas. </a:t>
            </a:r>
          </a:p>
          <a:p>
            <a:pPr marL="0" indent="0">
              <a:buNone/>
            </a:pPr>
            <a:r>
              <a:rPr lang="es-PE" dirty="0">
                <a:latin typeface="Arial" panose="020B0604020202020204" pitchFamily="34" charset="0"/>
                <a:cs typeface="Arial" panose="020B0604020202020204" pitchFamily="34" charset="0"/>
              </a:rPr>
              <a:t>n razón a su diseño, ejecución, eficiencia, eficacia e impacto y resultados en la población</a:t>
            </a:r>
          </a:p>
          <a:p>
            <a:pPr marL="0" indent="0">
              <a:buNone/>
            </a:pPr>
            <a:r>
              <a:rPr lang="es-PE" dirty="0">
                <a:latin typeface="Arial" panose="020B0604020202020204" pitchFamily="34" charset="0"/>
                <a:cs typeface="Arial" panose="020B0604020202020204" pitchFamily="34" charset="0"/>
              </a:rPr>
              <a:t>el desempeño para ser usada dentro del sistema presupuestario, permitiendo con ello justificar, en el marco del presupuesto por resultados, la toma de decisiones en materia presupuestal.</a:t>
            </a:r>
          </a:p>
          <a:p>
            <a:endParaRPr lang="es-PE" dirty="0"/>
          </a:p>
        </p:txBody>
      </p:sp>
      <p:sp>
        <p:nvSpPr>
          <p:cNvPr id="4" name="Marcador de número de diapositiva 3"/>
          <p:cNvSpPr>
            <a:spLocks noGrp="1"/>
          </p:cNvSpPr>
          <p:nvPr>
            <p:ph type="sldNum" sz="quarter" idx="10"/>
          </p:nvPr>
        </p:nvSpPr>
        <p:spPr/>
        <p:txBody>
          <a:bodyPr/>
          <a:lstStyle/>
          <a:p>
            <a:fld id="{D131640C-64AA-4D9D-9951-997A7B48088A}" type="slidenum">
              <a:rPr lang="es-PE" smtClean="0"/>
              <a:t>2</a:t>
            </a:fld>
            <a:endParaRPr lang="es-PE"/>
          </a:p>
        </p:txBody>
      </p:sp>
    </p:spTree>
    <p:extLst>
      <p:ext uri="{BB962C8B-B14F-4D97-AF65-F5344CB8AC3E}">
        <p14:creationId xmlns:p14="http://schemas.microsoft.com/office/powerpoint/2010/main" val="174841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just">
              <a:lnSpc>
                <a:spcPct val="90000"/>
              </a:lnSpc>
            </a:pPr>
            <a:r>
              <a:rPr lang="es-ES" sz="1200" kern="1200" dirty="0">
                <a:solidFill>
                  <a:schemeClr val="tx1"/>
                </a:solidFill>
                <a:effectLst/>
                <a:latin typeface="+mn-lt"/>
                <a:ea typeface="+mn-ea"/>
                <a:cs typeface="+mn-cs"/>
              </a:rPr>
              <a:t> Los resultados de las Evaluaciones Independientes deben derivar en </a:t>
            </a:r>
            <a:r>
              <a:rPr lang="es-ES" sz="1200" kern="1200" dirty="0" err="1">
                <a:solidFill>
                  <a:schemeClr val="tx1"/>
                </a:solidFill>
                <a:effectLst/>
                <a:latin typeface="+mn-lt"/>
                <a:ea typeface="+mn-ea"/>
                <a:cs typeface="+mn-cs"/>
              </a:rPr>
              <a:t>recomedaciones</a:t>
            </a:r>
            <a:r>
              <a:rPr lang="es-ES" sz="1200" kern="1200" dirty="0">
                <a:solidFill>
                  <a:schemeClr val="tx1"/>
                </a:solidFill>
                <a:effectLst/>
                <a:latin typeface="+mn-lt"/>
                <a:ea typeface="+mn-ea"/>
                <a:cs typeface="+mn-cs"/>
              </a:rPr>
              <a:t> de mejoras a la asignación del gasto y/o gestión de la intervención. Para ello, los resultados de las evaluaciones deben ser elementos a considerar en el proceso de toma de decisiones presupuestales y también deben ser considerados por las entidades evaluadas para la determinación de prioridades, metas y mejoras en su gestión</a:t>
            </a:r>
            <a:endParaRPr lang="es-PE" altLang="es-ES" sz="1000" dirty="0"/>
          </a:p>
        </p:txBody>
      </p:sp>
      <p:sp>
        <p:nvSpPr>
          <p:cNvPr id="440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D44D2B-95A2-4575-89D9-E8934939B69D}" type="slidenum">
              <a:rPr lang="es-ES_tradnl" altLang="es-ES" smtClean="0">
                <a:latin typeface="Times New Roman" panose="02020603050405020304" pitchFamily="18" charset="0"/>
              </a:rPr>
              <a:pPr>
                <a:spcBef>
                  <a:spcPct val="0"/>
                </a:spcBef>
              </a:pPr>
              <a:t>4</a:t>
            </a:fld>
            <a:endParaRPr lang="es-ES_tradnl" altLang="es-ES">
              <a:latin typeface="Times New Roman" panose="02020603050405020304" pitchFamily="18" charset="0"/>
            </a:endParaRPr>
          </a:p>
        </p:txBody>
      </p:sp>
    </p:spTree>
    <p:extLst>
      <p:ext uri="{BB962C8B-B14F-4D97-AF65-F5344CB8AC3E}">
        <p14:creationId xmlns:p14="http://schemas.microsoft.com/office/powerpoint/2010/main" val="195716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just">
              <a:lnSpc>
                <a:spcPct val="90000"/>
              </a:lnSpc>
            </a:pPr>
            <a:r>
              <a:rPr lang="es-ES" sz="1200" kern="1200" dirty="0">
                <a:solidFill>
                  <a:schemeClr val="tx1"/>
                </a:solidFill>
                <a:effectLst/>
                <a:latin typeface="+mn-lt"/>
                <a:ea typeface="+mn-ea"/>
                <a:cs typeface="+mn-cs"/>
              </a:rPr>
              <a:t> Los resultados de las Evaluaciones Independientes deben derivar </a:t>
            </a:r>
            <a:r>
              <a:rPr lang="es-ES" sz="1200" kern="1200">
                <a:solidFill>
                  <a:schemeClr val="tx1"/>
                </a:solidFill>
                <a:effectLst/>
                <a:latin typeface="+mn-lt"/>
                <a:ea typeface="+mn-ea"/>
                <a:cs typeface="+mn-cs"/>
              </a:rPr>
              <a:t>en </a:t>
            </a:r>
            <a:r>
              <a:rPr lang="es-ES" sz="1200" kern="1200" smtClean="0">
                <a:solidFill>
                  <a:schemeClr val="tx1"/>
                </a:solidFill>
                <a:effectLst/>
                <a:latin typeface="+mn-lt"/>
                <a:ea typeface="+mn-ea"/>
                <a:cs typeface="+mn-cs"/>
              </a:rPr>
              <a:t>recomendaciones </a:t>
            </a:r>
            <a:r>
              <a:rPr lang="es-ES" sz="1200" kern="1200" dirty="0">
                <a:solidFill>
                  <a:schemeClr val="tx1"/>
                </a:solidFill>
                <a:effectLst/>
                <a:latin typeface="+mn-lt"/>
                <a:ea typeface="+mn-ea"/>
                <a:cs typeface="+mn-cs"/>
              </a:rPr>
              <a:t>de mejoras a la asignación del gasto y/o gestión de la intervención. Para ello, los resultados de las evaluaciones deben ser elementos a considerar en el proceso de toma de decisiones presupuestales y también deben ser considerados por las entidades evaluadas para la determinación de prioridades, metas y mejoras en su gestión</a:t>
            </a:r>
            <a:endParaRPr lang="es-PE" altLang="es-ES" sz="1000" dirty="0"/>
          </a:p>
        </p:txBody>
      </p:sp>
      <p:sp>
        <p:nvSpPr>
          <p:cNvPr id="440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D44D2B-95A2-4575-89D9-E8934939B69D}" type="slidenum">
              <a:rPr lang="es-ES_tradnl" altLang="es-ES" smtClean="0">
                <a:latin typeface="Times New Roman" panose="02020603050405020304" pitchFamily="18" charset="0"/>
              </a:rPr>
              <a:pPr>
                <a:spcBef>
                  <a:spcPct val="0"/>
                </a:spcBef>
              </a:pPr>
              <a:t>5</a:t>
            </a:fld>
            <a:endParaRPr lang="es-ES_tradnl" altLang="es-ES">
              <a:latin typeface="Times New Roman" panose="02020603050405020304" pitchFamily="18" charset="0"/>
            </a:endParaRPr>
          </a:p>
        </p:txBody>
      </p:sp>
    </p:spTree>
    <p:extLst>
      <p:ext uri="{BB962C8B-B14F-4D97-AF65-F5344CB8AC3E}">
        <p14:creationId xmlns:p14="http://schemas.microsoft.com/office/powerpoint/2010/main" val="85579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Desde el ME</a:t>
            </a:r>
            <a:r>
              <a:rPr lang="es-ES" baseline="0" dirty="0"/>
              <a:t> y desde un ministerio de hacienda que ejecuta el PRR </a:t>
            </a:r>
          </a:p>
          <a:p>
            <a:r>
              <a:rPr lang="es-ES" dirty="0"/>
              <a:t>Creo</a:t>
            </a:r>
            <a:r>
              <a:rPr lang="es-ES" baseline="0" dirty="0"/>
              <a:t> que la punta de la flecha debiera ser mas grande y el grosor también (no se entiende la orientación de la dirección)  y está medio laberintico</a:t>
            </a:r>
          </a:p>
          <a:p>
            <a:r>
              <a:rPr lang="es-ES" baseline="0" dirty="0"/>
              <a:t>Y si hacemos una escalera (la idea principal y vamos desagregando   y una flecha en diagonal</a:t>
            </a:r>
          </a:p>
          <a:p>
            <a:endParaRPr lang="es-ES" baseline="0" dirty="0"/>
          </a:p>
          <a:p>
            <a:endParaRPr lang="es-ES" baseline="0" dirty="0"/>
          </a:p>
          <a:p>
            <a:r>
              <a:rPr lang="es-ES" baseline="0" dirty="0"/>
              <a:t>Mejora de la </a:t>
            </a:r>
            <a:r>
              <a:rPr lang="es-ES" baseline="0" dirty="0" err="1"/>
              <a:t>gsetión</a:t>
            </a:r>
            <a:r>
              <a:rPr lang="es-ES" baseline="0" dirty="0"/>
              <a:t> hacia resultados </a:t>
            </a:r>
          </a:p>
          <a:p>
            <a:r>
              <a:rPr lang="es-ES" baseline="0" dirty="0"/>
              <a:t>Yo creo que lo pondría como escalera La primera parte</a:t>
            </a:r>
          </a:p>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fld id="{EE15BDEE-5904-4C6D-AB09-3A0E14A82530}" type="slidenum">
              <a:rPr lang="es-PE" smtClean="0"/>
              <a:pPr/>
              <a:t>6</a:t>
            </a:fld>
            <a:endParaRPr lang="es-PE"/>
          </a:p>
        </p:txBody>
      </p:sp>
    </p:spTree>
    <p:extLst>
      <p:ext uri="{BB962C8B-B14F-4D97-AF65-F5344CB8AC3E}">
        <p14:creationId xmlns:p14="http://schemas.microsoft.com/office/powerpoint/2010/main" val="402147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Desde el ME</a:t>
            </a:r>
            <a:r>
              <a:rPr lang="es-ES" baseline="0" dirty="0"/>
              <a:t> y desde un ministerio de hacienda que ejecuta el PRR </a:t>
            </a:r>
          </a:p>
          <a:p>
            <a:r>
              <a:rPr lang="es-ES" dirty="0"/>
              <a:t>Creo</a:t>
            </a:r>
            <a:r>
              <a:rPr lang="es-ES" baseline="0" dirty="0"/>
              <a:t> que la punta de la flecha debiera ser mas grande y el grosor también (no se entiende la orientación de la dirección)  y está medio laberintico</a:t>
            </a:r>
          </a:p>
          <a:p>
            <a:r>
              <a:rPr lang="es-ES" baseline="0" dirty="0"/>
              <a:t>Y si hacemos una escalera (la idea principal y vamos desagregando   y una flecha en diagonal</a:t>
            </a:r>
          </a:p>
          <a:p>
            <a:endParaRPr lang="es-ES" baseline="0" dirty="0"/>
          </a:p>
          <a:p>
            <a:endParaRPr lang="es-ES" baseline="0" dirty="0"/>
          </a:p>
          <a:p>
            <a:r>
              <a:rPr lang="es-ES" baseline="0" dirty="0"/>
              <a:t>Mejora de la </a:t>
            </a:r>
            <a:r>
              <a:rPr lang="es-ES" baseline="0" dirty="0" err="1"/>
              <a:t>gsetión</a:t>
            </a:r>
            <a:r>
              <a:rPr lang="es-ES" baseline="0" dirty="0"/>
              <a:t> hacia resultados </a:t>
            </a:r>
          </a:p>
          <a:p>
            <a:r>
              <a:rPr lang="es-ES" baseline="0" dirty="0"/>
              <a:t>Yo creo que lo pondría como escalera La primera parte</a:t>
            </a:r>
          </a:p>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fld id="{EE15BDEE-5904-4C6D-AB09-3A0E14A82530}" type="slidenum">
              <a:rPr lang="es-PE" smtClean="0"/>
              <a:pPr/>
              <a:t>7</a:t>
            </a:fld>
            <a:endParaRPr lang="es-PE"/>
          </a:p>
        </p:txBody>
      </p:sp>
    </p:spTree>
    <p:extLst>
      <p:ext uri="{BB962C8B-B14F-4D97-AF65-F5344CB8AC3E}">
        <p14:creationId xmlns:p14="http://schemas.microsoft.com/office/powerpoint/2010/main" val="30216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p:cNvSpPr>
            <a:spLocks noGrp="1" noRot="1" noChangeAspect="1" noTextEdit="1"/>
          </p:cNvSpPr>
          <p:nvPr>
            <p:ph type="sldImg"/>
          </p:nvPr>
        </p:nvSpPr>
        <p:spPr>
          <a:ln/>
        </p:spPr>
      </p:sp>
      <p:sp>
        <p:nvSpPr>
          <p:cNvPr id="46083"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ES" dirty="0"/>
          </a:p>
          <a:p>
            <a:endParaRPr lang="es-MX" altLang="es-ES" dirty="0"/>
          </a:p>
          <a:p>
            <a:r>
              <a:rPr lang="es-MX" altLang="es-ES" dirty="0"/>
              <a:t>3. Incentivos para estimular la realización de evaluaciones de calidad y la utilización de sus resultados por parte de organismos públicos</a:t>
            </a:r>
            <a:endParaRPr lang="es-ES" altLang="es-ES" dirty="0"/>
          </a:p>
        </p:txBody>
      </p:sp>
      <p:sp>
        <p:nvSpPr>
          <p:cNvPr id="46084"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fld id="{77623450-41DC-4801-93B1-30B73B5FA668}" type="slidenum">
              <a:rPr lang="es-ES" altLang="es-ES" sz="1200" smtClean="0">
                <a:cs typeface="Arial" panose="020B0604020202020204" pitchFamily="34" charset="0"/>
              </a:rPr>
              <a:pPr/>
              <a:t>10</a:t>
            </a:fld>
            <a:endParaRPr lang="es-ES" altLang="es-ES" sz="1200">
              <a:cs typeface="Arial" panose="020B0604020202020204" pitchFamily="34" charset="0"/>
            </a:endParaRPr>
          </a:p>
        </p:txBody>
      </p:sp>
    </p:spTree>
    <p:extLst>
      <p:ext uri="{BB962C8B-B14F-4D97-AF65-F5344CB8AC3E}">
        <p14:creationId xmlns:p14="http://schemas.microsoft.com/office/powerpoint/2010/main" val="203777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PE" sz="1200" b="0" i="0" u="none" strike="noStrike" kern="1200" baseline="0" dirty="0">
                <a:solidFill>
                  <a:schemeClr val="tx1"/>
                </a:solidFill>
                <a:latin typeface="+mn-lt"/>
                <a:ea typeface="+mn-ea"/>
                <a:cs typeface="+mn-cs"/>
              </a:rPr>
              <a:t>el incremento de los impactos cuando la muestra se concentra</a:t>
            </a:r>
          </a:p>
          <a:p>
            <a:r>
              <a:rPr lang="es-PE" sz="1200" b="0" i="0" u="none" strike="noStrike" kern="1200" baseline="0" dirty="0">
                <a:solidFill>
                  <a:schemeClr val="tx1"/>
                </a:solidFill>
                <a:latin typeface="+mn-lt"/>
                <a:ea typeface="+mn-ea"/>
                <a:cs typeface="+mn-cs"/>
              </a:rPr>
              <a:t>en niños que recibieron más visitas parece indicar que el potencial del</a:t>
            </a:r>
          </a:p>
          <a:p>
            <a:r>
              <a:rPr lang="es-PE" sz="1200" b="0" i="0" u="none" strike="noStrike" kern="1200" baseline="0" dirty="0">
                <a:solidFill>
                  <a:schemeClr val="tx1"/>
                </a:solidFill>
                <a:latin typeface="+mn-lt"/>
                <a:ea typeface="+mn-ea"/>
                <a:cs typeface="+mn-cs"/>
              </a:rPr>
              <a:t>programa para contribuir a la promoción del desarrollo infantil pudo ser</a:t>
            </a:r>
          </a:p>
          <a:p>
            <a:r>
              <a:rPr lang="es-PE" sz="1200" b="0" i="0" u="none" strike="noStrike" kern="1200" baseline="0" dirty="0">
                <a:solidFill>
                  <a:schemeClr val="tx1"/>
                </a:solidFill>
                <a:latin typeface="+mn-lt"/>
                <a:ea typeface="+mn-ea"/>
                <a:cs typeface="+mn-cs"/>
              </a:rPr>
              <a:t>mayor al que se alcanzó.</a:t>
            </a:r>
            <a:endParaRPr lang="es-PE" dirty="0"/>
          </a:p>
        </p:txBody>
      </p:sp>
      <p:sp>
        <p:nvSpPr>
          <p:cNvPr id="4" name="Marcador de número de diapositiva 3"/>
          <p:cNvSpPr>
            <a:spLocks noGrp="1"/>
          </p:cNvSpPr>
          <p:nvPr>
            <p:ph type="sldNum" sz="quarter" idx="10"/>
          </p:nvPr>
        </p:nvSpPr>
        <p:spPr/>
        <p:txBody>
          <a:bodyPr/>
          <a:lstStyle/>
          <a:p>
            <a:fld id="{9C88E873-612E-466F-B109-DBED32ECA300}" type="slidenum">
              <a:rPr lang="es-PE" smtClean="0"/>
              <a:t>12</a:t>
            </a:fld>
            <a:endParaRPr lang="es-PE"/>
          </a:p>
        </p:txBody>
      </p:sp>
    </p:spTree>
    <p:extLst>
      <p:ext uri="{BB962C8B-B14F-4D97-AF65-F5344CB8AC3E}">
        <p14:creationId xmlns:p14="http://schemas.microsoft.com/office/powerpoint/2010/main" val="282228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87B5B4F-37AA-40D4-B457-5DB27375B592}" type="slidenum">
              <a:rPr lang="es-PE" smtClean="0"/>
              <a:pPr/>
              <a:t>13</a:t>
            </a:fld>
            <a:endParaRPr lang="es-PE"/>
          </a:p>
        </p:txBody>
      </p:sp>
    </p:spTree>
    <p:extLst>
      <p:ext uri="{BB962C8B-B14F-4D97-AF65-F5344CB8AC3E}">
        <p14:creationId xmlns:p14="http://schemas.microsoft.com/office/powerpoint/2010/main" val="378610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D2BC5461-9D8A-42D3-BA74-3F5628AB1D3E}" type="datetimeFigureOut">
              <a:rPr lang="es-PE" smtClean="0"/>
              <a:t>23/05/2017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162440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2BC5461-9D8A-42D3-BA74-3F5628AB1D3E}" type="datetimeFigureOut">
              <a:rPr lang="es-PE" smtClean="0"/>
              <a:t>23/05/2017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241576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2BC5461-9D8A-42D3-BA74-3F5628AB1D3E}" type="datetimeFigureOut">
              <a:rPr lang="es-PE" smtClean="0"/>
              <a:t>23/05/2017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10856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2BC5461-9D8A-42D3-BA74-3F5628AB1D3E}" type="datetimeFigureOut">
              <a:rPr lang="es-PE" smtClean="0"/>
              <a:t>23/05/2017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133146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2BC5461-9D8A-42D3-BA74-3F5628AB1D3E}" type="datetimeFigureOut">
              <a:rPr lang="es-PE" smtClean="0"/>
              <a:t>23/05/2017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44731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D2BC5461-9D8A-42D3-BA74-3F5628AB1D3E}" type="datetimeFigureOut">
              <a:rPr lang="es-PE" smtClean="0"/>
              <a:t>23/05/2017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19032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D2BC5461-9D8A-42D3-BA74-3F5628AB1D3E}" type="datetimeFigureOut">
              <a:rPr lang="es-PE" smtClean="0"/>
              <a:t>23/05/2017</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136453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D2BC5461-9D8A-42D3-BA74-3F5628AB1D3E}" type="datetimeFigureOut">
              <a:rPr lang="es-PE" smtClean="0"/>
              <a:t>23/05/2017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354626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BC5461-9D8A-42D3-BA74-3F5628AB1D3E}" type="datetimeFigureOut">
              <a:rPr lang="es-PE" smtClean="0"/>
              <a:t>23/05/2017</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368582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2BC5461-9D8A-42D3-BA74-3F5628AB1D3E}" type="datetimeFigureOut">
              <a:rPr lang="es-PE" smtClean="0"/>
              <a:t>23/05/2017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339199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2BC5461-9D8A-42D3-BA74-3F5628AB1D3E}" type="datetimeFigureOut">
              <a:rPr lang="es-PE" smtClean="0"/>
              <a:t>23/05/2017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C91F8A7-D146-415B-904F-49F8E9C9245A}" type="slidenum">
              <a:rPr lang="es-PE" smtClean="0"/>
              <a:t>‹Nº›</a:t>
            </a:fld>
            <a:endParaRPr lang="es-PE"/>
          </a:p>
        </p:txBody>
      </p:sp>
    </p:spTree>
    <p:extLst>
      <p:ext uri="{BB962C8B-B14F-4D97-AF65-F5344CB8AC3E}">
        <p14:creationId xmlns:p14="http://schemas.microsoft.com/office/powerpoint/2010/main" val="54111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C5461-9D8A-42D3-BA74-3F5628AB1D3E}" type="datetimeFigureOut">
              <a:rPr lang="es-PE" smtClean="0"/>
              <a:t>23/05/2017</a:t>
            </a:fld>
            <a:endParaRPr lang="es-PE"/>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1F8A7-D146-415B-904F-49F8E9C9245A}" type="slidenum">
              <a:rPr lang="es-PE" smtClean="0"/>
              <a:t>‹Nº›</a:t>
            </a:fld>
            <a:endParaRPr lang="es-PE"/>
          </a:p>
        </p:txBody>
      </p:sp>
    </p:spTree>
    <p:extLst>
      <p:ext uri="{BB962C8B-B14F-4D97-AF65-F5344CB8AC3E}">
        <p14:creationId xmlns:p14="http://schemas.microsoft.com/office/powerpoint/2010/main" val="1567109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4.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6.png"/><Relationship Id="rId5" Type="http://schemas.openxmlformats.org/officeDocument/2006/relationships/image" Target="../media/image31.jpeg"/><Relationship Id="rId10" Type="http://schemas.openxmlformats.org/officeDocument/2006/relationships/image" Target="../media/image2.jpe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hyperlink" Target="http://10.0.100.176/test/mefportal/es/presupuesto-por-resultados/ique-es-pp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6E14399-07D2-4D1A-8B2D-B020C57D2DAD}" type="slidenum">
              <a:rPr lang="es-ES" altLang="en-US" sz="1400">
                <a:solidFill>
                  <a:schemeClr val="bg1"/>
                </a:solidFill>
              </a:rPr>
              <a:pPr>
                <a:spcBef>
                  <a:spcPct val="0"/>
                </a:spcBef>
                <a:buClrTx/>
                <a:buSzTx/>
                <a:buFontTx/>
                <a:buNone/>
              </a:pPr>
              <a:t>1</a:t>
            </a:fld>
            <a:endParaRPr lang="es-ES" altLang="en-US" sz="1400" dirty="0">
              <a:solidFill>
                <a:schemeClr val="bg1"/>
              </a:solidFill>
            </a:endParaRPr>
          </a:p>
        </p:txBody>
      </p:sp>
      <p:sp>
        <p:nvSpPr>
          <p:cNvPr id="5" name="Title 1"/>
          <p:cNvSpPr txBox="1">
            <a:spLocks/>
          </p:cNvSpPr>
          <p:nvPr/>
        </p:nvSpPr>
        <p:spPr bwMode="auto">
          <a:xfrm>
            <a:off x="1427956" y="1386012"/>
            <a:ext cx="9336087" cy="1873249"/>
          </a:xfrm>
          <a:prstGeom prst="rect">
            <a:avLst/>
          </a:prstGeom>
          <a:noFill/>
          <a:ln w="9525">
            <a:noFill/>
            <a:miter lim="800000"/>
            <a:headEnd/>
            <a:tailEnd/>
          </a:ln>
        </p:spPr>
        <p:txBody>
          <a:bodyPr/>
          <a:lstStyle/>
          <a:p>
            <a:pPr algn="ctr">
              <a:defRPr/>
            </a:pPr>
            <a:r>
              <a:rPr lang="es-PE" sz="4500" b="1" dirty="0">
                <a:latin typeface="Arial" panose="020B0604020202020204" pitchFamily="34" charset="0"/>
                <a:ea typeface="+mj-ea"/>
                <a:cs typeface="Arial" panose="020B0604020202020204" pitchFamily="34" charset="0"/>
              </a:rPr>
              <a:t>La Evaluación para la toma de decisiones de presupuesto</a:t>
            </a:r>
          </a:p>
          <a:p>
            <a:pPr algn="ctr">
              <a:defRPr/>
            </a:pPr>
            <a:endParaRPr lang="es-PE" sz="4500" b="1" dirty="0">
              <a:latin typeface="Arial" panose="020B0604020202020204" pitchFamily="34" charset="0"/>
              <a:ea typeface="+mj-ea"/>
              <a:cs typeface="Arial" panose="020B0604020202020204" pitchFamily="34" charset="0"/>
            </a:endParaRPr>
          </a:p>
          <a:p>
            <a:pPr algn="ctr">
              <a:defRPr/>
            </a:pPr>
            <a:r>
              <a:rPr lang="es-PE" sz="3600" b="1" i="1" dirty="0">
                <a:latin typeface="Arial" panose="020B0604020202020204" pitchFamily="34" charset="0"/>
                <a:ea typeface="+mj-ea"/>
                <a:cs typeface="Arial" panose="020B0604020202020204" pitchFamily="34" charset="0"/>
              </a:rPr>
              <a:t>El caso de las evaluaciones independientes del PpR</a:t>
            </a:r>
          </a:p>
          <a:p>
            <a:pPr algn="ctr">
              <a:defRPr/>
            </a:pPr>
            <a:endParaRPr lang="es-PE" sz="3800" b="1" dirty="0">
              <a:latin typeface="+mj-lt"/>
              <a:ea typeface="+mj-ea"/>
              <a:cs typeface="+mj-cs"/>
            </a:endParaRPr>
          </a:p>
          <a:p>
            <a:pPr algn="ctr">
              <a:defRPr/>
            </a:pPr>
            <a:r>
              <a:rPr lang="es-PE" sz="3800" dirty="0">
                <a:latin typeface="+mj-lt"/>
                <a:ea typeface="+mj-ea"/>
                <a:cs typeface="+mj-cs"/>
              </a:rPr>
              <a:t>Rodolfo Acuña, Director General de Presupuesto Público - MEF</a:t>
            </a:r>
          </a:p>
        </p:txBody>
      </p:sp>
      <p:sp>
        <p:nvSpPr>
          <p:cNvPr id="6" name="2 Subtítulo"/>
          <p:cNvSpPr txBox="1">
            <a:spLocks/>
          </p:cNvSpPr>
          <p:nvPr/>
        </p:nvSpPr>
        <p:spPr bwMode="auto">
          <a:xfrm>
            <a:off x="4866481" y="3772959"/>
            <a:ext cx="7488238" cy="877715"/>
          </a:xfrm>
          <a:prstGeom prst="rect">
            <a:avLst/>
          </a:prstGeom>
          <a:noFill/>
          <a:ln w="9525">
            <a:noFill/>
            <a:miter lim="800000"/>
            <a:headEnd/>
            <a:tailEnd/>
          </a:ln>
        </p:spPr>
        <p:txBody>
          <a:bodyPr>
            <a:normAutofit/>
          </a:bodyPr>
          <a:lst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a:lstStyle>
          <a:p>
            <a:pPr marL="0" indent="0" algn="ctr">
              <a:buNone/>
              <a:defRPr/>
            </a:pPr>
            <a:endParaRPr lang="es-ES" sz="2000" kern="0" dirty="0"/>
          </a:p>
        </p:txBody>
      </p:sp>
      <p:cxnSp>
        <p:nvCxnSpPr>
          <p:cNvPr id="3" name="2 Conector recto"/>
          <p:cNvCxnSpPr/>
          <p:nvPr/>
        </p:nvCxnSpPr>
        <p:spPr>
          <a:xfrm>
            <a:off x="2493962" y="4681115"/>
            <a:ext cx="7488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02" name="Picture 2" descr="http://eitiperu.minem.gob.pe/images/enlaces/OGO_MEF--664759499--686741894.jpg"/>
          <p:cNvPicPr>
            <a:picLocks noChangeAspect="1" noChangeArrowheads="1"/>
          </p:cNvPicPr>
          <p:nvPr/>
        </p:nvPicPr>
        <p:blipFill>
          <a:blip r:embed="rId3" cstate="print">
            <a:extLst>
              <a:ext uri="{28A0092B-C50C-407E-A947-70E740481C1C}">
                <a14:useLocalDpi xmlns:a14="http://schemas.microsoft.com/office/drawing/2010/main" val="0"/>
              </a:ext>
            </a:extLst>
          </a:blip>
          <a:srcRect t="28175" b="29762"/>
          <a:stretch>
            <a:fillRect/>
          </a:stretch>
        </p:blipFill>
        <p:spPr bwMode="auto">
          <a:xfrm>
            <a:off x="287039" y="157651"/>
            <a:ext cx="38163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076495" y="282701"/>
            <a:ext cx="2268000" cy="651600"/>
          </a:xfrm>
          <a:prstGeom prst="rect">
            <a:avLst/>
          </a:prstGeom>
          <a:solidFill>
            <a:schemeClr val="bg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nchorCtr="0"/>
          <a:lstStyle/>
          <a:p>
            <a:r>
              <a:rPr lang="es-PE" sz="1500" dirty="0"/>
              <a:t>Dirección General </a:t>
            </a:r>
          </a:p>
          <a:p>
            <a:r>
              <a:rPr lang="es-PE" sz="1500" dirty="0"/>
              <a:t>de Presupuesto Público</a:t>
            </a:r>
          </a:p>
        </p:txBody>
      </p:sp>
      <p:sp>
        <p:nvSpPr>
          <p:cNvPr id="8" name="Rectángulo 7"/>
          <p:cNvSpPr/>
          <p:nvPr/>
        </p:nvSpPr>
        <p:spPr>
          <a:xfrm>
            <a:off x="6383595" y="282701"/>
            <a:ext cx="2268000" cy="6516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nchorCtr="0"/>
          <a:lstStyle/>
          <a:p>
            <a:r>
              <a:rPr lang="es-PE" sz="1500" dirty="0"/>
              <a:t>Dirección de Calidad </a:t>
            </a:r>
          </a:p>
          <a:p>
            <a:r>
              <a:rPr lang="es-PE" sz="1500" dirty="0"/>
              <a:t>del Gasto Público</a:t>
            </a:r>
          </a:p>
        </p:txBody>
      </p:sp>
      <p:pic>
        <p:nvPicPr>
          <p:cNvPr id="9" name="Imagen 5"/>
          <p:cNvPicPr/>
          <p:nvPr/>
        </p:nvPicPr>
        <p:blipFill rotWithShape="1">
          <a:blip r:embed="rId4"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10" name="Marcador de número de diapositiva 1"/>
          <p:cNvSpPr txBox="1">
            <a:spLocks/>
          </p:cNvSpPr>
          <p:nvPr/>
        </p:nvSpPr>
        <p:spPr>
          <a:xfrm>
            <a:off x="9321800" y="6491845"/>
            <a:ext cx="27432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dirty="0">
                <a:solidFill>
                  <a:schemeClr val="bg1"/>
                </a:solidFill>
              </a:rPr>
              <a:t>1</a:t>
            </a:r>
          </a:p>
        </p:txBody>
      </p:sp>
    </p:spTree>
    <p:extLst>
      <p:ext uri="{BB962C8B-B14F-4D97-AF65-F5344CB8AC3E}">
        <p14:creationId xmlns:p14="http://schemas.microsoft.com/office/powerpoint/2010/main" val="70223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6501"/>
            <a:ext cx="12192000" cy="561499"/>
          </a:xfrm>
          <a:prstGeom prst="rect">
            <a:avLst/>
          </a:prstGeom>
        </p:spPr>
      </p:pic>
      <p:sp>
        <p:nvSpPr>
          <p:cNvPr id="7" name="Título 6"/>
          <p:cNvSpPr>
            <a:spLocks noGrp="1"/>
          </p:cNvSpPr>
          <p:nvPr>
            <p:ph type="title"/>
          </p:nvPr>
        </p:nvSpPr>
        <p:spPr>
          <a:xfrm>
            <a:off x="187678" y="106275"/>
            <a:ext cx="11500556" cy="777735"/>
          </a:xfrm>
        </p:spPr>
        <p:txBody>
          <a:bodyPr>
            <a:noAutofit/>
          </a:bodyPr>
          <a:lstStyle/>
          <a:p>
            <a:r>
              <a:rPr lang="es-PE" altLang="es-ES" sz="2800" b="1" dirty="0">
                <a:latin typeface="Arial" panose="020B0604020202020204" pitchFamily="34" charset="0"/>
                <a:cs typeface="Arial" panose="020B0604020202020204" pitchFamily="34" charset="0"/>
              </a:rPr>
              <a:t>3. Integración de las evaluaciones en el proceso presupuestario</a:t>
            </a:r>
            <a:r>
              <a:rPr lang="es-PE" altLang="es-ES" sz="2800" b="1" dirty="0">
                <a:solidFill>
                  <a:srgbClr val="595D77"/>
                </a:solidFill>
                <a:latin typeface="Arial" panose="020B0604020202020204" pitchFamily="34" charset="0"/>
                <a:cs typeface="Arial" panose="020B0604020202020204" pitchFamily="34" charset="0"/>
              </a:rPr>
              <a:t/>
            </a:r>
            <a:br>
              <a:rPr lang="es-PE" altLang="es-ES" sz="2800" b="1" dirty="0">
                <a:solidFill>
                  <a:srgbClr val="595D77"/>
                </a:solidFill>
                <a:latin typeface="Arial" panose="020B0604020202020204" pitchFamily="34" charset="0"/>
                <a:cs typeface="Arial" panose="020B0604020202020204" pitchFamily="34" charset="0"/>
              </a:rPr>
            </a:br>
            <a:endParaRPr lang="es-PE" sz="2800" dirty="0">
              <a:latin typeface="Arial" panose="020B0604020202020204" pitchFamily="34" charset="0"/>
              <a:cs typeface="Arial" panose="020B0604020202020204" pitchFamily="34" charset="0"/>
            </a:endParaRPr>
          </a:p>
        </p:txBody>
      </p:sp>
      <p:cxnSp>
        <p:nvCxnSpPr>
          <p:cNvPr id="42"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2642934" y="3883479"/>
            <a:ext cx="7404100" cy="0"/>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Rectángulo redondeado 7"/>
          <p:cNvSpPr/>
          <p:nvPr/>
        </p:nvSpPr>
        <p:spPr>
          <a:xfrm>
            <a:off x="4878543" y="2802153"/>
            <a:ext cx="1493471" cy="431800"/>
          </a:xfrm>
          <a:prstGeom prst="round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t>1. Programación</a:t>
            </a:r>
          </a:p>
        </p:txBody>
      </p:sp>
      <p:sp>
        <p:nvSpPr>
          <p:cNvPr id="32" name="Rectángulo 31"/>
          <p:cNvSpPr/>
          <p:nvPr/>
        </p:nvSpPr>
        <p:spPr>
          <a:xfrm>
            <a:off x="2369884" y="3883480"/>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01</a:t>
            </a:r>
          </a:p>
        </p:txBody>
      </p:sp>
      <p:sp>
        <p:nvSpPr>
          <p:cNvPr id="33" name="Rectángulo 32"/>
          <p:cNvSpPr/>
          <p:nvPr/>
        </p:nvSpPr>
        <p:spPr>
          <a:xfrm>
            <a:off x="3674809" y="3883480"/>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03</a:t>
            </a:r>
          </a:p>
        </p:txBody>
      </p:sp>
      <p:sp>
        <p:nvSpPr>
          <p:cNvPr id="36" name="Rectángulo 35"/>
          <p:cNvSpPr/>
          <p:nvPr/>
        </p:nvSpPr>
        <p:spPr>
          <a:xfrm>
            <a:off x="5798884" y="3854171"/>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06</a:t>
            </a:r>
          </a:p>
        </p:txBody>
      </p:sp>
      <p:sp>
        <p:nvSpPr>
          <p:cNvPr id="37" name="Rectángulo 36"/>
          <p:cNvSpPr/>
          <p:nvPr/>
        </p:nvSpPr>
        <p:spPr>
          <a:xfrm>
            <a:off x="9773984" y="3871272"/>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12</a:t>
            </a:r>
          </a:p>
        </p:txBody>
      </p:sp>
      <p:sp>
        <p:nvSpPr>
          <p:cNvPr id="38" name="Rectángulo 37"/>
          <p:cNvSpPr/>
          <p:nvPr/>
        </p:nvSpPr>
        <p:spPr>
          <a:xfrm>
            <a:off x="7399572" y="3854170"/>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08</a:t>
            </a:r>
          </a:p>
        </p:txBody>
      </p:sp>
      <p:sp>
        <p:nvSpPr>
          <p:cNvPr id="43" name="Rectángulo 42"/>
          <p:cNvSpPr/>
          <p:nvPr/>
        </p:nvSpPr>
        <p:spPr>
          <a:xfrm>
            <a:off x="9180592" y="3842935"/>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11</a:t>
            </a:r>
          </a:p>
        </p:txBody>
      </p:sp>
      <p:sp>
        <p:nvSpPr>
          <p:cNvPr id="44" name="Rectángulo redondeado 14"/>
          <p:cNvSpPr/>
          <p:nvPr/>
        </p:nvSpPr>
        <p:spPr>
          <a:xfrm>
            <a:off x="6458377" y="2795992"/>
            <a:ext cx="1190870" cy="431800"/>
          </a:xfrm>
          <a:prstGeom prst="round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2. Formulación </a:t>
            </a:r>
          </a:p>
        </p:txBody>
      </p:sp>
      <p:sp>
        <p:nvSpPr>
          <p:cNvPr id="45" name="Rectángulo redondeado 15"/>
          <p:cNvSpPr/>
          <p:nvPr/>
        </p:nvSpPr>
        <p:spPr>
          <a:xfrm>
            <a:off x="2604045" y="3435495"/>
            <a:ext cx="7469367" cy="362682"/>
          </a:xfrm>
          <a:prstGeom prst="round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bg1"/>
                </a:solidFill>
              </a:rPr>
              <a:t>4. Ejecución</a:t>
            </a:r>
          </a:p>
        </p:txBody>
      </p:sp>
      <p:sp>
        <p:nvSpPr>
          <p:cNvPr id="46" name="Rectángulo redondeado 16"/>
          <p:cNvSpPr/>
          <p:nvPr/>
        </p:nvSpPr>
        <p:spPr>
          <a:xfrm>
            <a:off x="4887028" y="4185882"/>
            <a:ext cx="1168400" cy="431800"/>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t>5. Evaluación</a:t>
            </a:r>
          </a:p>
        </p:txBody>
      </p:sp>
      <p:sp>
        <p:nvSpPr>
          <p:cNvPr id="47" name="Rectángulo 46"/>
          <p:cNvSpPr/>
          <p:nvPr/>
        </p:nvSpPr>
        <p:spPr>
          <a:xfrm>
            <a:off x="4622181" y="3854170"/>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04</a:t>
            </a:r>
          </a:p>
        </p:txBody>
      </p:sp>
      <p:sp>
        <p:nvSpPr>
          <p:cNvPr id="48" name="Rectángulo redondeado 18"/>
          <p:cNvSpPr/>
          <p:nvPr/>
        </p:nvSpPr>
        <p:spPr>
          <a:xfrm>
            <a:off x="7997203" y="2816336"/>
            <a:ext cx="2250343" cy="431800"/>
          </a:xfrm>
          <a:prstGeom prst="round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3. Aprobación</a:t>
            </a:r>
          </a:p>
        </p:txBody>
      </p:sp>
      <p:sp>
        <p:nvSpPr>
          <p:cNvPr id="49" name="Rectángulo 48"/>
          <p:cNvSpPr/>
          <p:nvPr/>
        </p:nvSpPr>
        <p:spPr>
          <a:xfrm>
            <a:off x="6599228" y="3865899"/>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07</a:t>
            </a:r>
          </a:p>
        </p:txBody>
      </p:sp>
      <p:sp>
        <p:nvSpPr>
          <p:cNvPr id="50" name="Rectángulo 49"/>
          <p:cNvSpPr/>
          <p:nvPr/>
        </p:nvSpPr>
        <p:spPr>
          <a:xfrm>
            <a:off x="3051294" y="3879082"/>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02</a:t>
            </a:r>
          </a:p>
        </p:txBody>
      </p:sp>
      <p:sp>
        <p:nvSpPr>
          <p:cNvPr id="51" name="Rectángulo 50"/>
          <p:cNvSpPr/>
          <p:nvPr/>
        </p:nvSpPr>
        <p:spPr>
          <a:xfrm>
            <a:off x="8576275" y="3854169"/>
            <a:ext cx="546100" cy="482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75" dirty="0">
                <a:solidFill>
                  <a:schemeClr val="tx1"/>
                </a:solidFill>
              </a:rPr>
              <a:t>10</a:t>
            </a:r>
          </a:p>
        </p:txBody>
      </p:sp>
      <p:sp>
        <p:nvSpPr>
          <p:cNvPr id="52" name="Rectángulo redondeado 51"/>
          <p:cNvSpPr/>
          <p:nvPr/>
        </p:nvSpPr>
        <p:spPr>
          <a:xfrm>
            <a:off x="4062297" y="4668481"/>
            <a:ext cx="1169307" cy="751811"/>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Consolidación de información financiera y física</a:t>
            </a:r>
          </a:p>
        </p:txBody>
      </p:sp>
      <p:sp>
        <p:nvSpPr>
          <p:cNvPr id="53" name="Rectángulo redondeado 52"/>
          <p:cNvSpPr/>
          <p:nvPr/>
        </p:nvSpPr>
        <p:spPr>
          <a:xfrm>
            <a:off x="2577667" y="6059375"/>
            <a:ext cx="7469367" cy="34549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Publicación de reportes semestrales (financiero y físico) y mensuales (solo financiero)</a:t>
            </a:r>
          </a:p>
        </p:txBody>
      </p:sp>
      <p:sp>
        <p:nvSpPr>
          <p:cNvPr id="54" name="Rectángulo redondeado 53"/>
          <p:cNvSpPr/>
          <p:nvPr/>
        </p:nvSpPr>
        <p:spPr>
          <a:xfrm>
            <a:off x="29534" y="2314176"/>
            <a:ext cx="1913804" cy="56709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Sistematización de indicadores de desempeño</a:t>
            </a:r>
          </a:p>
        </p:txBody>
      </p:sp>
      <p:sp>
        <p:nvSpPr>
          <p:cNvPr id="55" name="Rectángulo redondeado 54"/>
          <p:cNvSpPr/>
          <p:nvPr/>
        </p:nvSpPr>
        <p:spPr>
          <a:xfrm>
            <a:off x="5304997" y="5520596"/>
            <a:ext cx="2054557" cy="409514"/>
          </a:xfrm>
          <a:prstGeom prst="roundRect">
            <a:avLst/>
          </a:prstGeom>
          <a:noFill/>
          <a:ln>
            <a:solidFill>
              <a:srgbClr val="EC1D2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rgbClr val="FF0000"/>
                </a:solidFill>
              </a:rPr>
              <a:t>Reporte de cumplimiento de matrices de compromisos</a:t>
            </a:r>
          </a:p>
        </p:txBody>
      </p:sp>
      <p:sp>
        <p:nvSpPr>
          <p:cNvPr id="56" name="Rectángulo redondeado 55"/>
          <p:cNvSpPr/>
          <p:nvPr/>
        </p:nvSpPr>
        <p:spPr>
          <a:xfrm>
            <a:off x="4929637" y="1435815"/>
            <a:ext cx="2587440" cy="86069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rgbClr val="EA0000"/>
                </a:solidFill>
              </a:rPr>
              <a:t>Sistematización y uso de recomendaciones de las Evaluaciones Independientes por las entidades </a:t>
            </a:r>
            <a:r>
              <a:rPr lang="es-ES" sz="1100" dirty="0" smtClean="0">
                <a:solidFill>
                  <a:srgbClr val="EA0000"/>
                </a:solidFill>
              </a:rPr>
              <a:t>evaluadas</a:t>
            </a:r>
            <a:endParaRPr lang="es-ES" sz="1100" dirty="0">
              <a:solidFill>
                <a:srgbClr val="EA0000"/>
              </a:solidFill>
            </a:endParaRPr>
          </a:p>
        </p:txBody>
      </p:sp>
      <p:sp>
        <p:nvSpPr>
          <p:cNvPr id="57" name="Rectángulo redondeado 56"/>
          <p:cNvSpPr/>
          <p:nvPr/>
        </p:nvSpPr>
        <p:spPr>
          <a:xfrm>
            <a:off x="9686962" y="2006830"/>
            <a:ext cx="935256" cy="614009"/>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Metas PI</a:t>
            </a:r>
          </a:p>
        </p:txBody>
      </p:sp>
      <p:sp>
        <p:nvSpPr>
          <p:cNvPr id="58" name="Rectángulo redondeado 57"/>
          <p:cNvSpPr/>
          <p:nvPr/>
        </p:nvSpPr>
        <p:spPr>
          <a:xfrm>
            <a:off x="4986879" y="2390184"/>
            <a:ext cx="2372676" cy="29355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Metas de indicadores de desempeño</a:t>
            </a:r>
          </a:p>
        </p:txBody>
      </p:sp>
      <p:sp>
        <p:nvSpPr>
          <p:cNvPr id="59" name="Rectángulo redondeado 58"/>
          <p:cNvSpPr/>
          <p:nvPr/>
        </p:nvSpPr>
        <p:spPr>
          <a:xfrm>
            <a:off x="7796933" y="2001461"/>
            <a:ext cx="1829667" cy="6602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Metas de indicadores de desempeño parte de exposición de motivos de Ley de Presupuesto</a:t>
            </a:r>
          </a:p>
        </p:txBody>
      </p:sp>
      <p:sp>
        <p:nvSpPr>
          <p:cNvPr id="60" name="Rectángulo redondeado 59"/>
          <p:cNvSpPr/>
          <p:nvPr/>
        </p:nvSpPr>
        <p:spPr>
          <a:xfrm>
            <a:off x="4069468" y="5520598"/>
            <a:ext cx="1169307" cy="37732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Reporte anual del desempeño</a:t>
            </a:r>
          </a:p>
        </p:txBody>
      </p:sp>
      <p:sp>
        <p:nvSpPr>
          <p:cNvPr id="61" name="5 Rectángulo redondeado"/>
          <p:cNvSpPr/>
          <p:nvPr/>
        </p:nvSpPr>
        <p:spPr bwMode="auto">
          <a:xfrm>
            <a:off x="2209906" y="1082270"/>
            <a:ext cx="1218318" cy="1997820"/>
          </a:xfrm>
          <a:prstGeom prst="roundRect">
            <a:avLst>
              <a:gd name="adj" fmla="val 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Arial" panose="020B0604020202020204" pitchFamily="34" charset="0"/>
              <a:buChar char="•"/>
              <a:defRPr/>
            </a:pPr>
            <a:r>
              <a:rPr lang="es-PE" sz="1100" dirty="0">
                <a:solidFill>
                  <a:schemeClr val="tx1"/>
                </a:solidFill>
              </a:rPr>
              <a:t>Revisión y sustento  del diseño de las intervenciones </a:t>
            </a:r>
          </a:p>
          <a:p>
            <a:pPr indent="-285750" algn="just">
              <a:buFont typeface="Arial" panose="020B0604020202020204" pitchFamily="34" charset="0"/>
              <a:buChar char="•"/>
              <a:defRPr/>
            </a:pPr>
            <a:endParaRPr lang="es-PE" sz="1100" dirty="0">
              <a:solidFill>
                <a:schemeClr val="tx1"/>
              </a:solidFill>
            </a:endParaRPr>
          </a:p>
          <a:p>
            <a:pPr marL="171450" indent="-171450" algn="just">
              <a:buFont typeface="Arial" panose="020B0604020202020204" pitchFamily="34" charset="0"/>
              <a:buChar char="•"/>
              <a:defRPr/>
            </a:pPr>
            <a:r>
              <a:rPr lang="es-PE" sz="1100" dirty="0">
                <a:solidFill>
                  <a:schemeClr val="tx1"/>
                </a:solidFill>
              </a:rPr>
              <a:t>Definición de las líneas de gasto de los productos y actividades (EFP)</a:t>
            </a:r>
          </a:p>
        </p:txBody>
      </p:sp>
      <p:sp>
        <p:nvSpPr>
          <p:cNvPr id="62" name="Rectángulo redondeado 61"/>
          <p:cNvSpPr/>
          <p:nvPr/>
        </p:nvSpPr>
        <p:spPr>
          <a:xfrm>
            <a:off x="27472" y="1525984"/>
            <a:ext cx="1917929" cy="55927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rgbClr val="EA0000"/>
                </a:solidFill>
              </a:rPr>
              <a:t>Sistematización de Recomendaciones de las Evaluaciones Independientes</a:t>
            </a:r>
          </a:p>
        </p:txBody>
      </p:sp>
      <p:sp>
        <p:nvSpPr>
          <p:cNvPr id="63" name="Rectángulo 62"/>
          <p:cNvSpPr/>
          <p:nvPr/>
        </p:nvSpPr>
        <p:spPr>
          <a:xfrm>
            <a:off x="3645438" y="1071368"/>
            <a:ext cx="1193755" cy="203241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solidFill>
                  <a:schemeClr val="tx1"/>
                </a:solidFill>
              </a:rPr>
              <a:t>Determinación de  la Asignación Presupuestaria multianual (APM):</a:t>
            </a:r>
          </a:p>
          <a:p>
            <a:pPr marL="0" lvl="1" algn="ctr">
              <a:defRPr/>
            </a:pPr>
            <a:r>
              <a:rPr lang="es-PE" sz="1100" dirty="0">
                <a:solidFill>
                  <a:schemeClr val="tx1"/>
                </a:solidFill>
              </a:rPr>
              <a:t>     Línea de base  y </a:t>
            </a:r>
            <a:r>
              <a:rPr lang="es-PE" sz="1100" b="1" u="sng" dirty="0">
                <a:solidFill>
                  <a:schemeClr val="tx1"/>
                </a:solidFill>
              </a:rPr>
              <a:t>Monto de ajuste</a:t>
            </a:r>
          </a:p>
        </p:txBody>
      </p:sp>
      <p:sp>
        <p:nvSpPr>
          <p:cNvPr id="34"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15</a:t>
            </a:r>
          </a:p>
        </p:txBody>
      </p:sp>
      <p:sp>
        <p:nvSpPr>
          <p:cNvPr id="39" name="Rectángulo redondeado 38"/>
          <p:cNvSpPr/>
          <p:nvPr/>
        </p:nvSpPr>
        <p:spPr>
          <a:xfrm>
            <a:off x="8259931" y="1455716"/>
            <a:ext cx="1942174" cy="409514"/>
          </a:xfrm>
          <a:prstGeom prst="roundRect">
            <a:avLst/>
          </a:prstGeom>
          <a:noFill/>
          <a:ln>
            <a:solidFill>
              <a:srgbClr val="EC1D2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rgbClr val="FF0000"/>
                </a:solidFill>
              </a:rPr>
              <a:t>Seguimiento al cumplimiento de matrices de compromisos</a:t>
            </a:r>
          </a:p>
        </p:txBody>
      </p:sp>
      <p:cxnSp>
        <p:nvCxnSpPr>
          <p:cNvPr id="14" name="Conector recto 13"/>
          <p:cNvCxnSpPr>
            <a:stCxn id="62" idx="3"/>
          </p:cNvCxnSpPr>
          <p:nvPr/>
        </p:nvCxnSpPr>
        <p:spPr>
          <a:xfrm>
            <a:off x="1945401" y="1805622"/>
            <a:ext cx="27779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456790" y="1805622"/>
            <a:ext cx="22169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0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p:cNvPicPr/>
          <p:nvPr/>
        </p:nvPicPr>
        <p:blipFill rotWithShape="1">
          <a:blip r:embed="rId2" cstate="print">
            <a:extLst>
              <a:ext uri="{28A0092B-C50C-407E-A947-70E740481C1C}">
                <a14:useLocalDpi xmlns:a14="http://schemas.microsoft.com/office/drawing/2010/main" val="0"/>
              </a:ext>
            </a:extLst>
          </a:blip>
          <a:srcRect t="91172"/>
          <a:stretch/>
        </p:blipFill>
        <p:spPr>
          <a:xfrm>
            <a:off x="4393" y="6204697"/>
            <a:ext cx="12192000" cy="561499"/>
          </a:xfrm>
          <a:prstGeom prst="rect">
            <a:avLst/>
          </a:prstGeom>
        </p:spPr>
      </p:pic>
      <p:cxnSp>
        <p:nvCxnSpPr>
          <p:cNvPr id="6" name="4 Conector recto"/>
          <p:cNvCxnSpPr/>
          <p:nvPr/>
        </p:nvCxnSpPr>
        <p:spPr>
          <a:xfrm flipV="1">
            <a:off x="52512" y="645092"/>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145475" y="-63248"/>
            <a:ext cx="11252555" cy="700946"/>
          </a:xfrm>
          <a:prstGeom prst="rect">
            <a:avLst/>
          </a:prstGeom>
        </p:spPr>
        <p:txBody>
          <a:bodyPr vert="horz" lIns="91440" tIns="45720" rIns="40639" bIns="4572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E" sz="3200" b="1" dirty="0">
                <a:latin typeface="Arial" panose="020B0604020202020204" pitchFamily="34" charset="0"/>
                <a:cs typeface="Arial" panose="020B0604020202020204" pitchFamily="34" charset="0"/>
              </a:rPr>
              <a:t>4. Elaboración de revisiones del gasto y un índice de calidad </a:t>
            </a:r>
            <a:endParaRPr lang="es-PE" altLang="es-ES" sz="3200" b="1" dirty="0">
              <a:latin typeface="Arial" panose="020B0604020202020204" pitchFamily="34" charset="0"/>
              <a:ea typeface="+mn-ea"/>
              <a:cs typeface="Arial" panose="020B0604020202020204" pitchFamily="34" charset="0"/>
              <a:sym typeface="Verdana" panose="020B0604030504040204" pitchFamily="34" charset="0"/>
            </a:endParaRPr>
          </a:p>
        </p:txBody>
      </p:sp>
      <p:sp>
        <p:nvSpPr>
          <p:cNvPr id="8" name="Rectángulo 7"/>
          <p:cNvSpPr/>
          <p:nvPr/>
        </p:nvSpPr>
        <p:spPr>
          <a:xfrm>
            <a:off x="603934" y="1095606"/>
            <a:ext cx="10635566" cy="4093428"/>
          </a:xfrm>
          <a:prstGeom prst="rect">
            <a:avLst/>
          </a:prstGeom>
        </p:spPr>
        <p:txBody>
          <a:bodyPr wrap="square">
            <a:spAutoFit/>
          </a:bodyPr>
          <a:lstStyle/>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Construcción de un </a:t>
            </a:r>
            <a:r>
              <a:rPr lang="es-ES" sz="2200" u="sng" dirty="0" smtClean="0">
                <a:latin typeface="Arial" panose="020B0604020202020204" pitchFamily="34" charset="0"/>
                <a:cs typeface="Arial" panose="020B0604020202020204" pitchFamily="34" charset="0"/>
              </a:rPr>
              <a:t>Índice </a:t>
            </a:r>
            <a:r>
              <a:rPr lang="es-ES" sz="2200" u="sng" dirty="0">
                <a:latin typeface="Arial" panose="020B0604020202020204" pitchFamily="34" charset="0"/>
                <a:cs typeface="Arial" panose="020B0604020202020204" pitchFamily="34" charset="0"/>
              </a:rPr>
              <a:t>de calidad de gasto</a:t>
            </a:r>
            <a:r>
              <a:rPr lang="es-ES" sz="2200" dirty="0">
                <a:latin typeface="Arial" panose="020B0604020202020204" pitchFamily="34" charset="0"/>
                <a:cs typeface="Arial" panose="020B0604020202020204" pitchFamily="34" charset="0"/>
              </a:rPr>
              <a:t> que consolide la  información de desempeño (del seguimiento y evaluaciones) para la determinación de las Asignaciones presupuestarias de los pliegos</a:t>
            </a:r>
          </a:p>
          <a:p>
            <a:pPr lvl="1" algn="just"/>
            <a:endParaRPr lang="es-ES" sz="22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sz="2200" dirty="0">
                <a:latin typeface="Arial" panose="020B0604020202020204" pitchFamily="34" charset="0"/>
                <a:cs typeface="Arial" panose="020B0604020202020204" pitchFamily="34" charset="0"/>
              </a:rPr>
              <a:t>Desarrollar </a:t>
            </a:r>
            <a:r>
              <a:rPr lang="es-ES" sz="2200" u="sng" dirty="0">
                <a:latin typeface="Arial" panose="020B0604020202020204" pitchFamily="34" charset="0"/>
                <a:cs typeface="Arial" panose="020B0604020202020204" pitchFamily="34" charset="0"/>
              </a:rPr>
              <a:t>Revisiones del gasto</a:t>
            </a:r>
            <a:r>
              <a:rPr lang="es-ES" sz="2200" dirty="0">
                <a:latin typeface="Arial" panose="020B0604020202020204" pitchFamily="34" charset="0"/>
                <a:cs typeface="Arial" panose="020B0604020202020204" pitchFamily="34" charset="0"/>
              </a:rPr>
              <a:t> para identificar  oportunidades para reducir gasto de baja prioridad o ineficaz y generar ganancias de eficiencia del gasto, a partir de la  información proporcionada por el seguimiento y las distintas líneas de evaluación. Ello permitiría  </a:t>
            </a:r>
            <a:r>
              <a:rPr lang="es-PE" sz="2200" dirty="0">
                <a:latin typeface="Arial" panose="020B0604020202020204" pitchFamily="34" charset="0"/>
                <a:cs typeface="Arial" panose="020B0604020202020204" pitchFamily="34" charset="0"/>
              </a:rPr>
              <a:t>liberar espacio fiscal para financiar nuevas intervenciones públicas y prioridades</a:t>
            </a:r>
          </a:p>
          <a:p>
            <a:pPr marL="742950" lvl="1" indent="-285750" algn="just">
              <a:buFont typeface="Wingdings" panose="05000000000000000000" pitchFamily="2" charset="2"/>
              <a:buChar char="ü"/>
            </a:pPr>
            <a:endParaRPr lang="es-PE" sz="22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PE" sz="2200" dirty="0">
                <a:latin typeface="Arial" panose="020B0604020202020204" pitchFamily="34" charset="0"/>
                <a:cs typeface="Arial" panose="020B0604020202020204" pitchFamily="34" charset="0"/>
              </a:rPr>
              <a:t>Ambos en proceso</a:t>
            </a:r>
            <a:endParaRPr lang="es-ES" sz="2200" dirty="0">
              <a:latin typeface="Arial" panose="020B0604020202020204" pitchFamily="34" charset="0"/>
              <a:cs typeface="Arial" panose="020B0604020202020204" pitchFamily="34" charset="0"/>
            </a:endParaRPr>
          </a:p>
          <a:p>
            <a:pPr>
              <a:defRPr/>
            </a:pPr>
            <a:endParaRPr lang="es-PE" alt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63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0337" y="0"/>
            <a:ext cx="11571241" cy="655093"/>
          </a:xfrm>
        </p:spPr>
        <p:txBody>
          <a:bodyPr vert="horz" lIns="91440" tIns="45720" rIns="91440" bIns="45720" rtlCol="0" anchor="b">
            <a:normAutofit/>
          </a:bodyPr>
          <a:lstStyle/>
          <a:p>
            <a:r>
              <a:rPr lang="es-ES" sz="3200" b="1" dirty="0">
                <a:latin typeface="Arial" panose="020B0604020202020204" pitchFamily="34" charset="0"/>
                <a:cs typeface="Arial" panose="020B0604020202020204" pitchFamily="34" charset="0"/>
              </a:rPr>
              <a:t>Caso: Cuna Más (Desarrollo e Inclusión Social)</a:t>
            </a:r>
            <a:endParaRPr lang="es-MX" sz="3200" b="1" dirty="0">
              <a:latin typeface="Arial" panose="020B0604020202020204" pitchFamily="34" charset="0"/>
              <a:ea typeface="+mn-ea"/>
              <a:cs typeface="Arial" panose="020B0604020202020204" pitchFamily="34" charset="0"/>
            </a:endParaRPr>
          </a:p>
        </p:txBody>
      </p:sp>
      <p:pic>
        <p:nvPicPr>
          <p:cNvPr id="5"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cxnSp>
        <p:nvCxnSpPr>
          <p:cNvPr id="6"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10</a:t>
            </a:r>
          </a:p>
        </p:txBody>
      </p:sp>
      <p:sp>
        <p:nvSpPr>
          <p:cNvPr id="10" name="AutoShape 25"/>
          <p:cNvSpPr>
            <a:spLocks noChangeArrowheads="1"/>
          </p:cNvSpPr>
          <p:nvPr/>
        </p:nvSpPr>
        <p:spPr bwMode="auto">
          <a:xfrm>
            <a:off x="508808" y="2751130"/>
            <a:ext cx="1836738" cy="973138"/>
          </a:xfrm>
          <a:prstGeom prst="homePlate">
            <a:avLst>
              <a:gd name="adj" fmla="val 12653"/>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200" b="1" dirty="0"/>
              <a:t>Cuna Más</a:t>
            </a:r>
          </a:p>
          <a:p>
            <a:pPr algn="ctr"/>
            <a:endParaRPr lang="es-ES_tradnl" altLang="es-ES" sz="1200" b="1" dirty="0"/>
          </a:p>
          <a:p>
            <a:pPr algn="ctr"/>
            <a:r>
              <a:rPr lang="es-ES_tradnl" altLang="es-ES" sz="1100" i="1" dirty="0"/>
              <a:t>Sector: Desarrollo e Inclusión Social</a:t>
            </a:r>
          </a:p>
        </p:txBody>
      </p:sp>
      <p:sp>
        <p:nvSpPr>
          <p:cNvPr id="15" name="Rectangle 33"/>
          <p:cNvSpPr>
            <a:spLocks noChangeArrowheads="1"/>
          </p:cNvSpPr>
          <p:nvPr/>
        </p:nvSpPr>
        <p:spPr bwMode="gray">
          <a:xfrm>
            <a:off x="741360" y="824817"/>
            <a:ext cx="1897860" cy="649807"/>
          </a:xfrm>
          <a:prstGeom prst="rect">
            <a:avLst/>
          </a:prstGeom>
          <a:solidFill>
            <a:schemeClr val="bg1">
              <a:lumMod val="50000"/>
            </a:schemeClr>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defRPr/>
            </a:pPr>
            <a:r>
              <a:rPr lang="es-ES_tradnl" altLang="es-ES" sz="1400" b="1" dirty="0">
                <a:solidFill>
                  <a:schemeClr val="bg1"/>
                </a:solidFill>
              </a:rPr>
              <a:t>Intervención evaluada</a:t>
            </a:r>
            <a:endParaRPr lang="es-ES_tradnl" altLang="es-ES" sz="1200" b="1" dirty="0">
              <a:solidFill>
                <a:schemeClr val="bg1"/>
              </a:solidFill>
            </a:endParaRPr>
          </a:p>
        </p:txBody>
      </p:sp>
      <p:sp>
        <p:nvSpPr>
          <p:cNvPr id="18" name="Flecha derecha 17"/>
          <p:cNvSpPr/>
          <p:nvPr/>
        </p:nvSpPr>
        <p:spPr>
          <a:xfrm>
            <a:off x="2441509" y="3071070"/>
            <a:ext cx="1178879" cy="682488"/>
          </a:xfrm>
          <a:prstGeom prst="right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latin typeface="Arial" panose="020B0604020202020204" pitchFamily="34" charset="0"/>
                <a:cs typeface="Arial" panose="020B0604020202020204" pitchFamily="34" charset="0"/>
              </a:rPr>
              <a:t>Impacto</a:t>
            </a:r>
          </a:p>
        </p:txBody>
      </p:sp>
      <p:sp>
        <p:nvSpPr>
          <p:cNvPr id="19" name="Flecha derecha 18"/>
          <p:cNvSpPr/>
          <p:nvPr/>
        </p:nvSpPr>
        <p:spPr>
          <a:xfrm>
            <a:off x="2588455" y="4987834"/>
            <a:ext cx="902493" cy="626496"/>
          </a:xfrm>
          <a:prstGeom prst="right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latin typeface="Arial" panose="020B0604020202020204" pitchFamily="34" charset="0"/>
                <a:cs typeface="Arial" panose="020B0604020202020204" pitchFamily="34" charset="0"/>
              </a:rPr>
              <a:t>EDEP</a:t>
            </a:r>
          </a:p>
        </p:txBody>
      </p:sp>
      <p:sp>
        <p:nvSpPr>
          <p:cNvPr id="20" name="Rectangle 51"/>
          <p:cNvSpPr>
            <a:spLocks noChangeArrowheads="1"/>
          </p:cNvSpPr>
          <p:nvPr/>
        </p:nvSpPr>
        <p:spPr bwMode="auto">
          <a:xfrm>
            <a:off x="3668748" y="1744061"/>
            <a:ext cx="2022349" cy="2853001"/>
          </a:xfrm>
          <a:prstGeom prst="rect">
            <a:avLst/>
          </a:prstGeom>
          <a:ln>
            <a:headEnd/>
            <a:tailEnd/>
          </a:ln>
        </p:spPr>
        <p:style>
          <a:lnRef idx="2">
            <a:schemeClr val="dk1"/>
          </a:lnRef>
          <a:fillRef idx="1">
            <a:schemeClr val="lt1"/>
          </a:fillRef>
          <a:effectRef idx="0">
            <a:schemeClr val="dk1"/>
          </a:effectRef>
          <a:fontRef idx="minor">
            <a:schemeClr val="dk1"/>
          </a:fontRef>
        </p:style>
        <p:txBody>
          <a:bodyPr tIns="10800" rIns="72000" bIns="10800" anchor="ctr"/>
          <a:lstStyle/>
          <a:p>
            <a:pPr algn="just">
              <a:lnSpc>
                <a:spcPct val="95000"/>
              </a:lnSpc>
              <a:buClr>
                <a:srgbClr val="CC0000"/>
              </a:buClr>
              <a:buSzPct val="120000"/>
              <a:defRPr/>
            </a:pPr>
            <a:endParaRPr lang="es-PE" sz="1100" dirty="0">
              <a:latin typeface="+mj-lt"/>
            </a:endParaRPr>
          </a:p>
          <a:p>
            <a:pPr marL="171450" indent="-171450" algn="just">
              <a:buFont typeface="Arial" panose="020B0604020202020204" pitchFamily="34" charset="0"/>
              <a:buChar char="•"/>
            </a:pPr>
            <a:r>
              <a:rPr lang="es-ES" sz="1100" dirty="0">
                <a:latin typeface="Arial" panose="020B0604020202020204" pitchFamily="34" charset="0"/>
                <a:cs typeface="Arial" panose="020B0604020202020204" pitchFamily="34" charset="0"/>
              </a:rPr>
              <a:t>¿Cuál fue el efecto del programa Cuna Más sobre el desarrollo  cognitivo de los niños y niñas menores de 36 meses beneficiarios del programa? </a:t>
            </a:r>
          </a:p>
          <a:p>
            <a:pPr marL="171450" indent="-171450" algn="just">
              <a:buFont typeface="Arial" panose="020B0604020202020204" pitchFamily="34" charset="0"/>
              <a:buChar char="•"/>
            </a:pPr>
            <a:endParaRPr lang="es-ES"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100" dirty="0">
                <a:latin typeface="Arial" panose="020B0604020202020204" pitchFamily="34" charset="0"/>
                <a:cs typeface="Arial" panose="020B0604020202020204" pitchFamily="34" charset="0"/>
              </a:rPr>
              <a:t>¿Mejoraron las prácticas de crianza de la madre debido a la asistencia que brinda el Programa ?</a:t>
            </a:r>
            <a:endParaRPr lang="es-PE" sz="1100" dirty="0">
              <a:latin typeface="Arial" panose="020B0604020202020204" pitchFamily="34" charset="0"/>
              <a:cs typeface="Arial" panose="020B0604020202020204" pitchFamily="34" charset="0"/>
            </a:endParaRPr>
          </a:p>
          <a:p>
            <a:pPr algn="just">
              <a:lnSpc>
                <a:spcPct val="95000"/>
              </a:lnSpc>
              <a:buClr>
                <a:srgbClr val="CC0000"/>
              </a:buClr>
              <a:buSzPct val="120000"/>
              <a:defRPr/>
            </a:pPr>
            <a:endParaRPr lang="es-ES_tradnl" sz="1100" dirty="0">
              <a:latin typeface="+mj-lt"/>
            </a:endParaRPr>
          </a:p>
        </p:txBody>
      </p:sp>
      <p:sp>
        <p:nvSpPr>
          <p:cNvPr id="21" name="Rectangle 33"/>
          <p:cNvSpPr>
            <a:spLocks noChangeArrowheads="1"/>
          </p:cNvSpPr>
          <p:nvPr/>
        </p:nvSpPr>
        <p:spPr bwMode="gray">
          <a:xfrm>
            <a:off x="3886824" y="861282"/>
            <a:ext cx="1897860" cy="649807"/>
          </a:xfrm>
          <a:prstGeom prst="rect">
            <a:avLst/>
          </a:prstGeom>
          <a:solidFill>
            <a:schemeClr val="bg1">
              <a:lumMod val="50000"/>
            </a:schemeClr>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defRPr/>
            </a:pPr>
            <a:r>
              <a:rPr lang="es-ES_tradnl" altLang="es-ES" sz="1400" b="1" dirty="0">
                <a:solidFill>
                  <a:schemeClr val="bg1"/>
                </a:solidFill>
              </a:rPr>
              <a:t>Pregunta de evaluación</a:t>
            </a:r>
            <a:endParaRPr lang="es-ES_tradnl" altLang="es-ES" sz="1200" b="1" dirty="0">
              <a:solidFill>
                <a:schemeClr val="bg1"/>
              </a:solidFill>
            </a:endParaRPr>
          </a:p>
        </p:txBody>
      </p:sp>
      <p:sp>
        <p:nvSpPr>
          <p:cNvPr id="23" name="Rectangle 33"/>
          <p:cNvSpPr>
            <a:spLocks noChangeArrowheads="1"/>
          </p:cNvSpPr>
          <p:nvPr/>
        </p:nvSpPr>
        <p:spPr bwMode="gray">
          <a:xfrm>
            <a:off x="6733693" y="861283"/>
            <a:ext cx="1897860" cy="649807"/>
          </a:xfrm>
          <a:prstGeom prst="rect">
            <a:avLst/>
          </a:prstGeom>
          <a:solidFill>
            <a:schemeClr val="bg1">
              <a:lumMod val="50000"/>
            </a:schemeClr>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defRPr/>
            </a:pPr>
            <a:r>
              <a:rPr lang="es-ES_tradnl" altLang="es-ES" sz="1400" b="1" dirty="0">
                <a:solidFill>
                  <a:schemeClr val="bg1"/>
                </a:solidFill>
              </a:rPr>
              <a:t>Resultados</a:t>
            </a:r>
          </a:p>
        </p:txBody>
      </p:sp>
      <p:sp>
        <p:nvSpPr>
          <p:cNvPr id="24" name="Rectangle 33"/>
          <p:cNvSpPr>
            <a:spLocks noChangeArrowheads="1"/>
          </p:cNvSpPr>
          <p:nvPr/>
        </p:nvSpPr>
        <p:spPr bwMode="gray">
          <a:xfrm>
            <a:off x="9580562" y="842382"/>
            <a:ext cx="2306638" cy="739307"/>
          </a:xfrm>
          <a:prstGeom prst="rect">
            <a:avLst/>
          </a:prstGeom>
          <a:solidFill>
            <a:schemeClr val="bg1">
              <a:lumMod val="50000"/>
            </a:schemeClr>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defRPr/>
            </a:pPr>
            <a:r>
              <a:rPr lang="es-ES_tradnl" altLang="es-ES" sz="1600" b="1" dirty="0">
                <a:solidFill>
                  <a:schemeClr val="bg1"/>
                </a:solidFill>
              </a:rPr>
              <a:t>Recomendaciones</a:t>
            </a:r>
          </a:p>
        </p:txBody>
      </p:sp>
      <p:sp>
        <p:nvSpPr>
          <p:cNvPr id="25" name="Rectangle 51"/>
          <p:cNvSpPr>
            <a:spLocks noChangeArrowheads="1"/>
          </p:cNvSpPr>
          <p:nvPr/>
        </p:nvSpPr>
        <p:spPr bwMode="auto">
          <a:xfrm>
            <a:off x="6029992" y="1660006"/>
            <a:ext cx="2886803" cy="2898178"/>
          </a:xfrm>
          <a:prstGeom prst="rect">
            <a:avLst/>
          </a:prstGeom>
          <a:ln>
            <a:headEnd/>
            <a:tailEnd/>
          </a:ln>
        </p:spPr>
        <p:style>
          <a:lnRef idx="2">
            <a:schemeClr val="dk1"/>
          </a:lnRef>
          <a:fillRef idx="1">
            <a:schemeClr val="lt1"/>
          </a:fillRef>
          <a:effectRef idx="0">
            <a:schemeClr val="dk1"/>
          </a:effectRef>
          <a:fontRef idx="minor">
            <a:schemeClr val="dk1"/>
          </a:fontRef>
        </p:style>
        <p:txBody>
          <a:bodyPr tIns="10800" rIns="72000" bIns="10800" anchor="ctr"/>
          <a:lstStyle/>
          <a:p>
            <a:pPr marL="171450" indent="-171450" algn="just">
              <a:lnSpc>
                <a:spcPct val="95000"/>
              </a:lnSpc>
              <a:buClr>
                <a:srgbClr val="CC0000"/>
              </a:buClr>
              <a:buSzPct val="120000"/>
              <a:buFont typeface="Arial" panose="020B0604020202020204" pitchFamily="34" charset="0"/>
              <a:buChar char="•"/>
            </a:pPr>
            <a:endParaRPr lang="es-PE" sz="1100" dirty="0">
              <a:solidFill>
                <a:schemeClr val="dk1"/>
              </a:solidFill>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Arial" panose="020B0604020202020204" pitchFamily="34" charset="0"/>
              <a:buChar char="•"/>
            </a:pPr>
            <a:r>
              <a:rPr lang="es-PE" sz="1200" dirty="0">
                <a:latin typeface="Arial" panose="020B0604020202020204" pitchFamily="34" charset="0"/>
                <a:cs typeface="Arial" panose="020B0604020202020204" pitchFamily="34" charset="0"/>
              </a:rPr>
              <a:t>Se encuentran impactos modestos en áreas de resolución de problemas y de comunicación. </a:t>
            </a:r>
          </a:p>
          <a:p>
            <a:pPr marL="171450" indent="-171450" algn="just">
              <a:lnSpc>
                <a:spcPct val="95000"/>
              </a:lnSpc>
              <a:buClr>
                <a:srgbClr val="CC0000"/>
              </a:buClr>
              <a:buSzPct val="120000"/>
              <a:buFont typeface="Arial" panose="020B0604020202020204" pitchFamily="34" charset="0"/>
              <a:buChar char="•"/>
            </a:pPr>
            <a:endParaRPr lang="es-PE" sz="1200" dirty="0">
              <a:solidFill>
                <a:schemeClr val="dk1"/>
              </a:solidFill>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Arial" panose="020B0604020202020204" pitchFamily="34" charset="0"/>
              <a:buChar char="•"/>
            </a:pPr>
            <a:r>
              <a:rPr lang="es-PE" sz="1200" dirty="0">
                <a:latin typeface="Arial" panose="020B0604020202020204" pitchFamily="34" charset="0"/>
                <a:cs typeface="Arial" panose="020B0604020202020204" pitchFamily="34" charset="0"/>
              </a:rPr>
              <a:t>Los impactos se incrementan cuando la muestra se concentra en los niños que recibieron más visitas Programa, lo que parece indicar que el potencial del programa para mejorar desarrollo pudo ser mayor al que se alcanzó</a:t>
            </a:r>
          </a:p>
          <a:p>
            <a:pPr marL="171450" indent="-171450" algn="just">
              <a:lnSpc>
                <a:spcPct val="95000"/>
              </a:lnSpc>
              <a:buClr>
                <a:srgbClr val="CC0000"/>
              </a:buClr>
              <a:buSzPct val="120000"/>
              <a:buFont typeface="Arial" panose="020B0604020202020204" pitchFamily="34" charset="0"/>
              <a:buChar char="•"/>
            </a:pPr>
            <a:endParaRPr lang="es-PE" sz="1200" dirty="0">
              <a:solidFill>
                <a:schemeClr val="dk1"/>
              </a:solidFill>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Arial" panose="020B0604020202020204" pitchFamily="34" charset="0"/>
              <a:buChar char="•"/>
            </a:pPr>
            <a:r>
              <a:rPr lang="es-PE" sz="1200" dirty="0">
                <a:latin typeface="Arial" panose="020B0604020202020204" pitchFamily="34" charset="0"/>
                <a:cs typeface="Arial" panose="020B0604020202020204" pitchFamily="34" charset="0"/>
              </a:rPr>
              <a:t>Se incrementaron las actividades de juego propiciadas por la madre y se redujeron las prácticas violentas en el hogar, que pudieron propiciar un mayor desarrollo del niño</a:t>
            </a:r>
          </a:p>
          <a:p>
            <a:pPr algn="just">
              <a:lnSpc>
                <a:spcPct val="95000"/>
              </a:lnSpc>
              <a:buClr>
                <a:srgbClr val="CC0000"/>
              </a:buClr>
              <a:buSzPct val="120000"/>
            </a:pPr>
            <a:endParaRPr lang="es-PE" sz="1200" dirty="0">
              <a:solidFill>
                <a:schemeClr val="dk1"/>
              </a:solidFill>
              <a:latin typeface="+mj-lt"/>
            </a:endParaRPr>
          </a:p>
          <a:p>
            <a:pPr algn="just">
              <a:lnSpc>
                <a:spcPct val="95000"/>
              </a:lnSpc>
              <a:buClr>
                <a:srgbClr val="CC0000"/>
              </a:buClr>
              <a:buSzPct val="120000"/>
            </a:pPr>
            <a:endParaRPr lang="es-ES_tradnl" sz="1100" dirty="0">
              <a:solidFill>
                <a:schemeClr val="dk1"/>
              </a:solidFill>
              <a:latin typeface="+mj-lt"/>
            </a:endParaRPr>
          </a:p>
        </p:txBody>
      </p:sp>
      <p:sp>
        <p:nvSpPr>
          <p:cNvPr id="26" name="Rectangle 51"/>
          <p:cNvSpPr>
            <a:spLocks noChangeArrowheads="1"/>
          </p:cNvSpPr>
          <p:nvPr/>
        </p:nvSpPr>
        <p:spPr bwMode="auto">
          <a:xfrm>
            <a:off x="9371543" y="1601402"/>
            <a:ext cx="2515657" cy="4974818"/>
          </a:xfrm>
          <a:prstGeom prst="rect">
            <a:avLst/>
          </a:prstGeom>
          <a:ln>
            <a:headEnd/>
            <a:tailEnd/>
          </a:ln>
        </p:spPr>
        <p:style>
          <a:lnRef idx="2">
            <a:schemeClr val="dk1"/>
          </a:lnRef>
          <a:fillRef idx="1">
            <a:schemeClr val="lt1"/>
          </a:fillRef>
          <a:effectRef idx="0">
            <a:schemeClr val="dk1"/>
          </a:effectRef>
          <a:fontRef idx="minor">
            <a:schemeClr val="dk1"/>
          </a:fontRef>
        </p:style>
        <p:txBody>
          <a:bodyPr tIns="10800" rIns="72000" bIns="10800" anchor="ctr"/>
          <a:lstStyle/>
          <a:p>
            <a:pPr algn="just">
              <a:lnSpc>
                <a:spcPct val="95000"/>
              </a:lnSpc>
              <a:buClr>
                <a:srgbClr val="CC0000"/>
              </a:buClr>
              <a:buSzPct val="120000"/>
            </a:pPr>
            <a:endParaRPr lang="es-PE" sz="1100" dirty="0">
              <a:solidFill>
                <a:schemeClr val="dk1"/>
              </a:solidFill>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Wingdings" panose="05000000000000000000" pitchFamily="2" charset="2"/>
              <a:buChar char="ü"/>
            </a:pPr>
            <a:r>
              <a:rPr lang="es-PE" sz="1100" dirty="0">
                <a:latin typeface="Arial" panose="020B0604020202020204" pitchFamily="34" charset="0"/>
                <a:cs typeface="Arial" panose="020B0604020202020204" pitchFamily="34" charset="0"/>
              </a:rPr>
              <a:t>Fortalecer diversos aspectos relacionados a la operatividad y calidad del servicio antes de incrementar la cobertura. Por ejemplo: </a:t>
            </a:r>
          </a:p>
          <a:p>
            <a:pPr algn="just">
              <a:lnSpc>
                <a:spcPct val="95000"/>
              </a:lnSpc>
              <a:buClr>
                <a:srgbClr val="CC0000"/>
              </a:buClr>
              <a:buSzPct val="120000"/>
            </a:pPr>
            <a:endParaRPr lang="es-PE" sz="1100" dirty="0">
              <a:latin typeface="Arial" panose="020B0604020202020204" pitchFamily="34" charset="0"/>
              <a:cs typeface="Arial" panose="020B0604020202020204" pitchFamily="34" charset="0"/>
            </a:endParaRPr>
          </a:p>
          <a:p>
            <a:pPr algn="just">
              <a:lnSpc>
                <a:spcPct val="95000"/>
              </a:lnSpc>
              <a:buClr>
                <a:srgbClr val="CC0000"/>
              </a:buClr>
              <a:buSzPct val="120000"/>
            </a:pPr>
            <a:endParaRPr lang="es-PE" sz="1200" dirty="0">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Arial" panose="020B0604020202020204" pitchFamily="34" charset="0"/>
              <a:buChar char="•"/>
            </a:pPr>
            <a:r>
              <a:rPr lang="es-PE" sz="1200" dirty="0">
                <a:solidFill>
                  <a:schemeClr val="dk1"/>
                </a:solidFill>
                <a:latin typeface="Arial" panose="020B0604020202020204" pitchFamily="34" charset="0"/>
                <a:cs typeface="Arial" panose="020B0604020202020204" pitchFamily="34" charset="0"/>
              </a:rPr>
              <a:t>Diseñar estrategias no pecuniarias para la reducción de la alta rotación y deserción existente entre acompañantes técnicos y facilitadores </a:t>
            </a:r>
          </a:p>
          <a:p>
            <a:pPr marL="171450" indent="-171450" algn="just">
              <a:lnSpc>
                <a:spcPct val="95000"/>
              </a:lnSpc>
              <a:buClr>
                <a:srgbClr val="CC0000"/>
              </a:buClr>
              <a:buSzPct val="120000"/>
              <a:buFont typeface="Arial" panose="020B0604020202020204" pitchFamily="34" charset="0"/>
              <a:buChar char="•"/>
            </a:pPr>
            <a:endParaRPr lang="es-PE" sz="1200" dirty="0">
              <a:solidFill>
                <a:schemeClr val="dk1"/>
              </a:solidFill>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Arial" panose="020B0604020202020204" pitchFamily="34" charset="0"/>
              <a:buChar char="•"/>
            </a:pPr>
            <a:r>
              <a:rPr lang="es-PE" sz="1200" dirty="0">
                <a:solidFill>
                  <a:schemeClr val="dk1"/>
                </a:solidFill>
                <a:latin typeface="Arial" panose="020B0604020202020204" pitchFamily="34" charset="0"/>
                <a:cs typeface="Arial" panose="020B0604020202020204" pitchFamily="34" charset="0"/>
              </a:rPr>
              <a:t>Reevaluar esquema de gestión comunal voluntario como estrategia de entrega del servicio</a:t>
            </a:r>
          </a:p>
          <a:p>
            <a:pPr marL="171450" indent="-171450" algn="just">
              <a:lnSpc>
                <a:spcPct val="95000"/>
              </a:lnSpc>
              <a:buClr>
                <a:srgbClr val="CC0000"/>
              </a:buClr>
              <a:buSzPct val="120000"/>
              <a:buFont typeface="Arial" panose="020B0604020202020204" pitchFamily="34" charset="0"/>
              <a:buChar char="•"/>
            </a:pPr>
            <a:endParaRPr lang="es-PE" sz="1200" dirty="0">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Arial" panose="020B0604020202020204" pitchFamily="34" charset="0"/>
              <a:buChar char="•"/>
            </a:pPr>
            <a:r>
              <a:rPr lang="es-PE" sz="1200" dirty="0">
                <a:solidFill>
                  <a:schemeClr val="dk1"/>
                </a:solidFill>
                <a:latin typeface="Arial" panose="020B0604020202020204" pitchFamily="34" charset="0"/>
                <a:cs typeface="Arial" panose="020B0604020202020204" pitchFamily="34" charset="0"/>
              </a:rPr>
              <a:t>Mejorar el desempeño de las visitas, vinculado al cumplimiento de protocolos realizados por el facilitador y al involucramiento de la facilitadora con la madre</a:t>
            </a:r>
          </a:p>
          <a:p>
            <a:pPr marL="171450" indent="-171450" algn="just">
              <a:lnSpc>
                <a:spcPct val="95000"/>
              </a:lnSpc>
              <a:buClr>
                <a:srgbClr val="CC0000"/>
              </a:buClr>
              <a:buSzPct val="120000"/>
              <a:buFont typeface="Arial" panose="020B0604020202020204" pitchFamily="34" charset="0"/>
              <a:buChar char="•"/>
            </a:pPr>
            <a:endParaRPr lang="es-PE" sz="1200" dirty="0">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Arial" panose="020B0604020202020204" pitchFamily="34" charset="0"/>
              <a:buChar char="•"/>
            </a:pPr>
            <a:r>
              <a:rPr lang="es-PE" sz="1200" dirty="0">
                <a:latin typeface="Arial" panose="020B0604020202020204" pitchFamily="34" charset="0"/>
                <a:cs typeface="Arial" panose="020B0604020202020204" pitchFamily="34" charset="0"/>
              </a:rPr>
              <a:t>Reforzar el monitoreo del número e visitas, duración y frecuencia de las mismas.</a:t>
            </a:r>
            <a:r>
              <a:rPr lang="es-PE" sz="1100" dirty="0">
                <a:solidFill>
                  <a:schemeClr val="dk1"/>
                </a:solidFill>
                <a:latin typeface="Arial" panose="020B0604020202020204" pitchFamily="34" charset="0"/>
                <a:cs typeface="Arial" panose="020B0604020202020204" pitchFamily="34" charset="0"/>
              </a:rPr>
              <a:t>.</a:t>
            </a:r>
          </a:p>
          <a:p>
            <a:pPr algn="just">
              <a:lnSpc>
                <a:spcPct val="95000"/>
              </a:lnSpc>
              <a:buClr>
                <a:srgbClr val="CC0000"/>
              </a:buClr>
              <a:buSzPct val="120000"/>
            </a:pPr>
            <a:endParaRPr lang="es-PE" sz="1100" dirty="0">
              <a:solidFill>
                <a:schemeClr val="dk1"/>
              </a:solidFill>
              <a:latin typeface="+mj-lt"/>
            </a:endParaRPr>
          </a:p>
          <a:p>
            <a:pPr algn="just">
              <a:lnSpc>
                <a:spcPct val="95000"/>
              </a:lnSpc>
              <a:buClr>
                <a:srgbClr val="CC0000"/>
              </a:buClr>
              <a:buSzPct val="120000"/>
            </a:pPr>
            <a:endParaRPr lang="es-ES_tradnl" sz="1100" dirty="0">
              <a:solidFill>
                <a:schemeClr val="dk1"/>
              </a:solidFill>
              <a:latin typeface="+mj-lt"/>
            </a:endParaRPr>
          </a:p>
        </p:txBody>
      </p:sp>
      <p:sp>
        <p:nvSpPr>
          <p:cNvPr id="28" name="Rectangle 51"/>
          <p:cNvSpPr>
            <a:spLocks noChangeArrowheads="1"/>
          </p:cNvSpPr>
          <p:nvPr/>
        </p:nvSpPr>
        <p:spPr bwMode="auto">
          <a:xfrm>
            <a:off x="3668748" y="4800296"/>
            <a:ext cx="2022247" cy="1775924"/>
          </a:xfrm>
          <a:prstGeom prst="rect">
            <a:avLst/>
          </a:prstGeom>
          <a:ln>
            <a:headEnd/>
            <a:tailEnd/>
          </a:ln>
        </p:spPr>
        <p:style>
          <a:lnRef idx="2">
            <a:schemeClr val="dk1"/>
          </a:lnRef>
          <a:fillRef idx="1">
            <a:schemeClr val="lt1"/>
          </a:fillRef>
          <a:effectRef idx="0">
            <a:schemeClr val="dk1"/>
          </a:effectRef>
          <a:fontRef idx="minor">
            <a:schemeClr val="dk1"/>
          </a:fontRef>
        </p:style>
        <p:txBody>
          <a:bodyPr tIns="10800" rIns="72000" bIns="10800" anchor="ctr"/>
          <a:lstStyle/>
          <a:p>
            <a:pPr marL="171450" indent="-171450" algn="just">
              <a:buFont typeface="Arial" panose="020B0604020202020204" pitchFamily="34" charset="0"/>
              <a:buChar char="•"/>
            </a:pPr>
            <a:r>
              <a:rPr lang="es-ES" sz="1200" dirty="0">
                <a:latin typeface="Arial" panose="020B0604020202020204" pitchFamily="34" charset="0"/>
                <a:cs typeface="Arial" panose="020B0604020202020204" pitchFamily="34" charset="0"/>
              </a:rPr>
              <a:t>¿Cuál fue el grado de cobertura de la población priorizada por el programa en sus primeras etapa de implementación ? </a:t>
            </a:r>
          </a:p>
          <a:p>
            <a:pPr marL="171450" indent="-171450" algn="just">
              <a:buFont typeface="Arial" panose="020B0604020202020204" pitchFamily="34" charset="0"/>
              <a:buChar char="•"/>
            </a:pPr>
            <a:r>
              <a:rPr lang="es-ES" sz="1200" dirty="0">
                <a:latin typeface="Arial" panose="020B0604020202020204" pitchFamily="34" charset="0"/>
                <a:cs typeface="Arial" panose="020B0604020202020204" pitchFamily="34" charset="0"/>
              </a:rPr>
              <a:t>¿Cuál fue el nivel de calidad de las vistitas que brindó el programa?</a:t>
            </a:r>
            <a:endParaRPr lang="es-ES_tradnl" sz="1200" dirty="0">
              <a:solidFill>
                <a:schemeClr val="dk1"/>
              </a:solidFill>
              <a:latin typeface="+mj-lt"/>
            </a:endParaRPr>
          </a:p>
        </p:txBody>
      </p:sp>
      <p:sp>
        <p:nvSpPr>
          <p:cNvPr id="29" name="Rectangle 51"/>
          <p:cNvSpPr>
            <a:spLocks noChangeArrowheads="1"/>
          </p:cNvSpPr>
          <p:nvPr/>
        </p:nvSpPr>
        <p:spPr bwMode="auto">
          <a:xfrm>
            <a:off x="6096000" y="4787356"/>
            <a:ext cx="2820795" cy="1653948"/>
          </a:xfrm>
          <a:prstGeom prst="rect">
            <a:avLst/>
          </a:prstGeom>
          <a:ln>
            <a:headEnd/>
            <a:tailEnd/>
          </a:ln>
        </p:spPr>
        <p:style>
          <a:lnRef idx="2">
            <a:schemeClr val="dk1"/>
          </a:lnRef>
          <a:fillRef idx="1">
            <a:schemeClr val="lt1"/>
          </a:fillRef>
          <a:effectRef idx="0">
            <a:schemeClr val="dk1"/>
          </a:effectRef>
          <a:fontRef idx="minor">
            <a:schemeClr val="dk1"/>
          </a:fontRef>
        </p:style>
        <p:txBody>
          <a:bodyPr tIns="10800" rIns="72000" bIns="10800" anchor="ctr"/>
          <a:lstStyle/>
          <a:p>
            <a:pPr marL="171450" indent="-171450" algn="just">
              <a:lnSpc>
                <a:spcPct val="95000"/>
              </a:lnSpc>
              <a:buClr>
                <a:srgbClr val="CC0000"/>
              </a:buClr>
              <a:buSzPct val="120000"/>
              <a:buFont typeface="Arial" panose="020B0604020202020204" pitchFamily="34" charset="0"/>
              <a:buChar char="•"/>
            </a:pPr>
            <a:endParaRPr lang="es-PE" sz="1100" dirty="0">
              <a:latin typeface="Arial" panose="020B0604020202020204" pitchFamily="34" charset="0"/>
              <a:cs typeface="Arial" panose="020B0604020202020204" pitchFamily="34" charset="0"/>
            </a:endParaRPr>
          </a:p>
          <a:p>
            <a:pPr marL="171450" indent="-171450" algn="just">
              <a:lnSpc>
                <a:spcPct val="95000"/>
              </a:lnSpc>
              <a:buClr>
                <a:srgbClr val="CC0000"/>
              </a:buClr>
              <a:buSzPct val="120000"/>
              <a:buFont typeface="Arial" panose="020B0604020202020204" pitchFamily="34" charset="0"/>
              <a:buChar char="•"/>
            </a:pPr>
            <a:r>
              <a:rPr lang="es-ES_tradnl" sz="1200" dirty="0">
                <a:latin typeface="Arial" panose="020B0604020202020204" pitchFamily="34" charset="0"/>
                <a:cs typeface="Arial" panose="020B0604020202020204" pitchFamily="34" charset="0"/>
              </a:rPr>
              <a:t>La implementación a nivel nacional del programa enfrentó grandes desafíos para llevar a escala el programa. Así, muchos hogares no fueron afiliados y hubo mucha variabilidad de visitas debido a  la alta rotación y deserción de acompañantes técnicos y facilitadores</a:t>
            </a:r>
          </a:p>
          <a:p>
            <a:pPr algn="just">
              <a:lnSpc>
                <a:spcPct val="95000"/>
              </a:lnSpc>
              <a:buClr>
                <a:srgbClr val="CC0000"/>
              </a:buClr>
              <a:buSzPct val="120000"/>
            </a:pPr>
            <a:endParaRPr lang="es-ES_tradnl" sz="1100" dirty="0">
              <a:latin typeface="Arial" panose="020B0604020202020204" pitchFamily="34" charset="0"/>
              <a:cs typeface="Arial" panose="020B0604020202020204" pitchFamily="34" charset="0"/>
            </a:endParaRPr>
          </a:p>
        </p:txBody>
      </p:sp>
      <p:pic>
        <p:nvPicPr>
          <p:cNvPr id="1026" name="Picture 2" descr="Resultado de imagen para cuna m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993" y="4421759"/>
            <a:ext cx="1832516" cy="132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91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pic>
        <p:nvPicPr>
          <p:cNvPr id="9" name="Picture 2" descr="http://www.universidad.continental.edu.pe/Portal/wp-content/uploads/2013/11/beca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7972" y="3887466"/>
            <a:ext cx="1232000" cy="10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educaciontacna.edu.pe/web/media/articulo/resize/news1ba442178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0093" y="2949217"/>
            <a:ext cx="10652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miriego.agrorural.gob.pe/miriego/imagen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0495" y="3027945"/>
            <a:ext cx="10048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6062" y="2113851"/>
            <a:ext cx="16287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http://2.bp.blogspot.com/-wSR1ulNEKa8/TVRQbMk3uNI/AAAAAAAABPk/mKz-Ont-Bxs/s1600/Construyendo_Peru.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4525" y="1873709"/>
            <a:ext cx="10985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limaeasy.com/images/jreviews/tn/tn_1098_pnp-logo-134370390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3041" y="4334553"/>
            <a:ext cx="1365451" cy="993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4" descr="índi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0292" y="5743120"/>
            <a:ext cx="3570624" cy="66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title"/>
          </p:nvPr>
        </p:nvSpPr>
        <p:spPr>
          <a:xfrm>
            <a:off x="327954" y="71976"/>
            <a:ext cx="11737046" cy="619648"/>
          </a:xfrm>
        </p:spPr>
        <p:txBody>
          <a:bodyPr>
            <a:noAutofit/>
          </a:bodyPr>
          <a:lstStyle/>
          <a:p>
            <a:pPr>
              <a:defRPr/>
            </a:pPr>
            <a:r>
              <a:rPr lang="es-ES" sz="3200" b="1" dirty="0">
                <a:latin typeface="Arial" panose="020B0604020202020204" pitchFamily="34" charset="0"/>
                <a:ea typeface="+mn-ea"/>
                <a:cs typeface="Arial" panose="020B0604020202020204" pitchFamily="34" charset="0"/>
              </a:rPr>
              <a:t>¿Qué hemos evaluado?</a:t>
            </a:r>
            <a:r>
              <a:rPr lang="es-PE" altLang="es-ES" sz="3200" dirty="0">
                <a:cs typeface="Arial" panose="020B0604020202020204" pitchFamily="34" charset="0"/>
              </a:rPr>
              <a:t> (2009-2016)</a:t>
            </a:r>
            <a:endParaRPr lang="es-ES" sz="3200" b="1" dirty="0">
              <a:latin typeface="Arial" panose="020B0604020202020204" pitchFamily="34" charset="0"/>
              <a:ea typeface="+mn-ea"/>
              <a:cs typeface="Arial" panose="020B0604020202020204" pitchFamily="34" charset="0"/>
            </a:endParaRPr>
          </a:p>
        </p:txBody>
      </p:sp>
      <p:sp>
        <p:nvSpPr>
          <p:cNvPr id="25" name="Marcador de contenido 3"/>
          <p:cNvSpPr>
            <a:spLocks noGrp="1"/>
          </p:cNvSpPr>
          <p:nvPr>
            <p:ph sz="half" idx="2"/>
          </p:nvPr>
        </p:nvSpPr>
        <p:spPr>
          <a:xfrm>
            <a:off x="6806062" y="1049999"/>
            <a:ext cx="5258938" cy="726202"/>
          </a:xfrm>
        </p:spPr>
        <p:txBody>
          <a:bodyPr>
            <a:normAutofit fontScale="32500" lnSpcReduction="20000"/>
          </a:bodyPr>
          <a:lstStyle/>
          <a:p>
            <a:pPr marL="0" indent="0" algn="just">
              <a:buNone/>
            </a:pPr>
            <a:r>
              <a:rPr lang="es-PE" sz="4900" dirty="0">
                <a:latin typeface="Arial" panose="020B0604020202020204" pitchFamily="34" charset="0"/>
                <a:cs typeface="Arial" panose="020B0604020202020204" pitchFamily="34" charset="0"/>
              </a:rPr>
              <a:t>Desarrollo e inclusión social, educación, agricultura, interior, trabajo, salud, saneamiento, entre otros.</a:t>
            </a:r>
          </a:p>
          <a:p>
            <a:pPr marL="0" indent="0" algn="just">
              <a:buNone/>
            </a:pPr>
            <a:endParaRPr lang="es-PE" sz="2000" dirty="0">
              <a:latin typeface="Arial" panose="020B0604020202020204" pitchFamily="34" charset="0"/>
              <a:cs typeface="Arial" panose="020B0604020202020204" pitchFamily="34" charset="0"/>
            </a:endParaRPr>
          </a:p>
        </p:txBody>
      </p:sp>
      <p:cxnSp>
        <p:nvCxnSpPr>
          <p:cNvPr id="27" name="4 Conector recto"/>
          <p:cNvCxnSpPr/>
          <p:nvPr/>
        </p:nvCxnSpPr>
        <p:spPr>
          <a:xfrm flipV="1">
            <a:off x="286480" y="764396"/>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4100" name="Picture 4" descr="Resultado de imagen para imagen ip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5422" y="4007982"/>
            <a:ext cx="2211935" cy="15859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pn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3283" y="3302729"/>
            <a:ext cx="942484" cy="9424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programa nacional de mejoramiento de barrios y puebl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52197" y="2062534"/>
            <a:ext cx="2252328" cy="514934"/>
          </a:xfrm>
          <a:prstGeom prst="rect">
            <a:avLst/>
          </a:prstGeom>
          <a:noFill/>
          <a:extLst>
            <a:ext uri="{909E8E84-426E-40DD-AFC4-6F175D3DCCD1}">
              <a14:hiddenFill xmlns:a14="http://schemas.microsoft.com/office/drawing/2010/main">
                <a:solidFill>
                  <a:srgbClr val="FFFFFF"/>
                </a:solidFill>
              </a14:hiddenFill>
            </a:ext>
          </a:extLst>
        </p:spPr>
      </p:pic>
      <p:sp>
        <p:nvSpPr>
          <p:cNvPr id="20" name="Marcador de número de diapositiva 1"/>
          <p:cNvSpPr txBox="1">
            <a:spLocks/>
          </p:cNvSpPr>
          <p:nvPr/>
        </p:nvSpPr>
        <p:spPr>
          <a:xfrm>
            <a:off x="9321800" y="6491845"/>
            <a:ext cx="27432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dirty="0">
                <a:solidFill>
                  <a:schemeClr val="bg1"/>
                </a:solidFill>
              </a:rPr>
              <a:t>8</a:t>
            </a:r>
          </a:p>
        </p:txBody>
      </p:sp>
      <p:sp>
        <p:nvSpPr>
          <p:cNvPr id="22" name="4 CuadroTexto"/>
          <p:cNvSpPr txBox="1">
            <a:spLocks noChangeArrowheads="1"/>
          </p:cNvSpPr>
          <p:nvPr/>
        </p:nvSpPr>
        <p:spPr bwMode="auto">
          <a:xfrm>
            <a:off x="539099" y="947824"/>
            <a:ext cx="5482133" cy="326243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algn="just">
              <a:buClr>
                <a:srgbClr val="C00000"/>
              </a:buClr>
              <a:buFont typeface="Wingdings" panose="05000000000000000000" pitchFamily="2" charset="2"/>
              <a:buChar char="ü"/>
            </a:pPr>
            <a:r>
              <a:rPr lang="es-PE" altLang="es-ES" sz="1600" dirty="0">
                <a:cs typeface="Arial" panose="020B0604020202020204" pitchFamily="34" charset="0"/>
              </a:rPr>
              <a:t>56 EDEP culminadas y 9 en curso</a:t>
            </a:r>
          </a:p>
          <a:p>
            <a:pPr marL="285750" lvl="1" algn="just">
              <a:buClr>
                <a:srgbClr val="C00000"/>
              </a:buClr>
              <a:buFont typeface="Wingdings" panose="05000000000000000000" pitchFamily="2" charset="2"/>
              <a:buChar char="ü"/>
            </a:pPr>
            <a:endParaRPr lang="es-PE" altLang="es-ES" sz="1600" dirty="0">
              <a:cs typeface="Arial" panose="020B0604020202020204" pitchFamily="34" charset="0"/>
            </a:endParaRPr>
          </a:p>
          <a:p>
            <a:pPr algn="just">
              <a:buClr>
                <a:srgbClr val="C00000"/>
              </a:buClr>
              <a:buFont typeface="Wingdings" panose="05000000000000000000" pitchFamily="2" charset="2"/>
              <a:buChar char="ü"/>
            </a:pPr>
            <a:r>
              <a:rPr lang="es-PE" altLang="es-ES" sz="1600" dirty="0">
                <a:cs typeface="Arial" panose="020B0604020202020204" pitchFamily="34" charset="0"/>
              </a:rPr>
              <a:t>17 Evaluaciones de impacto (8 culminadas, 9 en curso.</a:t>
            </a:r>
          </a:p>
          <a:p>
            <a:pPr marL="285750" lvl="1" algn="just">
              <a:buClr>
                <a:srgbClr val="C00000"/>
              </a:buClr>
              <a:buFont typeface="Wingdings" panose="05000000000000000000" pitchFamily="2" charset="2"/>
              <a:buChar char="ü"/>
            </a:pPr>
            <a:endParaRPr lang="es-PE" altLang="es-ES" sz="1600" dirty="0">
              <a:cs typeface="Arial" panose="020B0604020202020204" pitchFamily="34" charset="0"/>
            </a:endParaRPr>
          </a:p>
          <a:p>
            <a:pPr algn="just">
              <a:buClr>
                <a:srgbClr val="C00000"/>
              </a:buClr>
              <a:buFont typeface="Wingdings" panose="05000000000000000000" pitchFamily="2" charset="2"/>
              <a:buChar char="ü"/>
            </a:pPr>
            <a:r>
              <a:rPr lang="es-ES" sz="1600" dirty="0">
                <a:cs typeface="Arial" panose="020B0604020202020204" pitchFamily="34" charset="0"/>
              </a:rPr>
              <a:t>Se han firmado:</a:t>
            </a:r>
          </a:p>
          <a:p>
            <a:pPr marL="800100" lvl="1" indent="-342900" algn="just">
              <a:buClr>
                <a:srgbClr val="C00000"/>
              </a:buClr>
              <a:buChar char="•"/>
            </a:pPr>
            <a:r>
              <a:rPr lang="es-ES" sz="1600" dirty="0">
                <a:cs typeface="Arial" panose="020B0604020202020204" pitchFamily="34" charset="0"/>
              </a:rPr>
              <a:t>36 matrices</a:t>
            </a:r>
          </a:p>
          <a:p>
            <a:pPr marL="800100" lvl="1" indent="-342900" algn="just">
              <a:buClr>
                <a:srgbClr val="C00000"/>
              </a:buClr>
              <a:buChar char="•"/>
            </a:pPr>
            <a:r>
              <a:rPr lang="es-ES" sz="1600" dirty="0">
                <a:cs typeface="Arial" panose="020B0604020202020204" pitchFamily="34" charset="0"/>
              </a:rPr>
              <a:t>471 compromisos, 802 medios de verificación</a:t>
            </a:r>
          </a:p>
          <a:p>
            <a:pPr marL="0" indent="0" algn="just">
              <a:buClr>
                <a:srgbClr val="C00000"/>
              </a:buClr>
            </a:pPr>
            <a:endParaRPr lang="es-ES" sz="1600" dirty="0">
              <a:cs typeface="Arial" panose="020B0604020202020204" pitchFamily="34" charset="0"/>
            </a:endParaRPr>
          </a:p>
          <a:p>
            <a:pPr algn="just">
              <a:buClr>
                <a:srgbClr val="C00000"/>
              </a:buClr>
              <a:buFont typeface="Wingdings" panose="05000000000000000000" pitchFamily="2" charset="2"/>
              <a:buChar char="ü"/>
            </a:pPr>
            <a:r>
              <a:rPr lang="es-ES" sz="1600" dirty="0">
                <a:cs typeface="Arial" panose="020B0604020202020204" pitchFamily="34" charset="0"/>
              </a:rPr>
              <a:t>Cumplimiento del 61% de compromisos (julio 2016)</a:t>
            </a:r>
          </a:p>
          <a:p>
            <a:pPr algn="just">
              <a:buClr>
                <a:srgbClr val="C00000"/>
              </a:buClr>
              <a:buFont typeface="Wingdings" panose="05000000000000000000" pitchFamily="2" charset="2"/>
              <a:buChar char="ü"/>
            </a:pPr>
            <a:endParaRPr lang="es-ES" sz="1600" dirty="0">
              <a:cs typeface="Arial" panose="020B0604020202020204" pitchFamily="34" charset="0"/>
            </a:endParaRPr>
          </a:p>
          <a:p>
            <a:pPr algn="just">
              <a:buClr>
                <a:srgbClr val="C00000"/>
              </a:buClr>
              <a:buFont typeface="Wingdings" panose="05000000000000000000" pitchFamily="2" charset="2"/>
              <a:buChar char="ü"/>
            </a:pPr>
            <a:r>
              <a:rPr lang="es-419" sz="1600" dirty="0">
                <a:cs typeface="Arial" panose="020B0604020202020204" pitchFamily="34" charset="0"/>
              </a:rPr>
              <a:t>El porcentaje del presupuesto evaluado aumentó de </a:t>
            </a:r>
            <a:r>
              <a:rPr lang="es-ES" sz="1600" dirty="0">
                <a:cs typeface="Arial" panose="020B0604020202020204" pitchFamily="34" charset="0"/>
              </a:rPr>
              <a:t>12</a:t>
            </a:r>
            <a:r>
              <a:rPr lang="es-419" sz="1600" dirty="0">
                <a:cs typeface="Arial" panose="020B0604020202020204" pitchFamily="34" charset="0"/>
              </a:rPr>
              <a:t>% a 3</a:t>
            </a:r>
            <a:r>
              <a:rPr lang="es-PE" sz="1600" dirty="0">
                <a:cs typeface="Arial" panose="020B0604020202020204" pitchFamily="34" charset="0"/>
              </a:rPr>
              <a:t>5</a:t>
            </a:r>
            <a:r>
              <a:rPr lang="es-419" sz="1600" dirty="0">
                <a:cs typeface="Arial" panose="020B0604020202020204" pitchFamily="34" charset="0"/>
              </a:rPr>
              <a:t>% entre 20</a:t>
            </a:r>
            <a:r>
              <a:rPr lang="es-ES" sz="1600" dirty="0">
                <a:cs typeface="Arial" panose="020B0604020202020204" pitchFamily="34" charset="0"/>
              </a:rPr>
              <a:t>12</a:t>
            </a:r>
            <a:r>
              <a:rPr lang="es-419" sz="1600" dirty="0">
                <a:cs typeface="Arial" panose="020B0604020202020204" pitchFamily="34" charset="0"/>
              </a:rPr>
              <a:t> y 2016.</a:t>
            </a:r>
            <a:endParaRPr lang="es-ES" sz="1600" dirty="0">
              <a:cs typeface="Arial" panose="020B0604020202020204" pitchFamily="34" charset="0"/>
            </a:endParaRPr>
          </a:p>
          <a:p>
            <a:pPr lvl="1">
              <a:buFont typeface="Wingdings" panose="05000000000000000000" pitchFamily="2" charset="2"/>
              <a:buChar char="§"/>
            </a:pPr>
            <a:endParaRPr lang="es-PE" altLang="es-ES" sz="1400" dirty="0">
              <a:latin typeface="+mj-lt"/>
              <a:cs typeface="Arial" panose="020B0604020202020204" pitchFamily="34" charset="0"/>
            </a:endParaRPr>
          </a:p>
        </p:txBody>
      </p:sp>
      <p:sp>
        <p:nvSpPr>
          <p:cNvPr id="23" name="Rectángulo 22"/>
          <p:cNvSpPr/>
          <p:nvPr/>
        </p:nvSpPr>
        <p:spPr>
          <a:xfrm>
            <a:off x="286480" y="4396505"/>
            <a:ext cx="6176042" cy="1815882"/>
          </a:xfrm>
          <a:prstGeom prst="rect">
            <a:avLst/>
          </a:prstGeom>
        </p:spPr>
        <p:txBody>
          <a:bodyPr wrap="square">
            <a:spAutoFit/>
          </a:bodyPr>
          <a:lstStyle/>
          <a:p>
            <a:pPr marL="342900" indent="-342900" algn="just">
              <a:buClr>
                <a:srgbClr val="FF0000"/>
              </a:buClr>
              <a:buFont typeface="Wingdings" panose="05000000000000000000" pitchFamily="2" charset="2"/>
              <a:buChar char="ü"/>
            </a:pPr>
            <a:r>
              <a:rPr lang="es-ES" sz="1600" dirty="0">
                <a:latin typeface="Arial" panose="020B0604020202020204" pitchFamily="34" charset="0"/>
                <a:cs typeface="Arial" panose="020B0604020202020204" pitchFamily="34" charset="0"/>
              </a:rPr>
              <a:t>La selección del tipo de evaluación responde a la necesidad específica de información y al ámbito de evaluación (diseño, gestión, resultados) </a:t>
            </a:r>
          </a:p>
          <a:p>
            <a:pPr marL="342900" indent="-342900" algn="just">
              <a:buClr>
                <a:srgbClr val="FF0000"/>
              </a:buClr>
              <a:buFont typeface="Wingdings" panose="05000000000000000000" pitchFamily="2" charset="2"/>
              <a:buChar char="ü"/>
            </a:pPr>
            <a:r>
              <a:rPr lang="es-ES" sz="1600" dirty="0">
                <a:latin typeface="Arial" panose="020B0604020202020204" pitchFamily="34" charset="0"/>
                <a:cs typeface="Arial" panose="020B0604020202020204" pitchFamily="34" charset="0"/>
              </a:rPr>
              <a:t>La información y generada por ambas potencia la evidencia sobre el desempeño de la intervención. </a:t>
            </a:r>
            <a:endParaRPr lang="es-ES" altLang="es-PE" sz="1600" dirty="0">
              <a:latin typeface="Arial" panose="020B0604020202020204" pitchFamily="34" charset="0"/>
              <a:cs typeface="Arial" panose="020B0604020202020204" pitchFamily="34" charset="0"/>
            </a:endParaRPr>
          </a:p>
          <a:p>
            <a:pPr marL="342900" indent="-342900" algn="just">
              <a:buClr>
                <a:srgbClr val="FF0000"/>
              </a:buClr>
              <a:buFont typeface="Wingdings" panose="05000000000000000000" pitchFamily="2" charset="2"/>
              <a:buChar char="ü"/>
            </a:pPr>
            <a:r>
              <a:rPr lang="es-PE" altLang="es-PE" sz="1600" dirty="0">
                <a:latin typeface="Arial" panose="020B0604020202020204" pitchFamily="34" charset="0"/>
                <a:cs typeface="Arial" panose="020B0604020202020204" pitchFamily="34" charset="0"/>
              </a:rPr>
              <a:t>La participación del MEF asegura la independencia de la evaluación</a:t>
            </a:r>
            <a:endParaRPr lang="es-MX" sz="1600" i="1" dirty="0">
              <a:latin typeface="Arial" panose="020B0604020202020204" pitchFamily="34" charset="0"/>
              <a:cs typeface="Arial" panose="020B0604020202020204" pitchFamily="34" charset="0"/>
            </a:endParaRPr>
          </a:p>
        </p:txBody>
      </p:sp>
      <p:sp>
        <p:nvSpPr>
          <p:cNvPr id="2" name="Flecha: a la derecha 1"/>
          <p:cNvSpPr/>
          <p:nvPr/>
        </p:nvSpPr>
        <p:spPr>
          <a:xfrm>
            <a:off x="6334079" y="1074419"/>
            <a:ext cx="437973" cy="260162"/>
          </a:xfrm>
          <a:prstGeom prst="rightArrow">
            <a:avLst/>
          </a:prstGeom>
          <a:solidFill>
            <a:srgbClr val="FF0000"/>
          </a:solidFill>
          <a:ln>
            <a:solidFill>
              <a:srgbClr val="EC1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185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 calcmode="lin" valueType="num">
                                      <p:cBhvr additive="base">
                                        <p:cTn id="31" dur="500" fill="hold"/>
                                        <p:tgtEl>
                                          <p:spTgt spid="4106"/>
                                        </p:tgtEl>
                                        <p:attrNameLst>
                                          <p:attrName>ppt_x</p:attrName>
                                        </p:attrNameLst>
                                      </p:cBhvr>
                                      <p:tavLst>
                                        <p:tav tm="0">
                                          <p:val>
                                            <p:strVal val="#ppt_x"/>
                                          </p:val>
                                        </p:tav>
                                        <p:tav tm="100000">
                                          <p:val>
                                            <p:strVal val="#ppt_x"/>
                                          </p:val>
                                        </p:tav>
                                      </p:tavLst>
                                    </p:anim>
                                    <p:anim calcmode="lin" valueType="num">
                                      <p:cBhvr additive="base">
                                        <p:cTn id="32" dur="500" fill="hold"/>
                                        <p:tgtEl>
                                          <p:spTgt spid="410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02"/>
                                        </p:tgtEl>
                                        <p:attrNameLst>
                                          <p:attrName>style.visibility</p:attrName>
                                        </p:attrNameLst>
                                      </p:cBhvr>
                                      <p:to>
                                        <p:strVal val="visible"/>
                                      </p:to>
                                    </p:set>
                                    <p:anim calcmode="lin" valueType="num">
                                      <p:cBhvr additive="base">
                                        <p:cTn id="35" dur="500" fill="hold"/>
                                        <p:tgtEl>
                                          <p:spTgt spid="4102"/>
                                        </p:tgtEl>
                                        <p:attrNameLst>
                                          <p:attrName>ppt_x</p:attrName>
                                        </p:attrNameLst>
                                      </p:cBhvr>
                                      <p:tavLst>
                                        <p:tav tm="0">
                                          <p:val>
                                            <p:strVal val="#ppt_x"/>
                                          </p:val>
                                        </p:tav>
                                        <p:tav tm="100000">
                                          <p:val>
                                            <p:strVal val="#ppt_x"/>
                                          </p:val>
                                        </p:tav>
                                      </p:tavLst>
                                    </p:anim>
                                    <p:anim calcmode="lin" valueType="num">
                                      <p:cBhvr additive="base">
                                        <p:cTn id="36" dur="500" fill="hold"/>
                                        <p:tgtEl>
                                          <p:spTgt spid="410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additive="base">
                                        <p:cTn id="39" dur="500" fill="hold"/>
                                        <p:tgtEl>
                                          <p:spTgt spid="4100"/>
                                        </p:tgtEl>
                                        <p:attrNameLst>
                                          <p:attrName>ppt_x</p:attrName>
                                        </p:attrNameLst>
                                      </p:cBhvr>
                                      <p:tavLst>
                                        <p:tav tm="0">
                                          <p:val>
                                            <p:strVal val="#ppt_x"/>
                                          </p:val>
                                        </p:tav>
                                        <p:tav tm="100000">
                                          <p:val>
                                            <p:strVal val="#ppt_x"/>
                                          </p:val>
                                        </p:tav>
                                      </p:tavLst>
                                    </p:anim>
                                    <p:anim calcmode="lin" valueType="num">
                                      <p:cBhvr additive="base">
                                        <p:cTn id="40" dur="500" fill="hold"/>
                                        <p:tgtEl>
                                          <p:spTgt spid="410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28" name="Título 1"/>
          <p:cNvSpPr txBox="1">
            <a:spLocks/>
          </p:cNvSpPr>
          <p:nvPr/>
        </p:nvSpPr>
        <p:spPr>
          <a:xfrm>
            <a:off x="211378" y="21123"/>
            <a:ext cx="9924810" cy="4301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200" b="1" dirty="0">
                <a:solidFill>
                  <a:prstClr val="black"/>
                </a:solidFill>
                <a:latin typeface="Arial" panose="020B0604020202020204" pitchFamily="34" charset="0"/>
                <a:cs typeface="Arial" panose="020B0604020202020204" pitchFamily="34" charset="0"/>
              </a:rPr>
              <a:t>Ejemplos: uso de las evaluaciones de impacto</a:t>
            </a:r>
            <a:endParaRPr lang="es-MX" sz="3200" b="1" dirty="0">
              <a:solidFill>
                <a:prstClr val="black"/>
              </a:solidFill>
              <a:latin typeface="Arial" panose="020B0604020202020204" pitchFamily="34" charset="0"/>
              <a:cs typeface="Arial" panose="020B0604020202020204" pitchFamily="34" charset="0"/>
            </a:endParaRPr>
          </a:p>
        </p:txBody>
      </p:sp>
      <p:grpSp>
        <p:nvGrpSpPr>
          <p:cNvPr id="3" name="Grupo 2"/>
          <p:cNvGrpSpPr/>
          <p:nvPr/>
        </p:nvGrpSpPr>
        <p:grpSpPr>
          <a:xfrm>
            <a:off x="1697043" y="594403"/>
            <a:ext cx="8439145" cy="6262567"/>
            <a:chOff x="1366313" y="1166673"/>
            <a:chExt cx="8439145" cy="6262567"/>
          </a:xfrm>
        </p:grpSpPr>
        <p:grpSp>
          <p:nvGrpSpPr>
            <p:cNvPr id="2" name="Grupo 1"/>
            <p:cNvGrpSpPr/>
            <p:nvPr/>
          </p:nvGrpSpPr>
          <p:grpSpPr>
            <a:xfrm>
              <a:off x="1366313" y="1166673"/>
              <a:ext cx="8439145" cy="6262567"/>
              <a:chOff x="1704980" y="1031206"/>
              <a:chExt cx="8439145" cy="6262567"/>
            </a:xfrm>
          </p:grpSpPr>
          <p:sp>
            <p:nvSpPr>
              <p:cNvPr id="16388" name="AutoShape 25"/>
              <p:cNvSpPr>
                <a:spLocks noChangeArrowheads="1"/>
              </p:cNvSpPr>
              <p:nvPr/>
            </p:nvSpPr>
            <p:spPr bwMode="auto">
              <a:xfrm>
                <a:off x="1720850" y="2931444"/>
                <a:ext cx="1836738" cy="971550"/>
              </a:xfrm>
              <a:prstGeom prst="homePlate">
                <a:avLst>
                  <a:gd name="adj" fmla="val 12665"/>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endParaRPr lang="es-ES_tradnl" altLang="es-ES" sz="1200" b="1" dirty="0">
                  <a:latin typeface="+mj-lt"/>
                </a:endParaRPr>
              </a:p>
              <a:p>
                <a:pPr algn="ctr"/>
                <a:r>
                  <a:rPr lang="es-ES_tradnl" altLang="es-ES" sz="1200" b="1" dirty="0"/>
                  <a:t>Piloto Retén Franco</a:t>
                </a:r>
              </a:p>
              <a:p>
                <a:pPr algn="ctr"/>
                <a:endParaRPr lang="es-ES_tradnl" altLang="es-ES" sz="1200" b="1" dirty="0"/>
              </a:p>
              <a:p>
                <a:pPr algn="ctr"/>
                <a:r>
                  <a:rPr lang="es-ES_tradnl" altLang="es-ES" sz="1200" i="1" dirty="0"/>
                  <a:t>Sector: Interior</a:t>
                </a:r>
                <a:endParaRPr lang="es-ES_tradnl" altLang="es-ES" sz="1400" i="1" dirty="0"/>
              </a:p>
              <a:p>
                <a:pPr algn="ctr"/>
                <a:endParaRPr lang="es-ES_tradnl" altLang="es-ES" sz="1200" b="1" dirty="0">
                  <a:latin typeface="+mj-lt"/>
                </a:endParaRPr>
              </a:p>
            </p:txBody>
          </p:sp>
          <p:sp>
            <p:nvSpPr>
              <p:cNvPr id="10246" name="Rectangle 33"/>
              <p:cNvSpPr>
                <a:spLocks noChangeArrowheads="1"/>
              </p:cNvSpPr>
              <p:nvPr/>
            </p:nvSpPr>
            <p:spPr bwMode="gray">
              <a:xfrm>
                <a:off x="1720853" y="1182019"/>
                <a:ext cx="3592513" cy="563562"/>
              </a:xfrm>
              <a:prstGeom prst="rect">
                <a:avLst/>
              </a:prstGeom>
              <a:solidFill>
                <a:schemeClr val="bg1">
                  <a:lumMod val="50000"/>
                </a:schemeClr>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defRPr/>
                </a:pPr>
                <a:r>
                  <a:rPr lang="es-ES_tradnl" altLang="es-ES" sz="1400" b="1" dirty="0">
                    <a:solidFill>
                      <a:schemeClr val="bg1"/>
                    </a:solidFill>
                  </a:rPr>
                  <a:t>Intervención evaluada</a:t>
                </a:r>
                <a:endParaRPr lang="es-ES_tradnl" altLang="es-ES" sz="1200" b="1" dirty="0">
                  <a:solidFill>
                    <a:schemeClr val="bg1"/>
                  </a:solidFill>
                </a:endParaRPr>
              </a:p>
            </p:txBody>
          </p:sp>
          <p:sp>
            <p:nvSpPr>
              <p:cNvPr id="16390" name="AutoShape 45"/>
              <p:cNvSpPr>
                <a:spLocks noChangeArrowheads="1"/>
              </p:cNvSpPr>
              <p:nvPr/>
            </p:nvSpPr>
            <p:spPr bwMode="auto">
              <a:xfrm>
                <a:off x="1704980" y="1837362"/>
                <a:ext cx="1836738" cy="971550"/>
              </a:xfrm>
              <a:prstGeom prst="homePlate">
                <a:avLst>
                  <a:gd name="adj" fmla="val 14406"/>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200" b="1" dirty="0"/>
                  <a:t>Programa Articulado Nutricional</a:t>
                </a:r>
              </a:p>
              <a:p>
                <a:pPr algn="ctr"/>
                <a:r>
                  <a:rPr lang="es-ES_tradnl" altLang="es-ES" sz="1200" b="1" dirty="0"/>
                  <a:t/>
                </a:r>
                <a:br>
                  <a:rPr lang="es-ES_tradnl" altLang="es-ES" sz="1200" b="1" dirty="0"/>
                </a:br>
                <a:r>
                  <a:rPr lang="es-ES_tradnl" altLang="es-ES" sz="1100" i="1" dirty="0"/>
                  <a:t>Sector: Salud</a:t>
                </a:r>
                <a:endParaRPr lang="es-ES_tradnl" altLang="es-ES" sz="1200" i="1" dirty="0"/>
              </a:p>
            </p:txBody>
          </p:sp>
          <p:sp>
            <p:nvSpPr>
              <p:cNvPr id="16391" name="AutoShape 25"/>
              <p:cNvSpPr>
                <a:spLocks noChangeArrowheads="1"/>
              </p:cNvSpPr>
              <p:nvPr/>
            </p:nvSpPr>
            <p:spPr bwMode="auto">
              <a:xfrm>
                <a:off x="1720850" y="3999831"/>
                <a:ext cx="1836738" cy="973138"/>
              </a:xfrm>
              <a:prstGeom prst="homePlate">
                <a:avLst>
                  <a:gd name="adj" fmla="val 14130"/>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200" b="1" dirty="0"/>
                  <a:t>Pensión 65</a:t>
                </a:r>
              </a:p>
              <a:p>
                <a:pPr algn="ctr"/>
                <a:endParaRPr lang="es-ES_tradnl" altLang="es-ES" sz="1200" b="1" dirty="0"/>
              </a:p>
              <a:p>
                <a:pPr algn="ctr"/>
                <a:r>
                  <a:rPr lang="es-ES_tradnl" altLang="es-ES" sz="1100" i="1" dirty="0"/>
                  <a:t>Sector: Desarrollo e Inclusión Social</a:t>
                </a:r>
              </a:p>
            </p:txBody>
          </p:sp>
          <p:sp>
            <p:nvSpPr>
              <p:cNvPr id="16392" name="AutoShape 25"/>
              <p:cNvSpPr>
                <a:spLocks noChangeArrowheads="1"/>
              </p:cNvSpPr>
              <p:nvPr/>
            </p:nvSpPr>
            <p:spPr bwMode="auto">
              <a:xfrm>
                <a:off x="1720850" y="5069806"/>
                <a:ext cx="1836738" cy="973138"/>
              </a:xfrm>
              <a:prstGeom prst="homePlate">
                <a:avLst>
                  <a:gd name="adj" fmla="val 12653"/>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200" b="1" dirty="0"/>
                  <a:t>Acompañamiento Pedagógico</a:t>
                </a:r>
              </a:p>
              <a:p>
                <a:pPr algn="ctr"/>
                <a:endParaRPr lang="es-ES_tradnl" altLang="es-ES" sz="1200" b="1" dirty="0"/>
              </a:p>
              <a:p>
                <a:pPr algn="ctr"/>
                <a:r>
                  <a:rPr lang="es-ES_tradnl" altLang="es-ES" sz="1100" i="1" dirty="0"/>
                  <a:t>Sector: Educación</a:t>
                </a:r>
              </a:p>
            </p:txBody>
          </p:sp>
          <p:sp>
            <p:nvSpPr>
              <p:cNvPr id="15369" name="Rectangle 51"/>
              <p:cNvSpPr>
                <a:spLocks noChangeArrowheads="1"/>
              </p:cNvSpPr>
              <p:nvPr/>
            </p:nvSpPr>
            <p:spPr bwMode="auto">
              <a:xfrm>
                <a:off x="7875588" y="2939384"/>
                <a:ext cx="2089150" cy="942975"/>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ES" sz="1250" b="1" dirty="0"/>
                  <a:t>El Programa no fue expandido. Implicó un ahorro de S/ 1,384 mill. </a:t>
                </a:r>
                <a:endParaRPr lang="es-ES_tradnl" altLang="es-ES" sz="1250" b="1" dirty="0"/>
              </a:p>
            </p:txBody>
          </p:sp>
          <p:sp>
            <p:nvSpPr>
              <p:cNvPr id="16394" name="Rectangle 53"/>
              <p:cNvSpPr>
                <a:spLocks noChangeArrowheads="1"/>
              </p:cNvSpPr>
              <p:nvPr/>
            </p:nvSpPr>
            <p:spPr bwMode="gray">
              <a:xfrm>
                <a:off x="7875588" y="1289969"/>
                <a:ext cx="2089150" cy="468312"/>
              </a:xfrm>
              <a:prstGeom prst="rect">
                <a:avLst/>
              </a:prstGeom>
              <a:solidFill>
                <a:srgbClr val="003399"/>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400" b="1" dirty="0">
                    <a:solidFill>
                      <a:schemeClr val="bg1"/>
                    </a:solidFill>
                  </a:rPr>
                  <a:t>Uso</a:t>
                </a:r>
              </a:p>
            </p:txBody>
          </p:sp>
          <p:sp>
            <p:nvSpPr>
              <p:cNvPr id="15371" name="Rectangle 54"/>
              <p:cNvSpPr>
                <a:spLocks noChangeArrowheads="1"/>
              </p:cNvSpPr>
              <p:nvPr/>
            </p:nvSpPr>
            <p:spPr bwMode="auto">
              <a:xfrm>
                <a:off x="7875588" y="1917034"/>
                <a:ext cx="2089150" cy="976313"/>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ES" sz="1250" b="1" dirty="0"/>
                  <a:t>Los resultados permitieron validar la importante asignación de recursos al PP.</a:t>
                </a:r>
                <a:endParaRPr lang="es-ES_tradnl" altLang="es-ES" sz="1250" b="1" dirty="0"/>
              </a:p>
            </p:txBody>
          </p:sp>
          <p:sp>
            <p:nvSpPr>
              <p:cNvPr id="15372" name="Rectangle 51"/>
              <p:cNvSpPr>
                <a:spLocks noChangeArrowheads="1"/>
              </p:cNvSpPr>
              <p:nvPr/>
            </p:nvSpPr>
            <p:spPr bwMode="auto">
              <a:xfrm>
                <a:off x="7875588" y="4004594"/>
                <a:ext cx="2089150" cy="971550"/>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defRPr/>
                </a:pPr>
                <a:r>
                  <a:rPr lang="es-ES_tradnl" altLang="es-ES" sz="1200" b="1" dirty="0"/>
                  <a:t>Replantear objetivos relacionados al acceso a salud del adulto mayor. </a:t>
                </a:r>
              </a:p>
            </p:txBody>
          </p:sp>
          <p:sp>
            <p:nvSpPr>
              <p:cNvPr id="19" name="Rectangle 51"/>
              <p:cNvSpPr>
                <a:spLocks noChangeArrowheads="1"/>
              </p:cNvSpPr>
              <p:nvPr/>
            </p:nvSpPr>
            <p:spPr bwMode="auto">
              <a:xfrm>
                <a:off x="7875588" y="5069806"/>
                <a:ext cx="2089150" cy="973138"/>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r>
                  <a:rPr lang="es-PE" sz="1250" b="1" dirty="0">
                    <a:latin typeface="Arial" panose="020B0604020202020204" pitchFamily="34" charset="0"/>
                    <a:cs typeface="Arial" panose="020B0604020202020204" pitchFamily="34" charset="0"/>
                  </a:rPr>
                  <a:t>Se cambió la focalización de escuelas beneficiarias y una estrategia diferenciada para zonas rurales</a:t>
                </a:r>
                <a:endParaRPr lang="es-PE" sz="1250" b="1" dirty="0">
                  <a:solidFill>
                    <a:srgbClr val="000000"/>
                  </a:solidFill>
                  <a:latin typeface="Arial" panose="020B0604020202020204" pitchFamily="34" charset="0"/>
                  <a:cs typeface="Arial" panose="020B0604020202020204" pitchFamily="34" charset="0"/>
                </a:endParaRPr>
              </a:p>
            </p:txBody>
          </p:sp>
          <p:pic>
            <p:nvPicPr>
              <p:cNvPr id="16398" name="Picture 2" descr="http://www.regioncajamarca.gob.pe/sites/default/files/noticias/imagenes/imagesCAW7333L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191" y="1872581"/>
                <a:ext cx="17303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4" descr="http://www.diariolaprimeraperu.com/online/images/2012/mayo/02/mnc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191" y="2947319"/>
                <a:ext cx="17303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51"/>
              <p:cNvSpPr>
                <a:spLocks noChangeArrowheads="1"/>
              </p:cNvSpPr>
              <p:nvPr/>
            </p:nvSpPr>
            <p:spPr bwMode="auto">
              <a:xfrm>
                <a:off x="5465763" y="2931444"/>
                <a:ext cx="2233612" cy="950912"/>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endParaRPr lang="es-PE" sz="1100" dirty="0">
                  <a:latin typeface="+mj-lt"/>
                </a:endParaRPr>
              </a:p>
              <a:p>
                <a:pPr algn="just">
                  <a:lnSpc>
                    <a:spcPct val="95000"/>
                  </a:lnSpc>
                  <a:buClr>
                    <a:srgbClr val="CC0000"/>
                  </a:buClr>
                  <a:buSzPct val="120000"/>
                  <a:defRPr/>
                </a:pPr>
                <a:endParaRPr lang="es-PE" sz="1100" dirty="0">
                  <a:latin typeface="+mj-lt"/>
                </a:endParaRPr>
              </a:p>
              <a:p>
                <a:pPr algn="just">
                  <a:lnSpc>
                    <a:spcPct val="95000"/>
                  </a:lnSpc>
                  <a:buClr>
                    <a:srgbClr val="CC0000"/>
                  </a:buClr>
                  <a:buSzPct val="120000"/>
                  <a:defRPr/>
                </a:pPr>
                <a:endParaRPr lang="es-PE" sz="1100" dirty="0">
                  <a:latin typeface="+mj-lt"/>
                </a:endParaRPr>
              </a:p>
              <a:p>
                <a:pPr algn="just" fontAlgn="base"/>
                <a:r>
                  <a:rPr lang="es-PE" sz="1100" dirty="0">
                    <a:latin typeface="Arial" panose="020B0604020202020204" pitchFamily="34" charset="0"/>
                    <a:cs typeface="Arial" panose="020B0604020202020204" pitchFamily="34" charset="0"/>
                  </a:rPr>
                  <a:t>No se encontró evidencia  robusta que el Piloto contribuya a la reducción de la incidencia de robo. No es costo efectiva</a:t>
                </a:r>
                <a:endParaRPr lang="es-ES_tradnl" sz="1100" dirty="0">
                  <a:latin typeface="Arial" panose="020B0604020202020204" pitchFamily="34" charset="0"/>
                  <a:cs typeface="Arial" panose="020B0604020202020204" pitchFamily="34" charset="0"/>
                </a:endParaRPr>
              </a:p>
              <a:p>
                <a:pPr marL="88900" indent="-88900" algn="just">
                  <a:lnSpc>
                    <a:spcPct val="95000"/>
                  </a:lnSpc>
                  <a:buClr>
                    <a:srgbClr val="CC0000"/>
                  </a:buClr>
                  <a:buSzPct val="120000"/>
                  <a:buFontTx/>
                  <a:buChar char="•"/>
                  <a:defRPr/>
                </a:pPr>
                <a:endParaRPr lang="es-ES_tradnl" sz="1100" dirty="0">
                  <a:latin typeface="+mj-lt"/>
                </a:endParaRPr>
              </a:p>
              <a:p>
                <a:pPr algn="just">
                  <a:lnSpc>
                    <a:spcPct val="95000"/>
                  </a:lnSpc>
                  <a:buClr>
                    <a:srgbClr val="CC0000"/>
                  </a:buClr>
                  <a:buSzPct val="120000"/>
                  <a:defRPr/>
                </a:pPr>
                <a:endParaRPr lang="es-ES_tradnl" sz="1100" dirty="0">
                  <a:latin typeface="+mj-lt"/>
                </a:endParaRPr>
              </a:p>
            </p:txBody>
          </p:sp>
          <p:sp>
            <p:nvSpPr>
              <p:cNvPr id="15378" name="Rectangle 54"/>
              <p:cNvSpPr>
                <a:spLocks noChangeArrowheads="1"/>
              </p:cNvSpPr>
              <p:nvPr/>
            </p:nvSpPr>
            <p:spPr bwMode="auto">
              <a:xfrm>
                <a:off x="5465763" y="1869409"/>
                <a:ext cx="2233612" cy="962025"/>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fontAlgn="ctr">
                  <a:defRPr/>
                </a:pPr>
                <a:r>
                  <a:rPr lang="es-PE" altLang="es-ES" sz="1100" dirty="0"/>
                  <a:t>Impactos significativos en la reducción de la desnutrición crónica infantil. </a:t>
                </a:r>
                <a:endParaRPr lang="es-PE" altLang="es-ES" sz="1100" dirty="0">
                  <a:solidFill>
                    <a:srgbClr val="000000"/>
                  </a:solidFill>
                </a:endParaRPr>
              </a:p>
            </p:txBody>
          </p:sp>
          <p:sp>
            <p:nvSpPr>
              <p:cNvPr id="15379" name="Rectangle 51"/>
              <p:cNvSpPr>
                <a:spLocks noChangeArrowheads="1"/>
              </p:cNvSpPr>
              <p:nvPr/>
            </p:nvSpPr>
            <p:spPr bwMode="auto">
              <a:xfrm>
                <a:off x="5465763" y="4026819"/>
                <a:ext cx="2144714" cy="946150"/>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fontAlgn="base">
                  <a:defRPr/>
                </a:pPr>
                <a:r>
                  <a:rPr lang="es-ES_tradnl" altLang="es-ES" sz="1100" dirty="0"/>
                  <a:t>Reducción del trabajo remunerado, incremento del bienestar subjetivo pero no acceso a salud ni del estado de salud física</a:t>
                </a:r>
              </a:p>
            </p:txBody>
          </p:sp>
          <p:sp>
            <p:nvSpPr>
              <p:cNvPr id="26" name="Rectangle 51"/>
              <p:cNvSpPr>
                <a:spLocks noChangeArrowheads="1"/>
              </p:cNvSpPr>
              <p:nvPr/>
            </p:nvSpPr>
            <p:spPr bwMode="auto">
              <a:xfrm>
                <a:off x="5494341" y="5106322"/>
                <a:ext cx="2116137" cy="1042987"/>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endParaRPr lang="es-PE" sz="1100" dirty="0">
                  <a:latin typeface="+mj-lt"/>
                </a:endParaRPr>
              </a:p>
              <a:p>
                <a:pPr algn="just">
                  <a:lnSpc>
                    <a:spcPct val="95000"/>
                  </a:lnSpc>
                  <a:buClr>
                    <a:srgbClr val="CC0000"/>
                  </a:buClr>
                  <a:buSzPct val="120000"/>
                  <a:defRPr/>
                </a:pPr>
                <a:r>
                  <a:rPr lang="es-PE" sz="1100" dirty="0">
                    <a:latin typeface="Arial" panose="020B0604020202020204" pitchFamily="34" charset="0"/>
                    <a:cs typeface="Arial" panose="020B0604020202020204" pitchFamily="34" charset="0"/>
                  </a:rPr>
                  <a:t>Mayor impacto en el logro académico en escuelas poli docentes  urbanas.</a:t>
                </a:r>
              </a:p>
              <a:p>
                <a:pPr lvl="0" algn="just">
                  <a:lnSpc>
                    <a:spcPct val="95000"/>
                  </a:lnSpc>
                  <a:buClr>
                    <a:srgbClr val="CC0000"/>
                  </a:buClr>
                  <a:buSzPct val="120000"/>
                  <a:defRPr/>
                </a:pPr>
                <a:r>
                  <a:rPr lang="es-PE" sz="1100" dirty="0">
                    <a:solidFill>
                      <a:srgbClr val="000000"/>
                    </a:solidFill>
                    <a:latin typeface="Arial" panose="020B0604020202020204" pitchFamily="34" charset="0"/>
                    <a:cs typeface="Arial" panose="020B0604020202020204" pitchFamily="34" charset="0"/>
                  </a:rPr>
                  <a:t>Impacto </a:t>
                </a:r>
                <a:r>
                  <a:rPr lang="es-PE" sz="1100" dirty="0">
                    <a:latin typeface="Arial" panose="020B0604020202020204" pitchFamily="34" charset="0"/>
                    <a:cs typeface="Arial" panose="020B0604020202020204" pitchFamily="34" charset="0"/>
                  </a:rPr>
                  <a:t>sobre el aprendizaje en matemática es mayor que en comprensión lectora </a:t>
                </a:r>
              </a:p>
              <a:p>
                <a:pPr algn="just">
                  <a:lnSpc>
                    <a:spcPct val="95000"/>
                  </a:lnSpc>
                  <a:buClr>
                    <a:srgbClr val="CC0000"/>
                  </a:buClr>
                  <a:buSzPct val="120000"/>
                  <a:defRPr/>
                </a:pPr>
                <a:endParaRPr lang="es-PE" sz="1100" dirty="0">
                  <a:solidFill>
                    <a:srgbClr val="000000"/>
                  </a:solidFill>
                  <a:latin typeface="+mj-lt"/>
                </a:endParaRPr>
              </a:p>
              <a:p>
                <a:pPr algn="just">
                  <a:lnSpc>
                    <a:spcPct val="95000"/>
                  </a:lnSpc>
                  <a:buClr>
                    <a:srgbClr val="CC0000"/>
                  </a:buClr>
                  <a:buSzPct val="120000"/>
                  <a:defRPr/>
                </a:pPr>
                <a:endParaRPr lang="es-ES_tradnl" sz="1100" dirty="0">
                  <a:latin typeface="+mj-lt"/>
                </a:endParaRPr>
              </a:p>
            </p:txBody>
          </p:sp>
          <p:pic>
            <p:nvPicPr>
              <p:cNvPr id="16405" name="Picture 10" descr="http://www2.minedu.gob.pe/digesutp/formaciondeformadores/wp-content/uploads/2012/10/foto_taller_puno_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9191" y="5069806"/>
                <a:ext cx="17303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ángulo 32"/>
              <p:cNvSpPr/>
              <p:nvPr/>
            </p:nvSpPr>
            <p:spPr>
              <a:xfrm>
                <a:off x="7769225" y="1182022"/>
                <a:ext cx="2374900" cy="6111751"/>
              </a:xfrm>
              <a:prstGeom prst="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mj-lt"/>
                </a:endParaRPr>
              </a:p>
            </p:txBody>
          </p:sp>
          <p:sp>
            <p:nvSpPr>
              <p:cNvPr id="7" name="Flecha derecha 6"/>
              <p:cNvSpPr/>
              <p:nvPr/>
            </p:nvSpPr>
            <p:spPr>
              <a:xfrm>
                <a:off x="5548313" y="1031206"/>
                <a:ext cx="2241550" cy="865188"/>
              </a:xfrm>
              <a:prstGeom prst="right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latin typeface="Arial" panose="020B0604020202020204" pitchFamily="34" charset="0"/>
                    <a:cs typeface="Arial" panose="020B0604020202020204" pitchFamily="34" charset="0"/>
                  </a:rPr>
                  <a:t>Resultados</a:t>
                </a:r>
              </a:p>
            </p:txBody>
          </p:sp>
        </p:grpSp>
        <p:pic>
          <p:nvPicPr>
            <p:cNvPr id="25" name="Picture 4" descr="http://portal.andina.com.pe/EDPfotografia2/Thumbnail/2012/01/05/0000173153W.jpg"/>
            <p:cNvPicPr>
              <a:picLocks noChangeAspect="1" noChangeArrowheads="1"/>
            </p:cNvPicPr>
            <p:nvPr/>
          </p:nvPicPr>
          <p:blipFill>
            <a:blip r:embed="rId7" cstate="print"/>
            <a:srcRect/>
            <a:stretch>
              <a:fillRect/>
            </a:stretch>
          </p:blipFill>
          <p:spPr bwMode="auto">
            <a:xfrm>
              <a:off x="3320523" y="4135298"/>
              <a:ext cx="1730375" cy="973138"/>
            </a:xfrm>
            <a:prstGeom prst="rect">
              <a:avLst/>
            </a:prstGeom>
            <a:noFill/>
            <a:ln>
              <a:noFill/>
            </a:ln>
          </p:spPr>
        </p:pic>
      </p:grpSp>
      <p:cxnSp>
        <p:nvCxnSpPr>
          <p:cNvPr id="32"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AutoShape 25"/>
          <p:cNvSpPr>
            <a:spLocks noChangeArrowheads="1"/>
          </p:cNvSpPr>
          <p:nvPr/>
        </p:nvSpPr>
        <p:spPr bwMode="auto">
          <a:xfrm>
            <a:off x="1712913" y="5712506"/>
            <a:ext cx="1836738" cy="973138"/>
          </a:xfrm>
          <a:prstGeom prst="homePlate">
            <a:avLst>
              <a:gd name="adj" fmla="val 14130"/>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200" b="1" dirty="0"/>
              <a:t>Construyendo Perú</a:t>
            </a:r>
          </a:p>
          <a:p>
            <a:pPr algn="ctr"/>
            <a:endParaRPr lang="es-ES_tradnl" altLang="es-ES" sz="1200" b="1" dirty="0"/>
          </a:p>
          <a:p>
            <a:pPr algn="ctr"/>
            <a:r>
              <a:rPr lang="es-ES_tradnl" altLang="es-ES" sz="1100" i="1" dirty="0"/>
              <a:t>Sector: Trabajo</a:t>
            </a:r>
          </a:p>
        </p:txBody>
      </p:sp>
      <p:sp>
        <p:nvSpPr>
          <p:cNvPr id="36" name="Rectangle 51"/>
          <p:cNvSpPr>
            <a:spLocks noChangeArrowheads="1"/>
          </p:cNvSpPr>
          <p:nvPr/>
        </p:nvSpPr>
        <p:spPr bwMode="auto">
          <a:xfrm>
            <a:off x="7885514" y="5728378"/>
            <a:ext cx="2089150" cy="971550"/>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PE" sz="1250" b="1" dirty="0"/>
              <a:t>Se restringió la población objetivo del PP  y los requerimientos presupuestales asociados</a:t>
            </a:r>
            <a:endParaRPr lang="es-ES_tradnl" altLang="es-ES" sz="1250" b="1" dirty="0"/>
          </a:p>
        </p:txBody>
      </p:sp>
      <p:sp>
        <p:nvSpPr>
          <p:cNvPr id="37" name="Rectangle 51"/>
          <p:cNvSpPr>
            <a:spLocks noChangeArrowheads="1"/>
          </p:cNvSpPr>
          <p:nvPr/>
        </p:nvSpPr>
        <p:spPr bwMode="auto">
          <a:xfrm>
            <a:off x="5459300" y="5728378"/>
            <a:ext cx="2233612" cy="965200"/>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a:lnSpc>
                <a:spcPct val="95000"/>
              </a:lnSpc>
              <a:buClr>
                <a:srgbClr val="CC0000"/>
              </a:buClr>
              <a:buSzPct val="120000"/>
              <a:defRPr/>
            </a:pPr>
            <a:r>
              <a:rPr lang="es-PE" altLang="es-ES" sz="1100" dirty="0"/>
              <a:t>Se encuentra evidencia de impactos de corto plazo sobre los ingresos que no se sostienen en el mediano plazo. </a:t>
            </a:r>
            <a:endParaRPr lang="es-ES_tradnl" altLang="es-ES" sz="1100" dirty="0"/>
          </a:p>
        </p:txBody>
      </p:sp>
      <p:pic>
        <p:nvPicPr>
          <p:cNvPr id="38" name="Picture 8" descr="http://www.costosperu.com/noticias/226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790" y="5728378"/>
            <a:ext cx="17303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16</a:t>
            </a:r>
          </a:p>
        </p:txBody>
      </p:sp>
    </p:spTree>
    <p:extLst>
      <p:ext uri="{BB962C8B-B14F-4D97-AF65-F5344CB8AC3E}">
        <p14:creationId xmlns:p14="http://schemas.microsoft.com/office/powerpoint/2010/main" val="283264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16388" name="AutoShape 25"/>
          <p:cNvSpPr>
            <a:spLocks noChangeArrowheads="1"/>
          </p:cNvSpPr>
          <p:nvPr/>
        </p:nvSpPr>
        <p:spPr bwMode="auto">
          <a:xfrm>
            <a:off x="1720850" y="2931444"/>
            <a:ext cx="1836738" cy="971550"/>
          </a:xfrm>
          <a:prstGeom prst="homePlate">
            <a:avLst>
              <a:gd name="adj" fmla="val 12665"/>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endParaRPr lang="es-ES_tradnl" altLang="es-ES" sz="1200" b="1" dirty="0">
              <a:latin typeface="+mj-lt"/>
            </a:endParaRPr>
          </a:p>
          <a:p>
            <a:pPr algn="ctr"/>
            <a:r>
              <a:rPr lang="es-ES" altLang="es-ES" sz="1200" b="1" dirty="0"/>
              <a:t>EDEP “Programa Nacional de Apoyo Directo a los Más Pobres-JUNTOS”</a:t>
            </a:r>
            <a:endParaRPr lang="es-ES_tradnl" altLang="es-ES" sz="1200" b="1" dirty="0"/>
          </a:p>
          <a:p>
            <a:pPr algn="ctr"/>
            <a:r>
              <a:rPr lang="es-ES_tradnl" altLang="es-ES" sz="1100" i="1" dirty="0"/>
              <a:t>Sector: Inclusión Social</a:t>
            </a:r>
          </a:p>
          <a:p>
            <a:pPr algn="ctr"/>
            <a:endParaRPr lang="es-ES_tradnl" altLang="es-ES" sz="1200" b="1" dirty="0">
              <a:latin typeface="+mj-lt"/>
            </a:endParaRPr>
          </a:p>
        </p:txBody>
      </p:sp>
      <p:sp>
        <p:nvSpPr>
          <p:cNvPr id="10246" name="Rectangle 33"/>
          <p:cNvSpPr>
            <a:spLocks noChangeArrowheads="1"/>
          </p:cNvSpPr>
          <p:nvPr/>
        </p:nvSpPr>
        <p:spPr bwMode="gray">
          <a:xfrm>
            <a:off x="1720853" y="1182019"/>
            <a:ext cx="3592513" cy="563562"/>
          </a:xfrm>
          <a:prstGeom prst="rect">
            <a:avLst/>
          </a:prstGeom>
          <a:solidFill>
            <a:schemeClr val="bg1">
              <a:lumMod val="50000"/>
            </a:schemeClr>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defRPr/>
            </a:pPr>
            <a:r>
              <a:rPr lang="es-ES_tradnl" altLang="es-ES" sz="1400" b="1" dirty="0">
                <a:solidFill>
                  <a:schemeClr val="bg1"/>
                </a:solidFill>
              </a:rPr>
              <a:t>Intervención evaluada</a:t>
            </a:r>
            <a:endParaRPr lang="es-ES_tradnl" altLang="es-ES" sz="1200" b="1" dirty="0">
              <a:solidFill>
                <a:schemeClr val="bg1"/>
              </a:solidFill>
            </a:endParaRPr>
          </a:p>
        </p:txBody>
      </p:sp>
      <p:sp>
        <p:nvSpPr>
          <p:cNvPr id="16390" name="AutoShape 45"/>
          <p:cNvSpPr>
            <a:spLocks noChangeArrowheads="1"/>
          </p:cNvSpPr>
          <p:nvPr/>
        </p:nvSpPr>
        <p:spPr bwMode="auto">
          <a:xfrm>
            <a:off x="1720850" y="1861469"/>
            <a:ext cx="1836738" cy="971550"/>
          </a:xfrm>
          <a:prstGeom prst="homePlate">
            <a:avLst>
              <a:gd name="adj" fmla="val 14406"/>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200" b="1" dirty="0"/>
              <a:t>EDEP “Programa de Mantenimiento de Locales Escolares”</a:t>
            </a:r>
          </a:p>
          <a:p>
            <a:pPr algn="ctr"/>
            <a:r>
              <a:rPr lang="es-ES_tradnl" altLang="es-ES" sz="1200" b="1" dirty="0"/>
              <a:t/>
            </a:r>
            <a:br>
              <a:rPr lang="es-ES_tradnl" altLang="es-ES" sz="1200" b="1" dirty="0"/>
            </a:br>
            <a:r>
              <a:rPr lang="es-ES_tradnl" altLang="es-ES" sz="1100" i="1" dirty="0"/>
              <a:t>Sector: Educación</a:t>
            </a:r>
            <a:endParaRPr lang="es-ES_tradnl" altLang="es-ES" sz="1200" i="1" dirty="0"/>
          </a:p>
        </p:txBody>
      </p:sp>
      <p:sp>
        <p:nvSpPr>
          <p:cNvPr id="16391" name="AutoShape 25"/>
          <p:cNvSpPr>
            <a:spLocks noChangeArrowheads="1"/>
          </p:cNvSpPr>
          <p:nvPr/>
        </p:nvSpPr>
        <p:spPr bwMode="auto">
          <a:xfrm>
            <a:off x="1720850" y="3999831"/>
            <a:ext cx="1836738" cy="973138"/>
          </a:xfrm>
          <a:prstGeom prst="homePlate">
            <a:avLst>
              <a:gd name="adj" fmla="val 14130"/>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200" b="1" dirty="0"/>
              <a:t>EDEP “Programa Nacional de Asistencia Solidaria - Pensión 65”</a:t>
            </a:r>
          </a:p>
          <a:p>
            <a:pPr algn="ctr"/>
            <a:r>
              <a:rPr lang="es-ES_tradnl" altLang="es-ES" sz="1100" i="1" dirty="0"/>
              <a:t>Sector: Inclusión Social</a:t>
            </a:r>
          </a:p>
        </p:txBody>
      </p:sp>
      <p:sp>
        <p:nvSpPr>
          <p:cNvPr id="16392" name="AutoShape 25"/>
          <p:cNvSpPr>
            <a:spLocks noChangeArrowheads="1"/>
          </p:cNvSpPr>
          <p:nvPr/>
        </p:nvSpPr>
        <p:spPr bwMode="auto">
          <a:xfrm>
            <a:off x="1720850" y="5069806"/>
            <a:ext cx="1836738" cy="973138"/>
          </a:xfrm>
          <a:prstGeom prst="homePlate">
            <a:avLst>
              <a:gd name="adj" fmla="val 12653"/>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200" b="1" dirty="0"/>
              <a:t>EDEP “Programa de Conservación de áreas Naturales”</a:t>
            </a:r>
          </a:p>
          <a:p>
            <a:pPr algn="ctr"/>
            <a:r>
              <a:rPr lang="es-ES_tradnl" altLang="es-ES" sz="1100" i="1" dirty="0"/>
              <a:t>Sector: Ambiente</a:t>
            </a:r>
          </a:p>
        </p:txBody>
      </p:sp>
      <p:sp>
        <p:nvSpPr>
          <p:cNvPr id="15369" name="Rectangle 51"/>
          <p:cNvSpPr>
            <a:spLocks noChangeArrowheads="1"/>
          </p:cNvSpPr>
          <p:nvPr/>
        </p:nvSpPr>
        <p:spPr bwMode="auto">
          <a:xfrm>
            <a:off x="7875588" y="2939384"/>
            <a:ext cx="2089150" cy="942975"/>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ES" sz="1250" b="1" dirty="0"/>
              <a:t>Se mejoró la focalización del programa elaborando y manteniendo actualizado el padrón de beneficiarios.</a:t>
            </a:r>
            <a:endParaRPr lang="es-ES_tradnl" altLang="es-ES" sz="1250" b="1" dirty="0"/>
          </a:p>
        </p:txBody>
      </p:sp>
      <p:sp>
        <p:nvSpPr>
          <p:cNvPr id="16394" name="Rectangle 53"/>
          <p:cNvSpPr>
            <a:spLocks noChangeArrowheads="1"/>
          </p:cNvSpPr>
          <p:nvPr/>
        </p:nvSpPr>
        <p:spPr bwMode="gray">
          <a:xfrm>
            <a:off x="7875588" y="1289969"/>
            <a:ext cx="2089150" cy="468312"/>
          </a:xfrm>
          <a:prstGeom prst="rect">
            <a:avLst/>
          </a:prstGeom>
          <a:solidFill>
            <a:srgbClr val="003399"/>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s-ES_tradnl" altLang="es-ES" sz="1400" b="1" dirty="0">
                <a:solidFill>
                  <a:schemeClr val="bg1"/>
                </a:solidFill>
              </a:rPr>
              <a:t>Uso</a:t>
            </a:r>
          </a:p>
        </p:txBody>
      </p:sp>
      <p:sp>
        <p:nvSpPr>
          <p:cNvPr id="15371" name="Rectangle 54"/>
          <p:cNvSpPr>
            <a:spLocks noChangeArrowheads="1"/>
          </p:cNvSpPr>
          <p:nvPr/>
        </p:nvSpPr>
        <p:spPr bwMode="auto">
          <a:xfrm>
            <a:off x="7875588" y="1917034"/>
            <a:ext cx="2089150" cy="976313"/>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ES" sz="1250" b="1" dirty="0"/>
              <a:t>Se realizó el Primer Censo Nacional de Infraestructura Educativa.</a:t>
            </a:r>
            <a:endParaRPr lang="es-ES_tradnl" altLang="es-ES" sz="1250" b="1" dirty="0"/>
          </a:p>
        </p:txBody>
      </p:sp>
      <p:sp>
        <p:nvSpPr>
          <p:cNvPr id="15372" name="Rectangle 51"/>
          <p:cNvSpPr>
            <a:spLocks noChangeArrowheads="1"/>
          </p:cNvSpPr>
          <p:nvPr/>
        </p:nvSpPr>
        <p:spPr bwMode="auto">
          <a:xfrm>
            <a:off x="7875588" y="4004594"/>
            <a:ext cx="2089150" cy="971550"/>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PE" sz="1150" b="1" dirty="0"/>
              <a:t>Mejoraron los indicadores de la población beneficiaria (menor horas trabajadas y mayor asistencia a un establecimientos de salud).</a:t>
            </a:r>
            <a:endParaRPr lang="es-ES_tradnl" altLang="es-ES" sz="1150" b="1" dirty="0"/>
          </a:p>
        </p:txBody>
      </p:sp>
      <p:sp>
        <p:nvSpPr>
          <p:cNvPr id="19" name="Rectangle 51"/>
          <p:cNvSpPr>
            <a:spLocks noChangeArrowheads="1"/>
          </p:cNvSpPr>
          <p:nvPr/>
        </p:nvSpPr>
        <p:spPr bwMode="auto">
          <a:xfrm>
            <a:off x="7875588" y="5069806"/>
            <a:ext cx="2089150" cy="973138"/>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r>
              <a:rPr lang="es-ES" sz="1200" b="1" dirty="0">
                <a:latin typeface="Arial" panose="020B0604020202020204" pitchFamily="34" charset="0"/>
                <a:cs typeface="Arial" panose="020B0604020202020204" pitchFamily="34" charset="0"/>
              </a:rPr>
              <a:t>Mapa de la superficie cubierta por las ANP, con las características socio-económicas de los beneficiarios  de las ANP</a:t>
            </a:r>
            <a:r>
              <a:rPr lang="es-ES" sz="1250" b="1" dirty="0">
                <a:latin typeface="+mj-lt"/>
              </a:rPr>
              <a:t>.</a:t>
            </a:r>
            <a:endParaRPr lang="es-PE" sz="1250" b="1" dirty="0">
              <a:solidFill>
                <a:srgbClr val="000000"/>
              </a:solidFill>
              <a:latin typeface="+mj-lt"/>
            </a:endParaRPr>
          </a:p>
        </p:txBody>
      </p:sp>
      <p:pic>
        <p:nvPicPr>
          <p:cNvPr id="16398" name="Picture 2" descr="http://www.regioncajamarca.gob.pe/sites/default/files/noticias/imagenes/imagesCAW7333L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191" y="2944362"/>
            <a:ext cx="17303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51"/>
          <p:cNvSpPr>
            <a:spLocks noChangeArrowheads="1"/>
          </p:cNvSpPr>
          <p:nvPr/>
        </p:nvSpPr>
        <p:spPr bwMode="auto">
          <a:xfrm>
            <a:off x="5465763" y="2931444"/>
            <a:ext cx="2233612" cy="950912"/>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endParaRPr lang="es-PE" sz="1100" dirty="0">
              <a:latin typeface="+mj-lt"/>
            </a:endParaRPr>
          </a:p>
          <a:p>
            <a:pPr algn="just">
              <a:lnSpc>
                <a:spcPct val="95000"/>
              </a:lnSpc>
              <a:buClr>
                <a:srgbClr val="CC0000"/>
              </a:buClr>
              <a:buSzPct val="120000"/>
              <a:defRPr/>
            </a:pPr>
            <a:r>
              <a:rPr lang="es-ES" sz="1100" dirty="0">
                <a:latin typeface="Arial" panose="020B0604020202020204" pitchFamily="34" charset="0"/>
                <a:cs typeface="Arial" panose="020B0604020202020204" pitchFamily="34" charset="0"/>
              </a:rPr>
              <a:t>Se requería mejorar los procesos de focalización así como los criterios de elegibilidad de los hogares y su condición de pobreza.</a:t>
            </a:r>
            <a:endParaRPr lang="es-ES_tradnl" sz="1100" dirty="0">
              <a:latin typeface="Arial" panose="020B0604020202020204" pitchFamily="34" charset="0"/>
              <a:cs typeface="Arial" panose="020B0604020202020204" pitchFamily="34" charset="0"/>
            </a:endParaRPr>
          </a:p>
          <a:p>
            <a:pPr algn="just">
              <a:lnSpc>
                <a:spcPct val="95000"/>
              </a:lnSpc>
              <a:buClr>
                <a:srgbClr val="CC0000"/>
              </a:buClr>
              <a:buSzPct val="120000"/>
              <a:defRPr/>
            </a:pPr>
            <a:endParaRPr lang="es-ES_tradnl" sz="1100" dirty="0">
              <a:latin typeface="+mj-lt"/>
            </a:endParaRPr>
          </a:p>
        </p:txBody>
      </p:sp>
      <p:sp>
        <p:nvSpPr>
          <p:cNvPr id="15378" name="Rectangle 54"/>
          <p:cNvSpPr>
            <a:spLocks noChangeArrowheads="1"/>
          </p:cNvSpPr>
          <p:nvPr/>
        </p:nvSpPr>
        <p:spPr bwMode="auto">
          <a:xfrm>
            <a:off x="5465763" y="1869409"/>
            <a:ext cx="2233612" cy="962025"/>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fontAlgn="ctr">
              <a:defRPr/>
            </a:pPr>
            <a:r>
              <a:rPr lang="es-ES" altLang="es-ES" sz="1100" dirty="0"/>
              <a:t>Se encontró la necesidad de aplicar un censo de infraestructura escolar</a:t>
            </a:r>
            <a:r>
              <a:rPr lang="es-ES" altLang="es-ES" sz="1100" dirty="0">
                <a:latin typeface="+mj-lt"/>
              </a:rPr>
              <a:t>.</a:t>
            </a:r>
            <a:endParaRPr lang="es-PE" altLang="es-ES" sz="1100" dirty="0">
              <a:solidFill>
                <a:srgbClr val="000000"/>
              </a:solidFill>
              <a:latin typeface="+mj-lt"/>
            </a:endParaRPr>
          </a:p>
        </p:txBody>
      </p:sp>
      <p:sp>
        <p:nvSpPr>
          <p:cNvPr id="15379" name="Rectangle 51"/>
          <p:cNvSpPr>
            <a:spLocks noChangeArrowheads="1"/>
          </p:cNvSpPr>
          <p:nvPr/>
        </p:nvSpPr>
        <p:spPr bwMode="auto">
          <a:xfrm>
            <a:off x="5465763" y="4026819"/>
            <a:ext cx="2233612" cy="965200"/>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a:lnSpc>
                <a:spcPct val="95000"/>
              </a:lnSpc>
              <a:buClr>
                <a:srgbClr val="CC0000"/>
              </a:buClr>
              <a:buSzPct val="120000"/>
              <a:defRPr/>
            </a:pPr>
            <a:r>
              <a:rPr lang="es-ES" altLang="es-ES" sz="1100" dirty="0"/>
              <a:t>Se recomendó mejorar los procesos de focalización según el presupuesto del programa.</a:t>
            </a:r>
          </a:p>
        </p:txBody>
      </p:sp>
      <p:sp>
        <p:nvSpPr>
          <p:cNvPr id="26" name="Rectangle 51"/>
          <p:cNvSpPr>
            <a:spLocks noChangeArrowheads="1"/>
          </p:cNvSpPr>
          <p:nvPr/>
        </p:nvSpPr>
        <p:spPr bwMode="auto">
          <a:xfrm>
            <a:off x="5494341" y="5106322"/>
            <a:ext cx="2116137" cy="1042987"/>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r>
              <a:rPr lang="es-ES" sz="1100" dirty="0">
                <a:latin typeface="Arial" panose="020B0604020202020204" pitchFamily="34" charset="0"/>
                <a:cs typeface="Arial" panose="020B0604020202020204" pitchFamily="34" charset="0"/>
              </a:rPr>
              <a:t>Existía una ausencia de reportes con información socioeconómica de los beneficiarios directos de los servicios eco sistémico.</a:t>
            </a:r>
            <a:endParaRPr lang="es-ES_tradnl" sz="1100" dirty="0">
              <a:latin typeface="Arial" panose="020B0604020202020204" pitchFamily="34" charset="0"/>
              <a:cs typeface="Arial" panose="020B0604020202020204" pitchFamily="34" charset="0"/>
            </a:endParaRPr>
          </a:p>
        </p:txBody>
      </p:sp>
      <p:pic>
        <p:nvPicPr>
          <p:cNvPr id="16405" name="Picture 10" descr="http://www2.minedu.gob.pe/digesutp/formaciondeformadores/wp-content/uploads/2012/10/foto_taller_puno_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6488" y="1860675"/>
            <a:ext cx="17303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ángulo 32"/>
          <p:cNvSpPr/>
          <p:nvPr/>
        </p:nvSpPr>
        <p:spPr>
          <a:xfrm>
            <a:off x="7769225" y="1182022"/>
            <a:ext cx="2374900" cy="4967287"/>
          </a:xfrm>
          <a:prstGeom prst="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mj-lt"/>
            </a:endParaRPr>
          </a:p>
        </p:txBody>
      </p:sp>
      <p:sp>
        <p:nvSpPr>
          <p:cNvPr id="7" name="Flecha derecha 6"/>
          <p:cNvSpPr/>
          <p:nvPr/>
        </p:nvSpPr>
        <p:spPr>
          <a:xfrm>
            <a:off x="5548313" y="1088356"/>
            <a:ext cx="2241550" cy="865188"/>
          </a:xfrm>
          <a:prstGeom prst="right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latin typeface="Arial" panose="020B0604020202020204" pitchFamily="34" charset="0"/>
                <a:cs typeface="Arial" panose="020B0604020202020204" pitchFamily="34" charset="0"/>
              </a:rPr>
              <a:t>Resultados</a:t>
            </a:r>
          </a:p>
        </p:txBody>
      </p:sp>
      <p:pic>
        <p:nvPicPr>
          <p:cNvPr id="1026" name="Picture 2" descr="http://portal.andina.com.pe/EDPfotografia2/Thumbnail/2012/08/20/000189750W.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992" b="14239"/>
          <a:stretch/>
        </p:blipFill>
        <p:spPr bwMode="auto">
          <a:xfrm>
            <a:off x="3652858" y="4039519"/>
            <a:ext cx="1724005" cy="93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ortal.andina.com.pe/EDPfotografia/Thumbnail/2015/06/21/000299503W.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532" b="6509"/>
          <a:stretch/>
        </p:blipFill>
        <p:spPr bwMode="auto">
          <a:xfrm>
            <a:off x="3656016" y="5100835"/>
            <a:ext cx="1733550" cy="959557"/>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107650" y="13162"/>
            <a:ext cx="13122876" cy="677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000" b="1" dirty="0">
                <a:solidFill>
                  <a:prstClr val="black"/>
                </a:solidFill>
                <a:latin typeface="Arial" panose="020B0604020202020204" pitchFamily="34" charset="0"/>
                <a:cs typeface="Arial" panose="020B0604020202020204" pitchFamily="34" charset="0"/>
              </a:rPr>
              <a:t>Ejemplos: uso de las EDEP</a:t>
            </a:r>
            <a:endParaRPr lang="es-MX" sz="3000" b="1" dirty="0">
              <a:solidFill>
                <a:prstClr val="black"/>
              </a:solidFill>
              <a:latin typeface="Arial" panose="020B0604020202020204" pitchFamily="34" charset="0"/>
              <a:cs typeface="Arial" panose="020B0604020202020204" pitchFamily="34" charset="0"/>
            </a:endParaRPr>
          </a:p>
        </p:txBody>
      </p:sp>
      <p:cxnSp>
        <p:nvCxnSpPr>
          <p:cNvPr id="27"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17</a:t>
            </a:r>
          </a:p>
        </p:txBody>
      </p:sp>
    </p:spTree>
    <p:extLst>
      <p:ext uri="{BB962C8B-B14F-4D97-AF65-F5344CB8AC3E}">
        <p14:creationId xmlns:p14="http://schemas.microsoft.com/office/powerpoint/2010/main" val="14472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C:\Users\jcueto\Desktop\Pagina Web Evaluaciones Independientes\images\Interior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11882">
            <a:off x="5393935" y="3378185"/>
            <a:ext cx="1309322" cy="169253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idx="1"/>
          </p:nvPr>
        </p:nvSpPr>
        <p:spPr>
          <a:xfrm>
            <a:off x="553421" y="1141503"/>
            <a:ext cx="4151881" cy="4461731"/>
          </a:xfrm>
        </p:spPr>
        <p:txBody>
          <a:bodyPr>
            <a:normAutofit/>
          </a:bodyPr>
          <a:lstStyle/>
          <a:p>
            <a:pPr>
              <a:buFont typeface="Wingdings" panose="05000000000000000000" pitchFamily="2" charset="2"/>
              <a:buChar char="ü"/>
              <a:tabLst>
                <a:tab pos="355600" algn="l"/>
              </a:tabLst>
            </a:pPr>
            <a:r>
              <a:rPr lang="es-PE" sz="2000" b="1" dirty="0">
                <a:solidFill>
                  <a:srgbClr val="EC242E"/>
                </a:solidFill>
                <a:latin typeface="Arial" panose="020B0604020202020204" pitchFamily="34" charset="0"/>
                <a:cs typeface="Arial" panose="020B0604020202020204" pitchFamily="34" charset="0"/>
              </a:rPr>
              <a:t>8 Informes de Resultados de evaluación de impacto </a:t>
            </a:r>
          </a:p>
          <a:p>
            <a:pPr>
              <a:buFont typeface="Wingdings" panose="05000000000000000000" pitchFamily="2" charset="2"/>
              <a:buChar char="ü"/>
              <a:tabLst>
                <a:tab pos="355600" algn="l"/>
              </a:tabLst>
            </a:pPr>
            <a:r>
              <a:rPr lang="es-PE" sz="2000" b="1" dirty="0">
                <a:solidFill>
                  <a:srgbClr val="EC242E"/>
                </a:solidFill>
                <a:latin typeface="Arial" panose="020B0604020202020204" pitchFamily="34" charset="0"/>
                <a:cs typeface="Arial" panose="020B0604020202020204" pitchFamily="34" charset="0"/>
              </a:rPr>
              <a:t>56 informes de Resultados EDEP</a:t>
            </a:r>
          </a:p>
          <a:p>
            <a:pPr>
              <a:buFont typeface="Wingdings" panose="05000000000000000000" pitchFamily="2" charset="2"/>
              <a:buChar char="ü"/>
              <a:tabLst>
                <a:tab pos="355600" algn="l"/>
              </a:tabLst>
            </a:pPr>
            <a:r>
              <a:rPr lang="es-PE" sz="2000" b="1" dirty="0">
                <a:solidFill>
                  <a:srgbClr val="FF0000"/>
                </a:solidFill>
                <a:latin typeface="Arial" panose="020B0604020202020204" pitchFamily="34" charset="0"/>
                <a:cs typeface="Arial" panose="020B0604020202020204" pitchFamily="34" charset="0"/>
              </a:rPr>
              <a:t>17</a:t>
            </a:r>
            <a:r>
              <a:rPr lang="es-PE" sz="2000" b="1" dirty="0">
                <a:latin typeface="Arial" panose="020B0604020202020204" pitchFamily="34" charset="0"/>
                <a:cs typeface="Arial" panose="020B0604020202020204" pitchFamily="34" charset="0"/>
              </a:rPr>
              <a:t> </a:t>
            </a:r>
            <a:r>
              <a:rPr lang="es-PE" sz="2000" b="1" dirty="0" err="1">
                <a:solidFill>
                  <a:srgbClr val="EC242E"/>
                </a:solidFill>
                <a:latin typeface="Arial" panose="020B0604020202020204" pitchFamily="34" charset="0"/>
                <a:cs typeface="Arial" panose="020B0604020202020204" pitchFamily="34" charset="0"/>
              </a:rPr>
              <a:t>Policy</a:t>
            </a:r>
            <a:r>
              <a:rPr lang="es-PE" sz="2000" b="1" dirty="0">
                <a:solidFill>
                  <a:srgbClr val="EC242E"/>
                </a:solidFill>
                <a:latin typeface="Arial" panose="020B0604020202020204" pitchFamily="34" charset="0"/>
                <a:cs typeface="Arial" panose="020B0604020202020204" pitchFamily="34" charset="0"/>
              </a:rPr>
              <a:t> </a:t>
            </a:r>
            <a:r>
              <a:rPr lang="es-PE" sz="2000" b="1" dirty="0" err="1">
                <a:solidFill>
                  <a:srgbClr val="EC242E"/>
                </a:solidFill>
                <a:latin typeface="Arial" panose="020B0604020202020204" pitchFamily="34" charset="0"/>
                <a:cs typeface="Arial" panose="020B0604020202020204" pitchFamily="34" charset="0"/>
              </a:rPr>
              <a:t>briefs</a:t>
            </a:r>
            <a:r>
              <a:rPr lang="es-PE" sz="2000" b="1" dirty="0">
                <a:latin typeface="Arial" panose="020B0604020202020204" pitchFamily="34" charset="0"/>
                <a:cs typeface="Arial" panose="020B0604020202020204" pitchFamily="34" charset="0"/>
              </a:rPr>
              <a:t> </a:t>
            </a:r>
            <a:r>
              <a:rPr lang="es-PE" sz="2000" dirty="0">
                <a:latin typeface="Arial" panose="020B0604020202020204" pitchFamily="34" charset="0"/>
                <a:cs typeface="Arial" panose="020B0604020202020204" pitchFamily="34" charset="0"/>
              </a:rPr>
              <a:t>dirigidos con resúmenes de evaluaciones dirigidos a los tomadores de decisiones.</a:t>
            </a:r>
            <a:endParaRPr lang="es-PE" sz="2000" b="1" dirty="0">
              <a:solidFill>
                <a:srgbClr val="EC242E"/>
              </a:solidFill>
              <a:latin typeface="Arial" panose="020B0604020202020204" pitchFamily="34" charset="0"/>
              <a:cs typeface="Arial" panose="020B0604020202020204" pitchFamily="34" charset="0"/>
            </a:endParaRPr>
          </a:p>
          <a:p>
            <a:pPr>
              <a:buFont typeface="Wingdings" panose="05000000000000000000" pitchFamily="2" charset="2"/>
              <a:buChar char="ü"/>
              <a:tabLst>
                <a:tab pos="355600" algn="l"/>
              </a:tabLst>
            </a:pPr>
            <a:r>
              <a:rPr lang="es-PE" sz="2000" b="1" dirty="0">
                <a:solidFill>
                  <a:srgbClr val="EC242E"/>
                </a:solidFill>
                <a:latin typeface="Arial" panose="020B0604020202020204" pitchFamily="34" charset="0"/>
                <a:cs typeface="Arial" panose="020B0604020202020204" pitchFamily="34" charset="0"/>
              </a:rPr>
              <a:t>16 Documentos breves</a:t>
            </a:r>
            <a:r>
              <a:rPr lang="es-PE" sz="2000" b="1" dirty="0">
                <a:latin typeface="Arial" panose="020B0604020202020204" pitchFamily="34" charset="0"/>
                <a:cs typeface="Arial" panose="020B0604020202020204" pitchFamily="34" charset="0"/>
              </a:rPr>
              <a:t> </a:t>
            </a:r>
            <a:r>
              <a:rPr lang="es-PE" sz="2000" dirty="0">
                <a:latin typeface="Arial" panose="020B0604020202020204" pitchFamily="34" charset="0"/>
                <a:cs typeface="Arial" panose="020B0604020202020204" pitchFamily="34" charset="0"/>
              </a:rPr>
              <a:t>dirigidos a operadores de los sectores, evaluadores, miembros de la DGPP.</a:t>
            </a:r>
          </a:p>
          <a:p>
            <a:pPr>
              <a:buFont typeface="Wingdings" panose="05000000000000000000" pitchFamily="2" charset="2"/>
              <a:buChar char="ü"/>
              <a:tabLst>
                <a:tab pos="355600" algn="l"/>
              </a:tabLst>
            </a:pPr>
            <a:r>
              <a:rPr lang="es-PE" sz="2000" b="1" dirty="0">
                <a:solidFill>
                  <a:srgbClr val="EC242E"/>
                </a:solidFill>
                <a:latin typeface="Arial" panose="020B0604020202020204" pitchFamily="34" charset="0"/>
                <a:cs typeface="Arial" panose="020B0604020202020204" pitchFamily="34" charset="0"/>
              </a:rPr>
              <a:t>Informes de seguimiento de compromisos</a:t>
            </a:r>
          </a:p>
          <a:p>
            <a:pPr>
              <a:buFont typeface="Wingdings" panose="05000000000000000000" pitchFamily="2" charset="2"/>
              <a:buChar char="ü"/>
              <a:tabLst>
                <a:tab pos="355600" algn="l"/>
              </a:tabLst>
            </a:pPr>
            <a:endParaRPr lang="es-PE" sz="2000" dirty="0">
              <a:latin typeface="Arial" panose="020B0604020202020204" pitchFamily="34" charset="0"/>
              <a:cs typeface="Arial" panose="020B0604020202020204" pitchFamily="34" charset="0"/>
            </a:endParaRPr>
          </a:p>
        </p:txBody>
      </p:sp>
      <p:pic>
        <p:nvPicPr>
          <p:cNvPr id="20" name="Imagen 19" descr="http://www.gobernabilidad.org.pe/buen_gobierno/galleries/169823133_094%20EDEP%20sistema%20penitenciari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36865">
            <a:off x="6386821" y="991245"/>
            <a:ext cx="931859" cy="1397406"/>
          </a:xfrm>
          <a:prstGeom prst="rect">
            <a:avLst/>
          </a:prstGeom>
          <a:noFill/>
          <a:ln>
            <a:solidFill>
              <a:schemeClr val="tx1">
                <a:lumMod val="75000"/>
                <a:lumOff val="25000"/>
              </a:schemeClr>
            </a:solidFill>
          </a:ln>
        </p:spPr>
      </p:pic>
      <p:pic>
        <p:nvPicPr>
          <p:cNvPr id="22" name="Imagen 21" descr="http://www.gobernabilidad.org.pe/buen_gobierno/galleries/150709026_097%20EDEP%20PRONIE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47804">
            <a:off x="7067002" y="1695916"/>
            <a:ext cx="928657" cy="1405978"/>
          </a:xfrm>
          <a:prstGeom prst="rect">
            <a:avLst/>
          </a:prstGeom>
          <a:noFill/>
          <a:ln>
            <a:solidFill>
              <a:schemeClr val="tx1">
                <a:lumMod val="75000"/>
                <a:lumOff val="25000"/>
              </a:schemeClr>
            </a:solidFill>
          </a:ln>
        </p:spPr>
      </p:pic>
      <p:pic>
        <p:nvPicPr>
          <p:cNvPr id="23" name="Imagen 22" descr="http://www.gobernabilidad.org.pe/buen_gobierno/galleries/165543014_095%20EDEP%20Una%20laptop%20por%20nin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4077">
            <a:off x="7906236" y="2255057"/>
            <a:ext cx="930258" cy="1412837"/>
          </a:xfrm>
          <a:prstGeom prst="rect">
            <a:avLst/>
          </a:prstGeom>
          <a:noFill/>
          <a:ln>
            <a:solidFill>
              <a:schemeClr val="tx1">
                <a:lumMod val="75000"/>
                <a:lumOff val="25000"/>
              </a:schemeClr>
            </a:solidFill>
          </a:ln>
        </p:spPr>
      </p:pic>
      <p:pic>
        <p:nvPicPr>
          <p:cNvPr id="24" name="Imagen 23" descr="http://www.gobernabilidad.org.pe/buen_gobierno/galleries/166607775_098%20EDEP%20seguridad%20ciudadana.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36067">
            <a:off x="8315684" y="3417794"/>
            <a:ext cx="934261" cy="1413695"/>
          </a:xfrm>
          <a:prstGeom prst="rect">
            <a:avLst/>
          </a:prstGeom>
          <a:noFill/>
          <a:ln>
            <a:solidFill>
              <a:schemeClr val="tx1">
                <a:lumMod val="75000"/>
                <a:lumOff val="25000"/>
              </a:schemeClr>
            </a:solidFill>
          </a:ln>
        </p:spPr>
      </p:pic>
      <p:pic>
        <p:nvPicPr>
          <p:cNvPr id="26" name="Imagen 25" descr="http://www.gobernabilidad.org.pe/buen_gobierno/galleries/143984443_099%20EDEP%20sanidad%20agropecuari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1579" y="4869042"/>
            <a:ext cx="930258" cy="1412837"/>
          </a:xfrm>
          <a:prstGeom prst="rect">
            <a:avLst/>
          </a:prstGeom>
          <a:noFill/>
          <a:ln>
            <a:solidFill>
              <a:schemeClr val="tx1">
                <a:lumMod val="75000"/>
                <a:lumOff val="25000"/>
              </a:schemeClr>
            </a:solidFill>
          </a:ln>
        </p:spPr>
      </p:pic>
      <p:pic>
        <p:nvPicPr>
          <p:cNvPr id="14" name="Imagen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012877">
            <a:off x="8695559" y="1294005"/>
            <a:ext cx="1064045" cy="158860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5" name="1 Título"/>
          <p:cNvSpPr txBox="1">
            <a:spLocks/>
          </p:cNvSpPr>
          <p:nvPr/>
        </p:nvSpPr>
        <p:spPr>
          <a:xfrm>
            <a:off x="0" y="-190633"/>
            <a:ext cx="7653786" cy="911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sz="3200" b="1" dirty="0">
                <a:latin typeface="Arial" panose="020B0604020202020204" pitchFamily="34" charset="0"/>
                <a:ea typeface="+mn-ea"/>
                <a:cs typeface="Arial" panose="020B0604020202020204" pitchFamily="34" charset="0"/>
              </a:rPr>
              <a:t>Estrategias de difusión</a:t>
            </a:r>
          </a:p>
        </p:txBody>
      </p:sp>
      <p:pic>
        <p:nvPicPr>
          <p:cNvPr id="16" name="Imagen 5"/>
          <p:cNvPicPr/>
          <p:nvPr/>
        </p:nvPicPr>
        <p:blipFill rotWithShape="1">
          <a:blip r:embed="rId10"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pic>
        <p:nvPicPr>
          <p:cNvPr id="18" name="Imagen 17" descr="C:\Users\jcueto\Desktop\Pagina Web Evaluaciones Independientes\images\Desarrollo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752368">
            <a:off x="5775933" y="4784743"/>
            <a:ext cx="1020713" cy="1412838"/>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descr="C:\Users\jcueto\Desktop\Pagina Web Evaluaciones Independientes\images\Educacion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358304">
            <a:off x="7946038" y="4566677"/>
            <a:ext cx="952966" cy="145417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descr="C:\Users\jcueto\Desktop\Pagina Web Evaluaciones Independientes\images\Educacion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79678" y="2867665"/>
            <a:ext cx="1010364" cy="157754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472206" y="5819152"/>
            <a:ext cx="6096000" cy="646331"/>
          </a:xfrm>
          <a:prstGeom prst="rect">
            <a:avLst/>
          </a:prstGeom>
        </p:spPr>
        <p:txBody>
          <a:bodyPr>
            <a:spAutoFit/>
          </a:bodyPr>
          <a:lstStyle/>
          <a:p>
            <a:pPr>
              <a:spcAft>
                <a:spcPts val="0"/>
              </a:spcAft>
            </a:pPr>
            <a:r>
              <a:rPr lang="es-E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http://10.0.100.176/test/mefportal/es/presupuesto-por-resultados/ique-es-ppr</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21</a:t>
            </a:r>
          </a:p>
        </p:txBody>
      </p:sp>
    </p:spTree>
    <p:extLst>
      <p:ext uri="{BB962C8B-B14F-4D97-AF65-F5344CB8AC3E}">
        <p14:creationId xmlns:p14="http://schemas.microsoft.com/office/powerpoint/2010/main" val="211362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3" name="Rectángulo 2"/>
          <p:cNvSpPr/>
          <p:nvPr/>
        </p:nvSpPr>
        <p:spPr>
          <a:xfrm>
            <a:off x="479274" y="993911"/>
            <a:ext cx="10691586" cy="5786199"/>
          </a:xfrm>
          <a:prstGeom prst="rect">
            <a:avLst/>
          </a:prstGeom>
        </p:spPr>
        <p:txBody>
          <a:bodyPr wrap="square">
            <a:spAutoFit/>
          </a:bodyPr>
          <a:lstStyle/>
          <a:p>
            <a:pPr marL="342900" indent="-342900" algn="just">
              <a:spcAft>
                <a:spcPts val="1200"/>
              </a:spcAft>
              <a:buClr>
                <a:srgbClr val="EC1D27"/>
              </a:buClr>
              <a:buSzPct val="150000"/>
              <a:buFont typeface="Wingdings" panose="05000000000000000000" pitchFamily="2" charset="2"/>
              <a:buChar char="ü"/>
            </a:pPr>
            <a:r>
              <a:rPr lang="es-ES" sz="2000" dirty="0">
                <a:latin typeface="Arial" panose="020B0604020202020204" pitchFamily="34" charset="0"/>
                <a:cs typeface="Arial" panose="020B0604020202020204" pitchFamily="34" charset="0"/>
              </a:rPr>
              <a:t>El compromiso y la participación de los sectores es clave. </a:t>
            </a:r>
          </a:p>
          <a:p>
            <a:pPr marL="342900" indent="-342900" algn="just">
              <a:spcAft>
                <a:spcPts val="1200"/>
              </a:spcAft>
              <a:buClr>
                <a:srgbClr val="EC1D27"/>
              </a:buClr>
              <a:buSzPct val="150000"/>
              <a:buFont typeface="Wingdings" panose="05000000000000000000" pitchFamily="2" charset="2"/>
              <a:buChar char="ü"/>
            </a:pPr>
            <a:r>
              <a:rPr lang="es-ES" sz="2000" dirty="0">
                <a:latin typeface="Arial" panose="020B0604020202020204" pitchFamily="34" charset="0"/>
                <a:cs typeface="Arial" panose="020B0604020202020204" pitchFamily="34" charset="0"/>
              </a:rPr>
              <a:t>Las EDEP y las EI son complementarias: ambas potencian la evidencia sobre el desempeño de la intervención.</a:t>
            </a:r>
          </a:p>
          <a:p>
            <a:pPr marL="342900" indent="-342900" algn="just">
              <a:spcAft>
                <a:spcPts val="1200"/>
              </a:spcAft>
              <a:buClr>
                <a:srgbClr val="EC1D27"/>
              </a:buClr>
              <a:buSzPct val="150000"/>
              <a:buFont typeface="Wingdings" panose="05000000000000000000" pitchFamily="2" charset="2"/>
              <a:buChar char="ü"/>
            </a:pPr>
            <a:r>
              <a:rPr lang="es-ES" sz="2000" dirty="0">
                <a:latin typeface="Arial" panose="020B0604020202020204" pitchFamily="34" charset="0"/>
                <a:cs typeface="Arial" panose="020B0604020202020204" pitchFamily="34" charset="0"/>
              </a:rPr>
              <a:t>Las matrices de compromisos acordadas con el sector brindan el espacio para que los especialistas prioricen y adopten las mejoras necesarias producto de la evaluación</a:t>
            </a:r>
          </a:p>
          <a:p>
            <a:pPr marL="342900" indent="-342900" algn="just">
              <a:spcAft>
                <a:spcPts val="1200"/>
              </a:spcAft>
              <a:buClr>
                <a:srgbClr val="EC1D27"/>
              </a:buClr>
              <a:buSzPct val="150000"/>
              <a:buFont typeface="Wingdings" panose="05000000000000000000" pitchFamily="2" charset="2"/>
              <a:buChar char="ü"/>
            </a:pPr>
            <a:r>
              <a:rPr lang="es-CO" sz="2000" dirty="0">
                <a:latin typeface="Arial" panose="020B0604020202020204" pitchFamily="34" charset="0"/>
                <a:cs typeface="Arial" panose="020B0604020202020204" pitchFamily="34" charset="0"/>
              </a:rPr>
              <a:t>La apropiación de resultados a nivel técnico es fundamental para impulsar las mejoras en el desempeño de las intervenciones. </a:t>
            </a:r>
          </a:p>
          <a:p>
            <a:pPr marL="342900" indent="-342900" algn="just">
              <a:spcAft>
                <a:spcPts val="1200"/>
              </a:spcAft>
              <a:buClr>
                <a:srgbClr val="EC1D27"/>
              </a:buClr>
              <a:buSzPct val="150000"/>
              <a:buFont typeface="Wingdings" panose="05000000000000000000" pitchFamily="2" charset="2"/>
              <a:buChar char="ü"/>
            </a:pPr>
            <a:r>
              <a:rPr lang="es-ES" sz="2000" dirty="0">
                <a:latin typeface="Arial" panose="020B0604020202020204" pitchFamily="34" charset="0"/>
                <a:cs typeface="Arial" panose="020B0604020202020204" pitchFamily="34" charset="0"/>
              </a:rPr>
              <a:t>La generación de contrapartes técnicas mediante el desarrollo de capacidades en los Pliegos es crítico para el desarrollo de las evaluaciones</a:t>
            </a:r>
          </a:p>
          <a:p>
            <a:pPr marL="342900" indent="-342900" algn="just">
              <a:spcAft>
                <a:spcPts val="1200"/>
              </a:spcAft>
              <a:buClr>
                <a:srgbClr val="EC1D27"/>
              </a:buClr>
              <a:buSzPct val="150000"/>
              <a:buFont typeface="Wingdings" panose="05000000000000000000" pitchFamily="2" charset="2"/>
              <a:buChar char="ü"/>
            </a:pPr>
            <a:r>
              <a:rPr lang="es-PE" sz="2000" dirty="0">
                <a:latin typeface="Arial" panose="020B0604020202020204" pitchFamily="34" charset="0"/>
                <a:cs typeface="Arial" panose="020B0604020202020204" pitchFamily="34" charset="0"/>
              </a:rPr>
              <a:t>Establecer condiciones técnicas dentro de las nuevas intervenciones para su futura evaluación de impacto. De esta manera, se puede condicionar su expansión a través de los resultados obtenidos (DS, ley de presupuesto).</a:t>
            </a:r>
          </a:p>
          <a:p>
            <a:pPr marL="342900" indent="-342900" algn="just">
              <a:spcAft>
                <a:spcPts val="1200"/>
              </a:spcAft>
              <a:buClr>
                <a:srgbClr val="EC1D27"/>
              </a:buClr>
              <a:buSzPct val="150000"/>
              <a:buFont typeface="Wingdings" panose="05000000000000000000" pitchFamily="2" charset="2"/>
              <a:buChar char="ü"/>
            </a:pPr>
            <a:r>
              <a:rPr lang="es-PE" sz="2000" dirty="0">
                <a:latin typeface="Arial" panose="020B0604020202020204" pitchFamily="34" charset="0"/>
                <a:cs typeface="Arial" panose="020B0604020202020204" pitchFamily="34" charset="0"/>
              </a:rPr>
              <a:t>Fortalecer la información administrativa para abaratar costo de evaluaciones y obtener resultados en el corto plazo.</a:t>
            </a:r>
          </a:p>
          <a:p>
            <a:pPr marL="342900" indent="-342900" algn="just">
              <a:spcAft>
                <a:spcPts val="1200"/>
              </a:spcAft>
              <a:buClr>
                <a:srgbClr val="EC1D27"/>
              </a:buClr>
              <a:buSzPct val="150000"/>
              <a:buFont typeface="Wingdings" panose="05000000000000000000" pitchFamily="2" charset="2"/>
              <a:buChar char="ü"/>
            </a:pPr>
            <a:r>
              <a:rPr lang="es-PE" sz="2000" dirty="0">
                <a:latin typeface="Arial" panose="020B0604020202020204" pitchFamily="34" charset="0"/>
                <a:cs typeface="Arial" panose="020B0604020202020204" pitchFamily="34" charset="0"/>
              </a:rPr>
              <a:t>La oportunidad de los resultados de la evaluación favorece su uso</a:t>
            </a:r>
          </a:p>
        </p:txBody>
      </p:sp>
      <p:sp>
        <p:nvSpPr>
          <p:cNvPr id="5" name="1 Título"/>
          <p:cNvSpPr txBox="1">
            <a:spLocks/>
          </p:cNvSpPr>
          <p:nvPr/>
        </p:nvSpPr>
        <p:spPr>
          <a:xfrm>
            <a:off x="350451" y="-113689"/>
            <a:ext cx="7653786" cy="911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sz="3200" b="1" dirty="0">
                <a:latin typeface="Arial" panose="020B0604020202020204" pitchFamily="34" charset="0"/>
                <a:ea typeface="+mn-ea"/>
                <a:cs typeface="Arial" panose="020B0604020202020204" pitchFamily="34" charset="0"/>
              </a:rPr>
              <a:t>Lecciones aprendidas</a:t>
            </a:r>
          </a:p>
        </p:txBody>
      </p:sp>
      <p:cxnSp>
        <p:nvCxnSpPr>
          <p:cNvPr id="9"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22</a:t>
            </a:r>
          </a:p>
        </p:txBody>
      </p:sp>
    </p:spTree>
    <p:extLst>
      <p:ext uri="{BB962C8B-B14F-4D97-AF65-F5344CB8AC3E}">
        <p14:creationId xmlns:p14="http://schemas.microsoft.com/office/powerpoint/2010/main" val="160584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3" name="Rectángulo 2"/>
          <p:cNvSpPr/>
          <p:nvPr/>
        </p:nvSpPr>
        <p:spPr>
          <a:xfrm>
            <a:off x="411334" y="788202"/>
            <a:ext cx="11621009" cy="5678478"/>
          </a:xfrm>
          <a:prstGeom prst="rect">
            <a:avLst/>
          </a:prstGeom>
        </p:spPr>
        <p:txBody>
          <a:bodyPr wrap="square">
            <a:spAutoFit/>
          </a:bodyPr>
          <a:lstStyle/>
          <a:p>
            <a:pPr algn="just"/>
            <a:r>
              <a:rPr lang="es-ES" sz="2200" b="1" dirty="0">
                <a:solidFill>
                  <a:schemeClr val="tx1">
                    <a:lumMod val="75000"/>
                    <a:lumOff val="25000"/>
                  </a:schemeClr>
                </a:solidFill>
                <a:latin typeface="Arial" panose="020B0604020202020204" pitchFamily="34" charset="0"/>
                <a:cs typeface="Arial" panose="020B0604020202020204" pitchFamily="34" charset="0"/>
              </a:rPr>
              <a:t>Legitimidad y credibilidad de las Evaluaciones como instrumento para la toma de decisiones</a:t>
            </a:r>
          </a:p>
          <a:p>
            <a:pPr algn="just"/>
            <a:endParaRPr lang="es-ES" sz="2500" b="1"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sz="2000" dirty="0">
                <a:latin typeface="Arial" panose="020B0604020202020204" pitchFamily="34" charset="0"/>
                <a:cs typeface="Arial" panose="020B0604020202020204" pitchFamily="34" charset="0"/>
              </a:rPr>
              <a:t>Definición de la agenda de evaluaciones concertada con los sectores y alineada a las prioridades de política. </a:t>
            </a:r>
          </a:p>
          <a:p>
            <a:pPr marL="742950" lvl="1" indent="-285750" algn="just">
              <a:buFont typeface="Wingdings" panose="05000000000000000000" pitchFamily="2" charset="2"/>
              <a:buChar char="ü"/>
            </a:pPr>
            <a:r>
              <a:rPr lang="es-ES" sz="2000" dirty="0">
                <a:latin typeface="Arial" panose="020B0604020202020204" pitchFamily="34" charset="0"/>
                <a:cs typeface="Arial" panose="020B0604020202020204" pitchFamily="34" charset="0"/>
              </a:rPr>
              <a:t>Comisión Consultiva de Evaluaciones Independientes, creada mediante DS 108-2016-EF.</a:t>
            </a:r>
          </a:p>
          <a:p>
            <a:pPr marL="742950" lvl="1" indent="-285750" algn="just">
              <a:buFont typeface="Wingdings" panose="05000000000000000000" pitchFamily="2" charset="2"/>
              <a:buChar char="ü"/>
            </a:pPr>
            <a:r>
              <a:rPr lang="es-ES" sz="2000" dirty="0">
                <a:latin typeface="Arial" panose="020B0604020202020204" pitchFamily="34" charset="0"/>
                <a:cs typeface="Arial" panose="020B0604020202020204" pitchFamily="34" charset="0"/>
              </a:rPr>
              <a:t>Actualizar Directiva de Evaluaciones Independientes, lineamientos, manuales y procesos  por línea de evaluación</a:t>
            </a:r>
          </a:p>
          <a:p>
            <a:pPr lvl="1" algn="just"/>
            <a:endParaRPr lang="es-ES" sz="2000"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S" sz="2000" b="1" dirty="0">
                <a:solidFill>
                  <a:schemeClr val="tx1">
                    <a:lumMod val="75000"/>
                    <a:lumOff val="25000"/>
                  </a:schemeClr>
                </a:solidFill>
                <a:latin typeface="Arial" panose="020B0604020202020204" pitchFamily="34" charset="0"/>
                <a:cs typeface="Arial" panose="020B0604020202020204" pitchFamily="34" charset="0"/>
              </a:rPr>
              <a:t>Adaptación del formato de las Evaluaciones a las necesidades particulares de cada intervención pública evaluada</a:t>
            </a:r>
          </a:p>
          <a:p>
            <a:pPr algn="just"/>
            <a:endParaRPr lang="es-ES" sz="2000" b="1"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sz="2000" dirty="0">
                <a:solidFill>
                  <a:schemeClr val="bg2">
                    <a:lumMod val="10000"/>
                  </a:schemeClr>
                </a:solidFill>
                <a:latin typeface="Arial" panose="020B0604020202020204" pitchFamily="34" charset="0"/>
                <a:cs typeface="Arial" panose="020B0604020202020204" pitchFamily="34" charset="0"/>
              </a:rPr>
              <a:t>Impulsar otras líneas de evaluación: </a:t>
            </a:r>
            <a:r>
              <a:rPr lang="es-ES" sz="2000" dirty="0">
                <a:latin typeface="Arial" panose="020B0604020202020204" pitchFamily="34" charset="0"/>
                <a:cs typeface="Arial" panose="020B0604020202020204" pitchFamily="34" charset="0"/>
              </a:rPr>
              <a:t>Evaluación Rápida de </a:t>
            </a:r>
            <a:r>
              <a:rPr lang="es-ES" sz="2000">
                <a:latin typeface="Arial" panose="020B0604020202020204" pitchFamily="34" charset="0"/>
                <a:cs typeface="Arial" panose="020B0604020202020204" pitchFamily="34" charset="0"/>
              </a:rPr>
              <a:t>Diseño y Revisiones </a:t>
            </a:r>
            <a:r>
              <a:rPr lang="es-ES" sz="2000" dirty="0">
                <a:latin typeface="Arial" panose="020B0604020202020204" pitchFamily="34" charset="0"/>
                <a:cs typeface="Arial" panose="020B0604020202020204" pitchFamily="34" charset="0"/>
              </a:rPr>
              <a:t>del gasto </a:t>
            </a:r>
          </a:p>
          <a:p>
            <a:pPr lvl="1" algn="just"/>
            <a:endParaRPr lang="es-ES" sz="20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PE" sz="2000" dirty="0">
                <a:latin typeface="Arial" panose="020B0604020202020204" pitchFamily="34" charset="0"/>
                <a:cs typeface="Arial" panose="020B0604020202020204" pitchFamily="34" charset="0"/>
              </a:rPr>
              <a:t>Estandarizar procesos (revisión de pares y certificaciones)</a:t>
            </a:r>
          </a:p>
          <a:p>
            <a:pPr algn="just"/>
            <a:endParaRPr lang="es-ES" dirty="0">
              <a:latin typeface="Arial" panose="020B0604020202020204" pitchFamily="34" charset="0"/>
              <a:cs typeface="Arial" panose="020B0604020202020204" pitchFamily="34" charset="0"/>
            </a:endParaRPr>
          </a:p>
          <a:p>
            <a:pPr algn="just"/>
            <a:endParaRPr lang="es-ES" dirty="0"/>
          </a:p>
        </p:txBody>
      </p:sp>
      <p:sp>
        <p:nvSpPr>
          <p:cNvPr id="5" name="1 Título"/>
          <p:cNvSpPr txBox="1">
            <a:spLocks/>
          </p:cNvSpPr>
          <p:nvPr/>
        </p:nvSpPr>
        <p:spPr>
          <a:xfrm>
            <a:off x="411334" y="-123024"/>
            <a:ext cx="7653786" cy="911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sz="3200" b="1" dirty="0">
                <a:latin typeface="Arial" panose="020B0604020202020204" pitchFamily="34" charset="0"/>
                <a:ea typeface="+mn-ea"/>
                <a:cs typeface="Arial" panose="020B0604020202020204" pitchFamily="34" charset="0"/>
              </a:rPr>
              <a:t>Retos y desafíos</a:t>
            </a:r>
          </a:p>
        </p:txBody>
      </p:sp>
      <p:cxnSp>
        <p:nvCxnSpPr>
          <p:cNvPr id="9"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23</a:t>
            </a:r>
          </a:p>
        </p:txBody>
      </p:sp>
    </p:spTree>
    <p:extLst>
      <p:ext uri="{BB962C8B-B14F-4D97-AF65-F5344CB8AC3E}">
        <p14:creationId xmlns:p14="http://schemas.microsoft.com/office/powerpoint/2010/main" val="34190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3" name="Rectángulo 2"/>
          <p:cNvSpPr/>
          <p:nvPr/>
        </p:nvSpPr>
        <p:spPr>
          <a:xfrm>
            <a:off x="275868" y="788202"/>
            <a:ext cx="10713866" cy="5740033"/>
          </a:xfrm>
          <a:prstGeom prst="rect">
            <a:avLst/>
          </a:prstGeom>
        </p:spPr>
        <p:txBody>
          <a:bodyPr wrap="square">
            <a:spAutoFit/>
          </a:bodyPr>
          <a:lstStyle/>
          <a:p>
            <a:pPr algn="just"/>
            <a:r>
              <a:rPr lang="es-ES" sz="2300" b="1" dirty="0">
                <a:solidFill>
                  <a:schemeClr val="tx1">
                    <a:lumMod val="75000"/>
                    <a:lumOff val="25000"/>
                  </a:schemeClr>
                </a:solidFill>
                <a:latin typeface="Arial" panose="020B0604020202020204" pitchFamily="34" charset="0"/>
                <a:cs typeface="Arial" panose="020B0604020202020204" pitchFamily="34" charset="0"/>
              </a:rPr>
              <a:t>Mejora de recomendaciones y potenciar su uso en las políticas públicas</a:t>
            </a:r>
          </a:p>
          <a:p>
            <a:pPr algn="just"/>
            <a:endParaRPr lang="es-ES" b="1"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CO" dirty="0">
                <a:latin typeface="Arial" panose="020B0604020202020204" pitchFamily="34" charset="0"/>
                <a:cs typeface="Arial" panose="020B0604020202020204" pitchFamily="34" charset="0"/>
              </a:rPr>
              <a:t>Motivar a la Alta Dirección de las Entidades sobre la importancia de la evaluación, para mejoras en la asignación y en los procesos de gestión </a:t>
            </a:r>
            <a:r>
              <a:rPr lang="es-PE" dirty="0">
                <a:latin typeface="Arial" panose="020B0604020202020204" pitchFamily="34" charset="0"/>
                <a:cs typeface="Arial" panose="020B0604020202020204" pitchFamily="34" charset="0"/>
              </a:rPr>
              <a:t>de las intervenciones públicos</a:t>
            </a:r>
          </a:p>
          <a:p>
            <a:pPr lvl="1" algn="just"/>
            <a:endParaRPr lang="es-ES"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Generar espacios para la difusión de los resultados de la evaluación entre la ciudadanía, decisores de política y demás actores no-gubernamentales. </a:t>
            </a:r>
          </a:p>
          <a:p>
            <a:pPr lvl="1" algn="just"/>
            <a:endParaRPr lang="es-ES"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Trabajar con especialistas temáticos y gestores de la evidencia en potenciar las recomendaciones de política a partir de los resultados de las evaluaciones</a:t>
            </a:r>
          </a:p>
          <a:p>
            <a:pPr marL="742950" lvl="1" indent="-285750" algn="just">
              <a:buFont typeface="Wingdings" panose="05000000000000000000" pitchFamily="2" charset="2"/>
              <a:buChar char="ü"/>
            </a:pPr>
            <a:endParaRPr lang="es-ES"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 Elaboración de un Índice de calidad de gasto que consolide la  información de desempeño para la determinación de las asignaciones presupuestarias de los pliegos</a:t>
            </a:r>
          </a:p>
          <a:p>
            <a:pPr marL="742950" lvl="1" indent="-285750" algn="just">
              <a:buFont typeface="Wingdings" panose="05000000000000000000" pitchFamily="2" charset="2"/>
              <a:buChar char="ü"/>
            </a:pPr>
            <a:endParaRPr lang="es-ES"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Desarrollar Evaluaciones rápidas para toma de decisiones en el corto plazo que alimenten Revisiones de Gasto público</a:t>
            </a:r>
          </a:p>
          <a:p>
            <a:pPr marL="742950" lvl="1" indent="-285750" algn="just">
              <a:buFont typeface="Wingdings" panose="05000000000000000000" pitchFamily="2" charset="2"/>
              <a:buChar char="ü"/>
            </a:pPr>
            <a:endParaRPr lang="es-ES"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Mejorar oportunidad de recomendaciones a través de la alineación de calendario de evaluaciones  a ciclo presupuestal. </a:t>
            </a:r>
          </a:p>
          <a:p>
            <a:pPr algn="just"/>
            <a:endParaRPr lang="es-ES" sz="2000" dirty="0"/>
          </a:p>
        </p:txBody>
      </p:sp>
      <p:sp>
        <p:nvSpPr>
          <p:cNvPr id="5" name="1 Título"/>
          <p:cNvSpPr txBox="1">
            <a:spLocks/>
          </p:cNvSpPr>
          <p:nvPr/>
        </p:nvSpPr>
        <p:spPr>
          <a:xfrm>
            <a:off x="411334" y="-123024"/>
            <a:ext cx="7653786" cy="911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sz="3200" b="1" dirty="0">
                <a:latin typeface="Arial" panose="020B0604020202020204" pitchFamily="34" charset="0"/>
                <a:ea typeface="+mn-ea"/>
                <a:cs typeface="Arial" panose="020B0604020202020204" pitchFamily="34" charset="0"/>
              </a:rPr>
              <a:t>Retos y desafíos</a:t>
            </a:r>
          </a:p>
        </p:txBody>
      </p:sp>
      <p:cxnSp>
        <p:nvCxnSpPr>
          <p:cNvPr id="9"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24</a:t>
            </a:r>
          </a:p>
        </p:txBody>
      </p:sp>
    </p:spTree>
    <p:extLst>
      <p:ext uri="{BB962C8B-B14F-4D97-AF65-F5344CB8AC3E}">
        <p14:creationId xmlns:p14="http://schemas.microsoft.com/office/powerpoint/2010/main" val="9859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544" y="-157763"/>
            <a:ext cx="11234056" cy="1325563"/>
          </a:xfrm>
        </p:spPr>
        <p:txBody>
          <a:bodyPr>
            <a:normAutofit/>
          </a:bodyPr>
          <a:lstStyle/>
          <a:p>
            <a:r>
              <a:rPr lang="es-PE" sz="3600" dirty="0">
                <a:solidFill>
                  <a:schemeClr val="bg1">
                    <a:lumMod val="50000"/>
                  </a:schemeClr>
                </a:solidFill>
                <a:latin typeface="Arial" panose="020B0604020202020204" pitchFamily="34" charset="0"/>
                <a:cs typeface="Arial" panose="020B0604020202020204" pitchFamily="34" charset="0"/>
              </a:rPr>
              <a:t>¿</a:t>
            </a:r>
            <a:r>
              <a:rPr lang="es-PE" sz="3600" b="1" dirty="0">
                <a:solidFill>
                  <a:schemeClr val="bg1">
                    <a:lumMod val="50000"/>
                  </a:schemeClr>
                </a:solidFill>
                <a:latin typeface="Arial" panose="020B0604020202020204" pitchFamily="34" charset="0"/>
                <a:cs typeface="Arial" panose="020B0604020202020204" pitchFamily="34" charset="0"/>
              </a:rPr>
              <a:t>Por qué el MEF evalúa intervenciones públicas?</a:t>
            </a:r>
          </a:p>
        </p:txBody>
      </p:sp>
      <p:sp>
        <p:nvSpPr>
          <p:cNvPr id="3" name="Marcador de contenido 2"/>
          <p:cNvSpPr>
            <a:spLocks noGrp="1"/>
          </p:cNvSpPr>
          <p:nvPr>
            <p:ph idx="1"/>
          </p:nvPr>
        </p:nvSpPr>
        <p:spPr>
          <a:xfrm>
            <a:off x="526146" y="1335314"/>
            <a:ext cx="10392229" cy="5313206"/>
          </a:xfrm>
        </p:spPr>
        <p:txBody>
          <a:bodyPr>
            <a:normAutofit fontScale="55000" lnSpcReduction="20000"/>
          </a:bodyPr>
          <a:lstStyle/>
          <a:p>
            <a:pPr algn="just">
              <a:lnSpc>
                <a:spcPct val="120000"/>
              </a:lnSpc>
              <a:buFont typeface="Wingdings" panose="05000000000000000000" pitchFamily="2" charset="2"/>
              <a:buChar char="q"/>
            </a:pPr>
            <a:r>
              <a:rPr lang="es-PE" sz="4000" dirty="0">
                <a:latin typeface="Arial" panose="020B0604020202020204" pitchFamily="34" charset="0"/>
                <a:cs typeface="Arial" panose="020B0604020202020204" pitchFamily="34" charset="0"/>
              </a:rPr>
              <a:t>El MEF- DGPP es el ente rector de Sistema Nacional de Presupuesto Público</a:t>
            </a:r>
          </a:p>
          <a:p>
            <a:pPr marL="0" indent="0" algn="just">
              <a:buNone/>
            </a:pPr>
            <a:endParaRPr lang="es-PE" sz="4700" dirty="0">
              <a:latin typeface="Arial" panose="020B0604020202020204" pitchFamily="34" charset="0"/>
              <a:cs typeface="Arial" panose="020B0604020202020204" pitchFamily="34" charset="0"/>
            </a:endParaRPr>
          </a:p>
          <a:p>
            <a:pPr lvl="1" algn="just">
              <a:lnSpc>
                <a:spcPct val="120000"/>
              </a:lnSpc>
              <a:buFont typeface="Wingdings" panose="05000000000000000000" pitchFamily="2" charset="2"/>
              <a:buChar char="§"/>
            </a:pPr>
            <a:r>
              <a:rPr lang="es-PE" sz="3200" dirty="0">
                <a:latin typeface="Arial" panose="020B0604020202020204" pitchFamily="34" charset="0"/>
                <a:cs typeface="Arial" panose="020B0604020202020204" pitchFamily="34" charset="0"/>
              </a:rPr>
              <a:t>Formular, proponer e implementar metodologías e instrumentos para mejorar la calidad del gasto del sector público en todas las fases del proceso presupuestario</a:t>
            </a:r>
          </a:p>
          <a:p>
            <a:pPr marL="457200" lvl="1" indent="0" algn="just">
              <a:lnSpc>
                <a:spcPct val="120000"/>
              </a:lnSpc>
              <a:buNone/>
            </a:pPr>
            <a:endParaRPr lang="es-PE" sz="3200" dirty="0">
              <a:latin typeface="Arial" panose="020B0604020202020204" pitchFamily="34" charset="0"/>
              <a:cs typeface="Arial" panose="020B0604020202020204" pitchFamily="34" charset="0"/>
            </a:endParaRPr>
          </a:p>
          <a:p>
            <a:pPr lvl="1" algn="just">
              <a:lnSpc>
                <a:spcPct val="120000"/>
              </a:lnSpc>
              <a:buFont typeface="Wingdings" panose="05000000000000000000" pitchFamily="2" charset="2"/>
              <a:buChar char="§"/>
            </a:pPr>
            <a:r>
              <a:rPr lang="es-PE" sz="3200" dirty="0">
                <a:latin typeface="Arial" panose="020B0604020202020204" pitchFamily="34" charset="0"/>
                <a:cs typeface="Arial" panose="020B0604020202020204" pitchFamily="34" charset="0"/>
              </a:rPr>
              <a:t>Conducir el seguimiento y la evaluación del desempeño para mejorar la calidad del gasto público en todas las fases del proceso presupuestario</a:t>
            </a:r>
          </a:p>
          <a:p>
            <a:pPr marL="0" indent="0" algn="just">
              <a:buNone/>
            </a:pPr>
            <a:endParaRPr lang="es-PE" sz="4700" dirty="0">
              <a:latin typeface="Arial" panose="020B0604020202020204" pitchFamily="34" charset="0"/>
              <a:cs typeface="Arial" panose="020B0604020202020204" pitchFamily="34" charset="0"/>
            </a:endParaRPr>
          </a:p>
          <a:p>
            <a:pPr algn="just">
              <a:lnSpc>
                <a:spcPct val="120000"/>
              </a:lnSpc>
              <a:buFont typeface="Wingdings" panose="05000000000000000000" pitchFamily="2" charset="2"/>
              <a:buChar char="q"/>
            </a:pPr>
            <a:r>
              <a:rPr lang="es-PE" sz="4000" dirty="0">
                <a:latin typeface="Arial" panose="020B0604020202020204" pitchFamily="34" charset="0"/>
                <a:cs typeface="Arial" panose="020B0604020202020204" pitchFamily="34" charset="0"/>
              </a:rPr>
              <a:t>Requiere </a:t>
            </a:r>
            <a:r>
              <a:rPr lang="es-PE" sz="4000" i="1" dirty="0">
                <a:latin typeface="Arial" panose="020B0604020202020204" pitchFamily="34" charset="0"/>
                <a:cs typeface="Arial" panose="020B0604020202020204" pitchFamily="34" charset="0"/>
              </a:rPr>
              <a:t>información confiable y de calidad sobre el desempeño de las intervenciones </a:t>
            </a:r>
            <a:r>
              <a:rPr lang="es-PE" sz="4000" dirty="0">
                <a:latin typeface="Arial" panose="020B0604020202020204" pitchFamily="34" charset="0"/>
                <a:cs typeface="Arial" panose="020B0604020202020204" pitchFamily="34" charset="0"/>
              </a:rPr>
              <a:t>públicas que sustenten, en el marco del </a:t>
            </a:r>
            <a:r>
              <a:rPr lang="es-PE" sz="4000" b="1" dirty="0">
                <a:latin typeface="Arial" panose="020B0604020202020204" pitchFamily="34" charset="0"/>
                <a:cs typeface="Arial" panose="020B0604020202020204" pitchFamily="34" charset="0"/>
              </a:rPr>
              <a:t>Presupuesto por Resultados</a:t>
            </a:r>
            <a:r>
              <a:rPr lang="es-PE" sz="4000" dirty="0">
                <a:latin typeface="Arial" panose="020B0604020202020204" pitchFamily="34" charset="0"/>
                <a:cs typeface="Arial" panose="020B0604020202020204" pitchFamily="34" charset="0"/>
              </a:rPr>
              <a:t>, la toma de decisiones en materia presupuestal que contribuyan al logro de los objetivos de política prioritarios</a:t>
            </a:r>
          </a:p>
          <a:p>
            <a:pPr marL="0" indent="0" algn="just">
              <a:buNone/>
            </a:pPr>
            <a:endParaRPr lang="es-PE" sz="4000" dirty="0">
              <a:latin typeface="Arial" panose="020B0604020202020204" pitchFamily="34" charset="0"/>
              <a:cs typeface="Arial" panose="020B0604020202020204" pitchFamily="34" charset="0"/>
            </a:endParaRPr>
          </a:p>
          <a:p>
            <a:pPr marL="0" indent="0" algn="just">
              <a:buNone/>
            </a:pPr>
            <a:endParaRPr lang="es-PE" dirty="0">
              <a:latin typeface="Arial" panose="020B0604020202020204" pitchFamily="34" charset="0"/>
              <a:cs typeface="Arial" panose="020B0604020202020204" pitchFamily="34" charset="0"/>
            </a:endParaRPr>
          </a:p>
          <a:p>
            <a:pPr marL="0" indent="0" algn="just">
              <a:buNone/>
            </a:pPr>
            <a:endParaRPr lang="es-PE" dirty="0">
              <a:latin typeface="Arial" panose="020B0604020202020204" pitchFamily="34" charset="0"/>
              <a:cs typeface="Arial" panose="020B0604020202020204" pitchFamily="34" charset="0"/>
            </a:endParaRPr>
          </a:p>
          <a:p>
            <a:pPr marL="0" indent="0" algn="just">
              <a:buNone/>
            </a:pPr>
            <a:endParaRPr lang="es-PE" dirty="0"/>
          </a:p>
        </p:txBody>
      </p:sp>
      <p:pic>
        <p:nvPicPr>
          <p:cNvPr id="4"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cxnSp>
        <p:nvCxnSpPr>
          <p:cNvPr id="5" name="4 Conector recto"/>
          <p:cNvCxnSpPr/>
          <p:nvPr/>
        </p:nvCxnSpPr>
        <p:spPr>
          <a:xfrm flipV="1">
            <a:off x="0" y="804439"/>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2</a:t>
            </a:r>
          </a:p>
        </p:txBody>
      </p:sp>
    </p:spTree>
    <p:extLst>
      <p:ext uri="{BB962C8B-B14F-4D97-AF65-F5344CB8AC3E}">
        <p14:creationId xmlns:p14="http://schemas.microsoft.com/office/powerpoint/2010/main" val="1553785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3691" y="-103783"/>
            <a:ext cx="7653786" cy="911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sz="3200" b="1" dirty="0">
                <a:latin typeface="Arial" panose="020B0604020202020204" pitchFamily="34" charset="0"/>
                <a:ea typeface="+mn-ea"/>
                <a:cs typeface="Arial" panose="020B0604020202020204" pitchFamily="34" charset="0"/>
              </a:rPr>
              <a:t>Logros</a:t>
            </a:r>
          </a:p>
        </p:txBody>
      </p:sp>
      <p:pic>
        <p:nvPicPr>
          <p:cNvPr id="6" name="Imagen 5"/>
          <p:cNvPicPr>
            <a:picLocks noChangeAspect="1"/>
          </p:cNvPicPr>
          <p:nvPr/>
        </p:nvPicPr>
        <p:blipFill>
          <a:blip r:embed="rId3"/>
          <a:stretch>
            <a:fillRect/>
          </a:stretch>
        </p:blipFill>
        <p:spPr>
          <a:xfrm rot="16200000">
            <a:off x="6189818" y="1748135"/>
            <a:ext cx="4970205" cy="3479800"/>
          </a:xfrm>
          <a:prstGeom prst="rect">
            <a:avLst/>
          </a:prstGeom>
        </p:spPr>
      </p:pic>
      <p:sp>
        <p:nvSpPr>
          <p:cNvPr id="7" name="Marcador de contenido 3"/>
          <p:cNvSpPr>
            <a:spLocks noGrp="1"/>
          </p:cNvSpPr>
          <p:nvPr>
            <p:ph idx="1"/>
          </p:nvPr>
        </p:nvSpPr>
        <p:spPr>
          <a:xfrm>
            <a:off x="1727200" y="1733272"/>
            <a:ext cx="3947886" cy="2959100"/>
          </a:xfrm>
        </p:spPr>
        <p:txBody>
          <a:bodyPr>
            <a:normAutofit/>
          </a:bodyPr>
          <a:lstStyle/>
          <a:p>
            <a:pPr marL="0" indent="0">
              <a:buNone/>
              <a:tabLst>
                <a:tab pos="355600" algn="l"/>
              </a:tabLst>
            </a:pPr>
            <a:r>
              <a:rPr lang="es-PE" sz="2000" b="1" dirty="0">
                <a:solidFill>
                  <a:schemeClr val="bg2">
                    <a:lumMod val="25000"/>
                  </a:schemeClr>
                </a:solidFill>
                <a:latin typeface="Arial" panose="020B0604020202020204" pitchFamily="34" charset="0"/>
                <a:cs typeface="Arial" panose="020B0604020202020204" pitchFamily="34" charset="0"/>
              </a:rPr>
              <a:t>Reconocimiento en los Premio 2016  a las Buenas Prácticas en Gestión Pública (BGP)</a:t>
            </a:r>
          </a:p>
          <a:p>
            <a:pPr marL="0" indent="0">
              <a:buNone/>
              <a:tabLst>
                <a:tab pos="355600" algn="l"/>
              </a:tabLst>
            </a:pPr>
            <a:endParaRPr lang="es-PE" sz="1800" dirty="0">
              <a:solidFill>
                <a:schemeClr val="bg2">
                  <a:lumMod val="25000"/>
                </a:schemeClr>
              </a:solidFill>
              <a:latin typeface="Arial" panose="020B0604020202020204" pitchFamily="34" charset="0"/>
              <a:cs typeface="Arial" panose="020B0604020202020204" pitchFamily="34" charset="0"/>
            </a:endParaRPr>
          </a:p>
          <a:p>
            <a:pPr marL="0" indent="0">
              <a:buNone/>
              <a:tabLst>
                <a:tab pos="355600" algn="l"/>
              </a:tabLst>
            </a:pPr>
            <a:r>
              <a:rPr lang="es-PE" sz="2000" b="1" dirty="0">
                <a:solidFill>
                  <a:schemeClr val="bg2">
                    <a:lumMod val="25000"/>
                  </a:schemeClr>
                </a:solidFill>
                <a:latin typeface="Arial" panose="020B0604020202020204" pitchFamily="34" charset="0"/>
                <a:cs typeface="Arial" panose="020B0604020202020204" pitchFamily="34" charset="0"/>
              </a:rPr>
              <a:t>Finalista en el II Premio Anual 2016 GESTIÓN PARA RESULTADOS (COPLAC)</a:t>
            </a:r>
          </a:p>
          <a:p>
            <a:pPr marL="0" indent="0">
              <a:buNone/>
              <a:tabLst>
                <a:tab pos="355600" algn="l"/>
              </a:tabLst>
            </a:pPr>
            <a:endParaRPr lang="es-PE" sz="2000" dirty="0">
              <a:solidFill>
                <a:schemeClr val="bg2">
                  <a:lumMod val="25000"/>
                </a:schemeClr>
              </a:solidFill>
              <a:latin typeface="Arial" panose="020B0604020202020204" pitchFamily="34" charset="0"/>
              <a:cs typeface="Arial" panose="020B0604020202020204" pitchFamily="34" charset="0"/>
            </a:endParaRPr>
          </a:p>
        </p:txBody>
      </p:sp>
      <p:pic>
        <p:nvPicPr>
          <p:cNvPr id="18434" name="Picture 2" descr="https://thumbs.dreamstime.com/x/purpose-el-concepto-del-logro-159950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220" y="3292065"/>
            <a:ext cx="2752462" cy="289696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033386" y="1947438"/>
            <a:ext cx="378630" cy="400110"/>
          </a:xfrm>
          <a:prstGeom prst="rect">
            <a:avLst/>
          </a:prstGeom>
          <a:solidFill>
            <a:srgbClr val="EC1D27"/>
          </a:solidFill>
          <a:ln w="38100">
            <a:noFill/>
          </a:ln>
        </p:spPr>
        <p:txBody>
          <a:bodyPr wrap="none" rtlCol="0">
            <a:spAutoFit/>
          </a:bodyPr>
          <a:lstStyle/>
          <a:p>
            <a:r>
              <a:rPr lang="es-ES" sz="2000" dirty="0">
                <a:solidFill>
                  <a:schemeClr val="bg1"/>
                </a:solidFill>
              </a:rPr>
              <a:t>1.</a:t>
            </a:r>
          </a:p>
        </p:txBody>
      </p:sp>
      <p:sp>
        <p:nvSpPr>
          <p:cNvPr id="10" name="CuadroTexto 9"/>
          <p:cNvSpPr txBox="1"/>
          <p:nvPr/>
        </p:nvSpPr>
        <p:spPr>
          <a:xfrm>
            <a:off x="1033386" y="3287980"/>
            <a:ext cx="378630" cy="400110"/>
          </a:xfrm>
          <a:prstGeom prst="rect">
            <a:avLst/>
          </a:prstGeom>
          <a:solidFill>
            <a:srgbClr val="EC1D27"/>
          </a:solidFill>
          <a:ln w="38100">
            <a:noFill/>
          </a:ln>
        </p:spPr>
        <p:txBody>
          <a:bodyPr wrap="square" rtlCol="0">
            <a:spAutoFit/>
          </a:bodyPr>
          <a:lstStyle/>
          <a:p>
            <a:r>
              <a:rPr lang="es-ES" sz="2000" dirty="0">
                <a:solidFill>
                  <a:schemeClr val="bg1"/>
                </a:solidFill>
              </a:rPr>
              <a:t>2.</a:t>
            </a:r>
          </a:p>
        </p:txBody>
      </p:sp>
      <p:pic>
        <p:nvPicPr>
          <p:cNvPr id="11" name="Imagen 5"/>
          <p:cNvPicPr/>
          <p:nvPr/>
        </p:nvPicPr>
        <p:blipFill rotWithShape="1">
          <a:blip r:embed="rId5"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cxnSp>
        <p:nvCxnSpPr>
          <p:cNvPr id="13"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25</a:t>
            </a:r>
          </a:p>
        </p:txBody>
      </p:sp>
    </p:spTree>
    <p:extLst>
      <p:ext uri="{BB962C8B-B14F-4D97-AF65-F5344CB8AC3E}">
        <p14:creationId xmlns:p14="http://schemas.microsoft.com/office/powerpoint/2010/main" val="8862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5"/>
          <p:cNvPicPr/>
          <p:nvPr/>
        </p:nvPicPr>
        <p:blipFill rotWithShape="1">
          <a:blip r:embed="rId2"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6" name="5 CuadroTexto"/>
          <p:cNvSpPr txBox="1">
            <a:spLocks noChangeArrowheads="1"/>
          </p:cNvSpPr>
          <p:nvPr/>
        </p:nvSpPr>
        <p:spPr bwMode="auto">
          <a:xfrm>
            <a:off x="2614614" y="2906714"/>
            <a:ext cx="1322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algn="ctr" eaLnBrk="1" hangingPunct="1"/>
            <a:r>
              <a:rPr lang="es-ES" altLang="es-ES" sz="1400" b="1" dirty="0">
                <a:solidFill>
                  <a:schemeClr val="bg1"/>
                </a:solidFill>
                <a:latin typeface="Calibri" panose="020F0502020204030204" pitchFamily="34" charset="0"/>
              </a:rPr>
              <a:t>Programas Presupuestales</a:t>
            </a:r>
          </a:p>
        </p:txBody>
      </p:sp>
      <p:sp>
        <p:nvSpPr>
          <p:cNvPr id="8" name="1 Título"/>
          <p:cNvSpPr>
            <a:spLocks noGrp="1"/>
          </p:cNvSpPr>
          <p:nvPr>
            <p:ph type="title"/>
          </p:nvPr>
        </p:nvSpPr>
        <p:spPr>
          <a:xfrm>
            <a:off x="238886" y="-160336"/>
            <a:ext cx="11330813" cy="1139825"/>
          </a:xfrm>
        </p:spPr>
        <p:txBody>
          <a:bodyPr/>
          <a:lstStyle/>
          <a:p>
            <a:pPr>
              <a:defRPr/>
            </a:pPr>
            <a:r>
              <a:rPr lang="es-ES" sz="3200" b="1" dirty="0">
                <a:latin typeface="Arial" panose="020B0604020202020204" pitchFamily="34" charset="0"/>
                <a:ea typeface="+mn-ea"/>
                <a:cs typeface="Arial" panose="020B0604020202020204" pitchFamily="34" charset="0"/>
              </a:rPr>
              <a:t>Presupuesto por Resultados (</a:t>
            </a:r>
            <a:r>
              <a:rPr lang="es-ES" sz="3200" b="1" dirty="0" err="1">
                <a:latin typeface="Arial" panose="020B0604020202020204" pitchFamily="34" charset="0"/>
                <a:ea typeface="+mn-ea"/>
                <a:cs typeface="Arial" panose="020B0604020202020204" pitchFamily="34" charset="0"/>
              </a:rPr>
              <a:t>PpR</a:t>
            </a:r>
            <a:r>
              <a:rPr lang="es-ES" sz="3200" b="1" dirty="0">
                <a:latin typeface="Arial" panose="020B0604020202020204" pitchFamily="34" charset="0"/>
                <a:ea typeface="+mn-ea"/>
                <a:cs typeface="Arial" panose="020B0604020202020204" pitchFamily="34" charset="0"/>
              </a:rPr>
              <a:t>): instrumentos</a:t>
            </a:r>
          </a:p>
        </p:txBody>
      </p:sp>
      <p:sp>
        <p:nvSpPr>
          <p:cNvPr id="10" name="Rectángulo 2"/>
          <p:cNvSpPr>
            <a:spLocks noChangeArrowheads="1"/>
          </p:cNvSpPr>
          <p:nvPr/>
        </p:nvSpPr>
        <p:spPr bwMode="auto">
          <a:xfrm>
            <a:off x="298522" y="5459140"/>
            <a:ext cx="6559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algn="just" eaLnBrk="1" hangingPunct="1"/>
            <a:r>
              <a:rPr lang="es-ES" altLang="es-ES" sz="1800" b="1" dirty="0">
                <a:cs typeface="Arial" panose="020B0604020202020204" pitchFamily="34" charset="0"/>
              </a:rPr>
              <a:t>El PpR se implementa progresivamente </a:t>
            </a:r>
            <a:r>
              <a:rPr lang="es-ES" altLang="es-ES" sz="1800" dirty="0">
                <a:cs typeface="Arial" panose="020B0604020202020204" pitchFamily="34" charset="0"/>
              </a:rPr>
              <a:t>a través de cuatro instrumentos: los programas presupuestales, las acciones de seguimiento al desempeño sobre la base de indicadores, las evaluaciones independientes y los incentivos a la gestión</a:t>
            </a:r>
            <a:r>
              <a:rPr lang="es-ES" altLang="es-ES" sz="1800" b="1" dirty="0">
                <a:cs typeface="Arial" panose="020B0604020202020204" pitchFamily="34" charset="0"/>
              </a:rPr>
              <a:t>.</a:t>
            </a:r>
          </a:p>
        </p:txBody>
      </p:sp>
      <p:cxnSp>
        <p:nvCxnSpPr>
          <p:cNvPr id="47"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3</a:t>
            </a:r>
          </a:p>
        </p:txBody>
      </p:sp>
      <p:grpSp>
        <p:nvGrpSpPr>
          <p:cNvPr id="13" name="Grupo 12"/>
          <p:cNvGrpSpPr/>
          <p:nvPr/>
        </p:nvGrpSpPr>
        <p:grpSpPr>
          <a:xfrm>
            <a:off x="8103405" y="3806932"/>
            <a:ext cx="2808718" cy="1522334"/>
            <a:chOff x="9842026" y="2983748"/>
            <a:chExt cx="3405699" cy="1711775"/>
          </a:xfrm>
        </p:grpSpPr>
        <p:sp>
          <p:nvSpPr>
            <p:cNvPr id="14" name="Rectángulo 13"/>
            <p:cNvSpPr/>
            <p:nvPr/>
          </p:nvSpPr>
          <p:spPr>
            <a:xfrm>
              <a:off x="9842026" y="2983748"/>
              <a:ext cx="3405699" cy="43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altLang="es-ES" b="1" dirty="0">
                  <a:solidFill>
                    <a:srgbClr val="FF0000"/>
                  </a:solidFill>
                  <a:latin typeface="Arial" panose="020B0604020202020204" pitchFamily="34" charset="0"/>
                  <a:cs typeface="Arial" panose="020B0604020202020204" pitchFamily="34" charset="0"/>
                </a:rPr>
                <a:t>Lineamientos</a:t>
              </a:r>
              <a:endParaRPr lang="es-ES" b="1" dirty="0">
                <a:solidFill>
                  <a:srgbClr val="FF0000"/>
                </a:solidFill>
                <a:latin typeface="Arial" panose="020B0604020202020204" pitchFamily="34" charset="0"/>
                <a:cs typeface="Arial" panose="020B0604020202020204" pitchFamily="34" charset="0"/>
              </a:endParaRPr>
            </a:p>
          </p:txBody>
        </p:sp>
        <p:sp>
          <p:nvSpPr>
            <p:cNvPr id="15" name="Rectángulo 14"/>
            <p:cNvSpPr/>
            <p:nvPr/>
          </p:nvSpPr>
          <p:spPr>
            <a:xfrm>
              <a:off x="10352106" y="3039331"/>
              <a:ext cx="2895619" cy="1656192"/>
            </a:xfrm>
            <a:prstGeom prst="rect">
              <a:avLst/>
            </a:prstGeom>
            <a:noFill/>
            <a:ln w="19050">
              <a:solidFill>
                <a:srgbClr val="E2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C00000"/>
                </a:buClr>
              </a:pPr>
              <a:endParaRPr lang="es-PE" sz="1600" dirty="0">
                <a:solidFill>
                  <a:schemeClr val="tx1"/>
                </a:solidFill>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s-PE" sz="1400" dirty="0">
                  <a:solidFill>
                    <a:schemeClr val="tx1"/>
                  </a:solidFill>
                  <a:latin typeface="Arial" panose="020B0604020202020204" pitchFamily="34" charset="0"/>
                  <a:cs typeface="Arial" panose="020B0604020202020204" pitchFamily="34" charset="0"/>
                </a:rPr>
                <a:t>Independencia</a:t>
              </a:r>
            </a:p>
            <a:p>
              <a:pPr marL="285750" indent="-285750">
                <a:buClr>
                  <a:srgbClr val="C00000"/>
                </a:buClr>
                <a:buFont typeface="Arial" panose="020B0604020202020204" pitchFamily="34" charset="0"/>
                <a:buChar char="•"/>
              </a:pPr>
              <a:r>
                <a:rPr lang="es-PE" sz="1400" dirty="0">
                  <a:solidFill>
                    <a:schemeClr val="tx1"/>
                  </a:solidFill>
                  <a:latin typeface="Arial" panose="020B0604020202020204" pitchFamily="34" charset="0"/>
                  <a:cs typeface="Arial" panose="020B0604020202020204" pitchFamily="34" charset="0"/>
                </a:rPr>
                <a:t>Calidad técnica</a:t>
              </a:r>
            </a:p>
            <a:p>
              <a:pPr marL="285750" indent="-285750">
                <a:buClr>
                  <a:srgbClr val="C00000"/>
                </a:buClr>
                <a:buFont typeface="Arial" panose="020B0604020202020204" pitchFamily="34" charset="0"/>
                <a:buChar char="•"/>
              </a:pPr>
              <a:r>
                <a:rPr lang="es-PE" sz="1400" dirty="0">
                  <a:solidFill>
                    <a:schemeClr val="tx1"/>
                  </a:solidFill>
                  <a:latin typeface="Arial" panose="020B0604020202020204" pitchFamily="34" charset="0"/>
                  <a:cs typeface="Arial" panose="020B0604020202020204" pitchFamily="34" charset="0"/>
                </a:rPr>
                <a:t>Participación </a:t>
              </a:r>
              <a:br>
                <a:rPr lang="es-PE" sz="1400" dirty="0">
                  <a:solidFill>
                    <a:schemeClr val="tx1"/>
                  </a:solidFill>
                  <a:latin typeface="Arial" panose="020B0604020202020204" pitchFamily="34" charset="0"/>
                  <a:cs typeface="Arial" panose="020B0604020202020204" pitchFamily="34" charset="0"/>
                </a:rPr>
              </a:br>
              <a:r>
                <a:rPr lang="es-PE" sz="1400" dirty="0">
                  <a:solidFill>
                    <a:schemeClr val="tx1"/>
                  </a:solidFill>
                  <a:latin typeface="Arial" panose="020B0604020202020204" pitchFamily="34" charset="0"/>
                  <a:cs typeface="Arial" panose="020B0604020202020204" pitchFamily="34" charset="0"/>
                </a:rPr>
                <a:t>del programa</a:t>
              </a:r>
            </a:p>
            <a:p>
              <a:pPr marL="285750" indent="-285750">
                <a:buClr>
                  <a:srgbClr val="C00000"/>
                </a:buClr>
                <a:buFont typeface="Arial" panose="020B0604020202020204" pitchFamily="34" charset="0"/>
                <a:buChar char="•"/>
              </a:pPr>
              <a:r>
                <a:rPr lang="es-PE" sz="1400" dirty="0">
                  <a:solidFill>
                    <a:schemeClr val="tx1"/>
                  </a:solidFill>
                  <a:latin typeface="Arial" panose="020B0604020202020204" pitchFamily="34" charset="0"/>
                  <a:cs typeface="Arial" panose="020B0604020202020204" pitchFamily="34" charset="0"/>
                </a:rPr>
                <a:t>Transparencia</a:t>
              </a:r>
            </a:p>
          </p:txBody>
        </p:sp>
      </p:grpSp>
      <p:sp>
        <p:nvSpPr>
          <p:cNvPr id="16" name="Rectángulo 15"/>
          <p:cNvSpPr/>
          <p:nvPr/>
        </p:nvSpPr>
        <p:spPr>
          <a:xfrm>
            <a:off x="7132066" y="1953591"/>
            <a:ext cx="2253255" cy="662632"/>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1400" kern="1200" dirty="0">
                <a:latin typeface="Arial" panose="020B0604020202020204" pitchFamily="34" charset="0"/>
                <a:cs typeface="Arial" panose="020B0604020202020204" pitchFamily="34" charset="0"/>
              </a:rPr>
              <a:t>Evaluación de Diseño y Ejecución Presupuestal (EDEP)</a:t>
            </a:r>
          </a:p>
        </p:txBody>
      </p:sp>
      <p:sp>
        <p:nvSpPr>
          <p:cNvPr id="17" name="Rectángulo 16"/>
          <p:cNvSpPr/>
          <p:nvPr/>
        </p:nvSpPr>
        <p:spPr>
          <a:xfrm>
            <a:off x="9649124" y="2284907"/>
            <a:ext cx="2271386" cy="743867"/>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1400" kern="1200" dirty="0">
                <a:latin typeface="Arial" panose="020B0604020202020204" pitchFamily="34" charset="0"/>
                <a:cs typeface="Arial" panose="020B0604020202020204" pitchFamily="34" charset="0"/>
              </a:rPr>
              <a:t>Evaluación de Impacto</a:t>
            </a:r>
            <a:endParaRPr lang="es-PE" sz="1400" kern="1200" dirty="0">
              <a:latin typeface="Arial" panose="020B0604020202020204" pitchFamily="34" charset="0"/>
              <a:cs typeface="Arial" panose="020B0604020202020204" pitchFamily="34" charset="0"/>
            </a:endParaRPr>
          </a:p>
        </p:txBody>
      </p:sp>
      <p:cxnSp>
        <p:nvCxnSpPr>
          <p:cNvPr id="18" name="Conector recto de flecha 17"/>
          <p:cNvCxnSpPr/>
          <p:nvPr/>
        </p:nvCxnSpPr>
        <p:spPr>
          <a:xfrm flipH="1" flipV="1">
            <a:off x="9148903" y="3401444"/>
            <a:ext cx="517312" cy="380219"/>
          </a:xfrm>
          <a:prstGeom prst="straightConnector1">
            <a:avLst/>
          </a:prstGeom>
          <a:ln w="63500">
            <a:solidFill>
              <a:srgbClr val="EC1D2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9666215" y="3409271"/>
            <a:ext cx="580096" cy="356454"/>
          </a:xfrm>
          <a:prstGeom prst="straightConnector1">
            <a:avLst/>
          </a:prstGeom>
          <a:ln w="63500">
            <a:solidFill>
              <a:srgbClr val="EC1D27"/>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7132066" y="2720361"/>
            <a:ext cx="2253255" cy="662632"/>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1400" dirty="0">
                <a:latin typeface="Arial" panose="020B0604020202020204" pitchFamily="34" charset="0"/>
                <a:cs typeface="Arial" panose="020B0604020202020204" pitchFamily="34" charset="0"/>
              </a:rPr>
              <a:t>Evaluaciones Rápidas de Diseño </a:t>
            </a:r>
            <a:endParaRPr lang="es-ES" sz="1400" kern="1200" dirty="0">
              <a:latin typeface="Arial" panose="020B0604020202020204" pitchFamily="34" charset="0"/>
              <a:cs typeface="Arial" panose="020B0604020202020204" pitchFamily="34" charset="0"/>
            </a:endParaRPr>
          </a:p>
        </p:txBody>
      </p:sp>
      <p:grpSp>
        <p:nvGrpSpPr>
          <p:cNvPr id="21" name="Grupo 20"/>
          <p:cNvGrpSpPr/>
          <p:nvPr/>
        </p:nvGrpSpPr>
        <p:grpSpPr>
          <a:xfrm>
            <a:off x="698484" y="1203983"/>
            <a:ext cx="5003800" cy="4038600"/>
            <a:chOff x="50800" y="1919288"/>
            <a:chExt cx="5003800" cy="4038600"/>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919288"/>
              <a:ext cx="500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6 Elipse"/>
            <p:cNvSpPr/>
            <p:nvPr/>
          </p:nvSpPr>
          <p:spPr>
            <a:xfrm>
              <a:off x="3203575" y="4179888"/>
              <a:ext cx="863600" cy="833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4" name="7 CuadroTexto"/>
            <p:cNvSpPr txBox="1">
              <a:spLocks noChangeArrowheads="1"/>
            </p:cNvSpPr>
            <p:nvPr/>
          </p:nvSpPr>
          <p:spPr bwMode="auto">
            <a:xfrm>
              <a:off x="3132138" y="4437063"/>
              <a:ext cx="122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r>
                <a:rPr lang="es-ES" altLang="es-ES" sz="1000" b="1" dirty="0">
                  <a:solidFill>
                    <a:schemeClr val="bg1"/>
                  </a:solidFill>
                  <a:latin typeface="Calibri" panose="020F0502020204030204" pitchFamily="34" charset="0"/>
                  <a:cs typeface="Arial" panose="020B0604020202020204" pitchFamily="34" charset="0"/>
                </a:rPr>
                <a:t>Evaluaciones </a:t>
              </a:r>
            </a:p>
            <a:p>
              <a:pPr eaLnBrk="1" hangingPunct="1"/>
              <a:r>
                <a:rPr lang="es-ES" altLang="es-ES" sz="1000" b="1" dirty="0">
                  <a:solidFill>
                    <a:schemeClr val="bg1"/>
                  </a:solidFill>
                  <a:latin typeface="Calibri" panose="020F0502020204030204" pitchFamily="34" charset="0"/>
                  <a:cs typeface="Arial" panose="020B0604020202020204" pitchFamily="34" charset="0"/>
                </a:rPr>
                <a:t>Independientes</a:t>
              </a:r>
            </a:p>
          </p:txBody>
        </p:sp>
      </p:grpSp>
      <p:sp>
        <p:nvSpPr>
          <p:cNvPr id="2" name="Rectángulo 1"/>
          <p:cNvSpPr/>
          <p:nvPr/>
        </p:nvSpPr>
        <p:spPr>
          <a:xfrm>
            <a:off x="7132066" y="979489"/>
            <a:ext cx="4788444" cy="747711"/>
          </a:xfrm>
          <a:prstGeom prst="rect">
            <a:avLst/>
          </a:prstGeom>
          <a:solidFill>
            <a:srgbClr val="EC1D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LAS EVALUACIONES INDEPENDIENTES</a:t>
            </a:r>
          </a:p>
        </p:txBody>
      </p:sp>
    </p:spTree>
    <p:extLst>
      <p:ext uri="{BB962C8B-B14F-4D97-AF65-F5344CB8AC3E}">
        <p14:creationId xmlns:p14="http://schemas.microsoft.com/office/powerpoint/2010/main" val="2914982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500211" y="674513"/>
            <a:ext cx="3249612" cy="3154337"/>
            <a:chOff x="3364518" y="621061"/>
            <a:chExt cx="3249612" cy="3154337"/>
          </a:xfrm>
        </p:grpSpPr>
        <p:pic>
          <p:nvPicPr>
            <p:cNvPr id="43010"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4518" y="621061"/>
              <a:ext cx="3249612"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3555838" y="1358744"/>
              <a:ext cx="540279" cy="400110"/>
            </a:xfrm>
            <a:prstGeom prst="rect">
              <a:avLst/>
            </a:prstGeom>
            <a:noFill/>
          </p:spPr>
          <p:txBody>
            <a:bodyPr wrap="square" rtlCol="0">
              <a:spAutoFit/>
            </a:bodyPr>
            <a:lstStyle/>
            <a:p>
              <a:r>
                <a:rPr lang="es-PE" sz="2000" b="1" dirty="0">
                  <a:solidFill>
                    <a:srgbClr val="FF0000"/>
                  </a:solidFill>
                </a:rPr>
                <a:t>(1)</a:t>
              </a:r>
            </a:p>
          </p:txBody>
        </p:sp>
        <p:sp>
          <p:nvSpPr>
            <p:cNvPr id="17" name="CuadroTexto 16"/>
            <p:cNvSpPr txBox="1"/>
            <p:nvPr/>
          </p:nvSpPr>
          <p:spPr>
            <a:xfrm>
              <a:off x="5924394" y="1358744"/>
              <a:ext cx="540279" cy="400110"/>
            </a:xfrm>
            <a:prstGeom prst="rect">
              <a:avLst/>
            </a:prstGeom>
            <a:noFill/>
          </p:spPr>
          <p:txBody>
            <a:bodyPr wrap="square" rtlCol="0">
              <a:spAutoFit/>
            </a:bodyPr>
            <a:lstStyle/>
            <a:p>
              <a:r>
                <a:rPr lang="es-PE" sz="2000" b="1" dirty="0">
                  <a:solidFill>
                    <a:srgbClr val="FF0000"/>
                  </a:solidFill>
                </a:rPr>
                <a:t>(2)</a:t>
              </a:r>
            </a:p>
          </p:txBody>
        </p:sp>
        <p:sp>
          <p:nvSpPr>
            <p:cNvPr id="18" name="CuadroTexto 17"/>
            <p:cNvSpPr txBox="1"/>
            <p:nvPr/>
          </p:nvSpPr>
          <p:spPr>
            <a:xfrm>
              <a:off x="4832947" y="3406066"/>
              <a:ext cx="540279" cy="369332"/>
            </a:xfrm>
            <a:prstGeom prst="rect">
              <a:avLst/>
            </a:prstGeom>
            <a:noFill/>
          </p:spPr>
          <p:txBody>
            <a:bodyPr wrap="square" rtlCol="0">
              <a:spAutoFit/>
            </a:bodyPr>
            <a:lstStyle/>
            <a:p>
              <a:r>
                <a:rPr lang="es-PE" b="1" dirty="0">
                  <a:solidFill>
                    <a:srgbClr val="FF0000"/>
                  </a:solidFill>
                </a:rPr>
                <a:t>(3)</a:t>
              </a:r>
            </a:p>
          </p:txBody>
        </p:sp>
      </p:grpSp>
      <p:pic>
        <p:nvPicPr>
          <p:cNvPr id="10" name="Imagen 5"/>
          <p:cNvPicPr/>
          <p:nvPr/>
        </p:nvPicPr>
        <p:blipFill rotWithShape="1">
          <a:blip r:embed="rId4"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5122" name="Rectangle 3"/>
          <p:cNvSpPr>
            <a:spLocks noGrp="1" noChangeArrowheads="1"/>
          </p:cNvSpPr>
          <p:nvPr>
            <p:ph type="title"/>
          </p:nvPr>
        </p:nvSpPr>
        <p:spPr>
          <a:xfrm>
            <a:off x="145475" y="-63248"/>
            <a:ext cx="11252555" cy="700946"/>
          </a:xfrm>
        </p:spPr>
        <p:txBody>
          <a:bodyPr vert="horz" lIns="91440" tIns="45720" rIns="40639" bIns="45720" rtlCol="0" anchor="b">
            <a:normAutofit fontScale="90000"/>
          </a:bodyPr>
          <a:lstStyle/>
          <a:p>
            <a:pPr>
              <a:defRPr/>
            </a:pPr>
            <a:r>
              <a:rPr lang="es-PE" sz="3200" b="1" dirty="0">
                <a:latin typeface="Arial" panose="020B0604020202020204" pitchFamily="34" charset="0"/>
                <a:cs typeface="Arial" panose="020B0604020202020204" pitchFamily="34" charset="0"/>
              </a:rPr>
              <a:t>Rol de las Evaluaciones Independientes en la gestión pública</a:t>
            </a:r>
            <a:endParaRPr lang="es-PE" altLang="es-ES" sz="3200" b="1" dirty="0">
              <a:latin typeface="Arial" panose="020B0604020202020204" pitchFamily="34" charset="0"/>
              <a:ea typeface="+mn-ea"/>
              <a:cs typeface="Arial" panose="020B0604020202020204" pitchFamily="34" charset="0"/>
              <a:sym typeface="Verdana" panose="020B0604030504040204" pitchFamily="34" charset="0"/>
            </a:endParaRPr>
          </a:p>
        </p:txBody>
      </p:sp>
      <p:sp>
        <p:nvSpPr>
          <p:cNvPr id="43012" name="3 Rectángulo"/>
          <p:cNvSpPr>
            <a:spLocks noChangeArrowheads="1"/>
          </p:cNvSpPr>
          <p:nvPr/>
        </p:nvSpPr>
        <p:spPr bwMode="auto">
          <a:xfrm>
            <a:off x="3049588" y="6380163"/>
            <a:ext cx="65516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PE" altLang="es-ES" sz="1700" b="1" u="sng">
              <a:solidFill>
                <a:srgbClr val="FF0000"/>
              </a:solidFill>
            </a:endParaRPr>
          </a:p>
        </p:txBody>
      </p:sp>
      <p:sp>
        <p:nvSpPr>
          <p:cNvPr id="5128" name="Rectángulo 1"/>
          <p:cNvSpPr>
            <a:spLocks noChangeArrowheads="1"/>
          </p:cNvSpPr>
          <p:nvPr/>
        </p:nvSpPr>
        <p:spPr bwMode="auto">
          <a:xfrm>
            <a:off x="7142326" y="1841674"/>
            <a:ext cx="41644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457200" indent="-457200">
              <a:spcBef>
                <a:spcPct val="50000"/>
              </a:spcBef>
              <a:buClr>
                <a:srgbClr val="EC1D27"/>
              </a:buClr>
              <a:buFont typeface="+mj-lt"/>
              <a:buAutoNum type="arabicPeriod"/>
            </a:pPr>
            <a:r>
              <a:rPr lang="es-ES" sz="2000" b="1" dirty="0"/>
              <a:t>Aprendizaje para  mejoras en la gestión pública</a:t>
            </a:r>
          </a:p>
        </p:txBody>
      </p:sp>
      <p:sp>
        <p:nvSpPr>
          <p:cNvPr id="12" name="64 CuadroTexto"/>
          <p:cNvSpPr txBox="1">
            <a:spLocks noChangeArrowheads="1"/>
          </p:cNvSpPr>
          <p:nvPr/>
        </p:nvSpPr>
        <p:spPr bwMode="auto">
          <a:xfrm>
            <a:off x="1320434" y="5071870"/>
            <a:ext cx="424802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marL="0" indent="0" algn="just" eaLnBrk="1" hangingPunct="1"/>
            <a:r>
              <a:rPr lang="es-ES" altLang="es-ES" dirty="0">
                <a:cs typeface="Arial" panose="020B0604020202020204" pitchFamily="34" charset="0"/>
              </a:rPr>
              <a:t>Las </a:t>
            </a:r>
            <a:r>
              <a:rPr lang="es-ES" altLang="es-ES" b="1" dirty="0">
                <a:cs typeface="Arial" panose="020B0604020202020204" pitchFamily="34" charset="0"/>
              </a:rPr>
              <a:t>recomendaciones</a:t>
            </a:r>
            <a:r>
              <a:rPr lang="es-ES" altLang="es-ES" dirty="0">
                <a:cs typeface="Arial" panose="020B0604020202020204" pitchFamily="34" charset="0"/>
              </a:rPr>
              <a:t> de las Evaluaciones conducen a la firma de una </a:t>
            </a:r>
            <a:r>
              <a:rPr lang="es-ES" altLang="es-ES" b="1" dirty="0">
                <a:cs typeface="Arial" panose="020B0604020202020204" pitchFamily="34" charset="0"/>
              </a:rPr>
              <a:t>matriz de compromisos de mejora </a:t>
            </a:r>
            <a:r>
              <a:rPr lang="es-ES" altLang="es-ES" dirty="0">
                <a:cs typeface="Arial" panose="020B0604020202020204" pitchFamily="34" charset="0"/>
              </a:rPr>
              <a:t> entre el MEF y la entidad evaluada</a:t>
            </a:r>
          </a:p>
        </p:txBody>
      </p:sp>
      <p:pic>
        <p:nvPicPr>
          <p:cNvPr id="13" name="Imagen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7281" y="4507157"/>
            <a:ext cx="1324942" cy="1871100"/>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6"/>
          <a:stretch>
            <a:fillRect/>
          </a:stretch>
        </p:blipFill>
        <p:spPr>
          <a:xfrm flipH="1">
            <a:off x="7649587" y="4525295"/>
            <a:ext cx="1312098" cy="1852962"/>
          </a:xfrm>
          <a:prstGeom prst="rect">
            <a:avLst/>
          </a:prstGeom>
          <a:ln>
            <a:solidFill>
              <a:schemeClr val="tx1">
                <a:lumMod val="85000"/>
                <a:lumOff val="15000"/>
              </a:schemeClr>
            </a:solidFill>
          </a:ln>
        </p:spPr>
      </p:pic>
      <p:sp>
        <p:nvSpPr>
          <p:cNvPr id="21" name="64 CuadroTexto"/>
          <p:cNvSpPr txBox="1">
            <a:spLocks noChangeArrowheads="1"/>
          </p:cNvSpPr>
          <p:nvPr/>
        </p:nvSpPr>
        <p:spPr bwMode="auto">
          <a:xfrm>
            <a:off x="7303627" y="3754307"/>
            <a:ext cx="3389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marL="0" indent="0" algn="just" eaLnBrk="1" hangingPunct="1">
              <a:buClr>
                <a:srgbClr val="FF0000"/>
              </a:buClr>
            </a:pPr>
            <a:r>
              <a:rPr lang="es-ES" altLang="es-ES" sz="2000" b="1" dirty="0">
                <a:solidFill>
                  <a:srgbClr val="EC1D27"/>
                </a:solidFill>
                <a:cs typeface="Arial" panose="020B0604020202020204" pitchFamily="34" charset="0"/>
              </a:rPr>
              <a:t>3.  </a:t>
            </a:r>
            <a:r>
              <a:rPr lang="es-ES" altLang="es-ES" sz="2000" b="1" dirty="0">
                <a:cs typeface="Arial" panose="020B0604020202020204" pitchFamily="34" charset="0"/>
              </a:rPr>
              <a:t>Rendición de cuentas</a:t>
            </a:r>
            <a:endParaRPr lang="es-ES" altLang="es-ES" sz="2000" dirty="0">
              <a:cs typeface="Arial" panose="020B0604020202020204" pitchFamily="34" charset="0"/>
            </a:endParaRPr>
          </a:p>
        </p:txBody>
      </p:sp>
      <p:cxnSp>
        <p:nvCxnSpPr>
          <p:cNvPr id="24"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403954" y="3829611"/>
            <a:ext cx="6187662" cy="1231106"/>
          </a:xfrm>
          <a:prstGeom prst="rect">
            <a:avLst/>
          </a:prstGeom>
          <a:noFill/>
        </p:spPr>
        <p:txBody>
          <a:bodyPr wrap="square" rtlCol="0">
            <a:spAutoFit/>
          </a:bodyPr>
          <a:lstStyle/>
          <a:p>
            <a:pPr>
              <a:buClr>
                <a:srgbClr val="FF0000"/>
              </a:buClr>
            </a:pPr>
            <a:r>
              <a:rPr lang="es-ES" sz="2000" b="1" dirty="0">
                <a:solidFill>
                  <a:srgbClr val="EC1D27"/>
                </a:solidFill>
                <a:latin typeface="Arial" panose="020B0604020202020204" pitchFamily="34" charset="0"/>
                <a:cs typeface="Arial" panose="020B0604020202020204" pitchFamily="34" charset="0"/>
              </a:rPr>
              <a:t>2. </a:t>
            </a:r>
            <a:r>
              <a:rPr lang="es-ES" b="1" dirty="0">
                <a:latin typeface="Arial" panose="020B0604020202020204" pitchFamily="34" charset="0"/>
                <a:cs typeface="Arial" panose="020B0604020202020204" pitchFamily="34" charset="0"/>
              </a:rPr>
              <a:t>Evaluación como instrumento para toma de decisiones de política informadas </a:t>
            </a:r>
            <a:r>
              <a:rPr lang="es-ES" dirty="0">
                <a:latin typeface="Arial" panose="020B0604020202020204" pitchFamily="34" charset="0"/>
                <a:cs typeface="Arial" panose="020B0604020202020204" pitchFamily="34" charset="0"/>
              </a:rPr>
              <a:t>(mejoras diseño, gestión y asignación presupuestal)</a:t>
            </a:r>
          </a:p>
          <a:p>
            <a:endParaRPr lang="es-ES" dirty="0"/>
          </a:p>
        </p:txBody>
      </p:sp>
      <p:sp>
        <p:nvSpPr>
          <p:cNvPr id="2" name="CuadroTexto 1"/>
          <p:cNvSpPr txBox="1"/>
          <p:nvPr/>
        </p:nvSpPr>
        <p:spPr>
          <a:xfrm>
            <a:off x="8157642" y="4107047"/>
            <a:ext cx="1840257" cy="338554"/>
          </a:xfrm>
          <a:prstGeom prst="rect">
            <a:avLst/>
          </a:prstGeom>
          <a:noFill/>
        </p:spPr>
        <p:txBody>
          <a:bodyPr wrap="square" rtlCol="0">
            <a:spAutoFit/>
          </a:bodyPr>
          <a:lstStyle/>
          <a:p>
            <a:r>
              <a:rPr lang="es-PE" sz="1600" dirty="0">
                <a:latin typeface="Arial" panose="020B0604020202020204" pitchFamily="34" charset="0"/>
                <a:cs typeface="Arial" panose="020B0604020202020204" pitchFamily="34" charset="0"/>
              </a:rPr>
              <a:t>Publicaciones</a:t>
            </a:r>
          </a:p>
        </p:txBody>
      </p:sp>
      <p:sp>
        <p:nvSpPr>
          <p:cNvPr id="15"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4</a:t>
            </a:r>
          </a:p>
        </p:txBody>
      </p:sp>
      <p:cxnSp>
        <p:nvCxnSpPr>
          <p:cNvPr id="8" name="Conector angular 7"/>
          <p:cNvCxnSpPr/>
          <p:nvPr/>
        </p:nvCxnSpPr>
        <p:spPr>
          <a:xfrm>
            <a:off x="808891" y="5071870"/>
            <a:ext cx="511545" cy="344195"/>
          </a:xfrm>
          <a:prstGeom prst="bentConnector3">
            <a:avLst>
              <a:gd name="adj1" fmla="val -27324"/>
            </a:avLst>
          </a:prstGeom>
          <a:ln>
            <a:solidFill>
              <a:srgbClr val="EA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318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diamond(in)">
                                      <p:cBhvr>
                                        <p:cTn id="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5"/>
          <p:cNvPicPr/>
          <p:nvPr/>
        </p:nvPicPr>
        <p:blipFill rotWithShape="1">
          <a:blip r:embed="rId3"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5122" name="Rectangle 3"/>
          <p:cNvSpPr>
            <a:spLocks noGrp="1" noChangeArrowheads="1"/>
          </p:cNvSpPr>
          <p:nvPr>
            <p:ph type="title"/>
          </p:nvPr>
        </p:nvSpPr>
        <p:spPr>
          <a:xfrm>
            <a:off x="145475" y="-63248"/>
            <a:ext cx="11252555" cy="700946"/>
          </a:xfrm>
        </p:spPr>
        <p:txBody>
          <a:bodyPr vert="horz" lIns="91440" tIns="45720" rIns="40639" bIns="45720" rtlCol="0" anchor="b">
            <a:normAutofit/>
          </a:bodyPr>
          <a:lstStyle/>
          <a:p>
            <a:pPr>
              <a:defRPr/>
            </a:pPr>
            <a:r>
              <a:rPr lang="es-PE" sz="3200" b="1" dirty="0">
                <a:latin typeface="Arial" panose="020B0604020202020204" pitchFamily="34" charset="0"/>
                <a:cs typeface="Arial" panose="020B0604020202020204" pitchFamily="34" charset="0"/>
              </a:rPr>
              <a:t>Procesos de las Evaluaciones Independientes</a:t>
            </a:r>
            <a:endParaRPr lang="es-PE" altLang="es-ES" sz="3200" b="1" dirty="0">
              <a:latin typeface="Arial" panose="020B0604020202020204" pitchFamily="34" charset="0"/>
              <a:ea typeface="+mn-ea"/>
              <a:cs typeface="Arial" panose="020B0604020202020204" pitchFamily="34" charset="0"/>
              <a:sym typeface="Verdana" panose="020B0604030504040204" pitchFamily="34" charset="0"/>
            </a:endParaRPr>
          </a:p>
        </p:txBody>
      </p:sp>
      <p:sp>
        <p:nvSpPr>
          <p:cNvPr id="43012" name="3 Rectángulo"/>
          <p:cNvSpPr>
            <a:spLocks noChangeArrowheads="1"/>
          </p:cNvSpPr>
          <p:nvPr/>
        </p:nvSpPr>
        <p:spPr bwMode="auto">
          <a:xfrm>
            <a:off x="3049588" y="6380163"/>
            <a:ext cx="65516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PE" altLang="es-ES" sz="1700" b="1" u="sng">
              <a:solidFill>
                <a:srgbClr val="FF0000"/>
              </a:solidFill>
            </a:endParaRPr>
          </a:p>
        </p:txBody>
      </p:sp>
      <p:cxnSp>
        <p:nvCxnSpPr>
          <p:cNvPr id="24" name="4 Conector recto"/>
          <p:cNvCxnSpPr/>
          <p:nvPr/>
        </p:nvCxnSpPr>
        <p:spPr>
          <a:xfrm flipV="1">
            <a:off x="0" y="644781"/>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4</a:t>
            </a:r>
          </a:p>
        </p:txBody>
      </p:sp>
      <p:sp>
        <p:nvSpPr>
          <p:cNvPr id="20" name="CuadroTexto 2"/>
          <p:cNvSpPr txBox="1">
            <a:spLocks noChangeArrowheads="1"/>
          </p:cNvSpPr>
          <p:nvPr/>
        </p:nvSpPr>
        <p:spPr bwMode="auto">
          <a:xfrm>
            <a:off x="7594758" y="963266"/>
            <a:ext cx="393352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FF0000"/>
              </a:buClr>
              <a:buSzPct val="130000"/>
              <a:buNone/>
              <a:defRPr/>
            </a:pPr>
            <a:endParaRPr lang="es-ES" altLang="es-ES" sz="1400" dirty="0">
              <a:cs typeface="Arial" panose="020B0604020202020204" pitchFamily="34" charset="0"/>
              <a:sym typeface="Wingdings" panose="05000000000000000000" pitchFamily="2" charset="2"/>
            </a:endParaRP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Antecedentes </a:t>
            </a: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Análisis de cumplimiento de condiciones técnicas (análisis de </a:t>
            </a:r>
            <a:r>
              <a:rPr lang="es-ES" altLang="es-ES" sz="1200" dirty="0" err="1">
                <a:cs typeface="Arial" panose="020B0604020202020204" pitchFamily="34" charset="0"/>
                <a:sym typeface="Wingdings" panose="05000000000000000000" pitchFamily="2" charset="2"/>
              </a:rPr>
              <a:t>evaluabilidad</a:t>
            </a:r>
            <a:r>
              <a:rPr lang="es-ES" altLang="es-ES" sz="1200" dirty="0">
                <a:cs typeface="Arial" panose="020B0604020202020204" pitchFamily="34" charset="0"/>
                <a:sym typeface="Wingdings" panose="05000000000000000000" pitchFamily="2" charset="2"/>
              </a:rPr>
              <a:t>)</a:t>
            </a: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Diseño y preguntas relevantes de la evaluación </a:t>
            </a: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Conformación de equipo evaluador</a:t>
            </a:r>
          </a:p>
        </p:txBody>
      </p:sp>
      <p:sp>
        <p:nvSpPr>
          <p:cNvPr id="22" name="CuadroTexto 2"/>
          <p:cNvSpPr txBox="1">
            <a:spLocks noChangeArrowheads="1"/>
          </p:cNvSpPr>
          <p:nvPr/>
        </p:nvSpPr>
        <p:spPr bwMode="auto">
          <a:xfrm>
            <a:off x="7662772" y="2691351"/>
            <a:ext cx="385554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176000"/>
              <a:buFontTx/>
              <a:buNone/>
              <a:defRPr/>
            </a:pPr>
            <a:r>
              <a:rPr lang="es-ES" altLang="es-ES" sz="1600" dirty="0">
                <a:latin typeface="+mn-lt"/>
                <a:sym typeface="Wingdings" panose="05000000000000000000" pitchFamily="2" charset="2"/>
              </a:rPr>
              <a:t> </a:t>
            </a: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Mediciones basales /seguimiento</a:t>
            </a: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Operativos de campo </a:t>
            </a: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Preparación de informes </a:t>
            </a: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Comentarios </a:t>
            </a:r>
          </a:p>
          <a:p>
            <a:pPr marL="742950" lvl="3"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 Resultados y recomendaciones.</a:t>
            </a:r>
            <a:endParaRPr lang="es-ES" altLang="es-ES" sz="1200" dirty="0">
              <a:cs typeface="Arial" panose="020B0604020202020204" pitchFamily="34" charset="0"/>
            </a:endParaRPr>
          </a:p>
        </p:txBody>
      </p:sp>
      <p:sp>
        <p:nvSpPr>
          <p:cNvPr id="23" name="CuadroTexto 2"/>
          <p:cNvSpPr txBox="1">
            <a:spLocks noChangeArrowheads="1"/>
          </p:cNvSpPr>
          <p:nvPr/>
        </p:nvSpPr>
        <p:spPr bwMode="auto">
          <a:xfrm>
            <a:off x="7700283" y="4717443"/>
            <a:ext cx="3828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85750" lvl="2" indent="-285750" algn="just">
              <a:spcBef>
                <a:spcPct val="0"/>
              </a:spcBef>
              <a:buClr>
                <a:srgbClr val="FF0000"/>
              </a:buClr>
              <a:buSzPct val="130000"/>
              <a:buFont typeface="Arial" panose="020B0604020202020204" pitchFamily="34" charset="0"/>
              <a:buChar char="•"/>
              <a:defRPr/>
            </a:pPr>
            <a:r>
              <a:rPr lang="es-ES" altLang="es-ES" sz="1200" dirty="0">
                <a:cs typeface="Arial" panose="020B0604020202020204" pitchFamily="34" charset="0"/>
                <a:sym typeface="Wingdings" panose="05000000000000000000" pitchFamily="2" charset="2"/>
              </a:rPr>
              <a:t>Definir y formalizar los compromisos de mejora en el desempeño.</a:t>
            </a:r>
            <a:endParaRPr lang="es-ES" altLang="es-ES" sz="1200" dirty="0">
              <a:cs typeface="Arial" panose="020B0604020202020204" pitchFamily="34" charset="0"/>
            </a:endParaRPr>
          </a:p>
        </p:txBody>
      </p:sp>
      <p:sp>
        <p:nvSpPr>
          <p:cNvPr id="25" name="CuadroTexto 2"/>
          <p:cNvSpPr txBox="1">
            <a:spLocks noChangeArrowheads="1"/>
          </p:cNvSpPr>
          <p:nvPr/>
        </p:nvSpPr>
        <p:spPr bwMode="auto">
          <a:xfrm>
            <a:off x="7755064" y="5534561"/>
            <a:ext cx="37732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lvl="2" indent="0" algn="just">
              <a:spcBef>
                <a:spcPct val="0"/>
              </a:spcBef>
              <a:buClr>
                <a:srgbClr val="FF0000"/>
              </a:buClr>
              <a:buSzPct val="130000"/>
              <a:buNone/>
              <a:defRPr/>
            </a:pPr>
            <a:r>
              <a:rPr lang="es-ES" altLang="es-ES" sz="1600" b="1" dirty="0">
                <a:cs typeface="Arial" panose="020B0604020202020204" pitchFamily="34" charset="0"/>
                <a:sym typeface="Wingdings" panose="05000000000000000000" pitchFamily="2" charset="2"/>
              </a:rPr>
              <a:t>4. Seguimiento</a:t>
            </a:r>
            <a:r>
              <a:rPr lang="es-ES" altLang="es-ES" sz="1600" dirty="0">
                <a:cs typeface="Arial" panose="020B0604020202020204" pitchFamily="34" charset="0"/>
                <a:sym typeface="Wingdings" panose="05000000000000000000" pitchFamily="2" charset="2"/>
              </a:rPr>
              <a:t> </a:t>
            </a:r>
            <a:r>
              <a:rPr lang="es-ES" altLang="es-ES" sz="1400" dirty="0">
                <a:cs typeface="Arial" panose="020B0604020202020204" pitchFamily="34" charset="0"/>
                <a:sym typeface="Wingdings" panose="05000000000000000000" pitchFamily="2" charset="2"/>
              </a:rPr>
              <a:t>al cumplimiento de las acciones y los plazos establecidos en la matriz de compromisos.</a:t>
            </a:r>
            <a:endParaRPr lang="es-ES" altLang="es-ES" sz="1400" dirty="0">
              <a:cs typeface="Arial" panose="020B0604020202020204" pitchFamily="34" charset="0"/>
            </a:endParaRPr>
          </a:p>
        </p:txBody>
      </p:sp>
      <p:pic>
        <p:nvPicPr>
          <p:cNvPr id="26"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3484" y="972862"/>
            <a:ext cx="53133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Elipse 28"/>
          <p:cNvSpPr>
            <a:spLocks noChangeAspect="1"/>
          </p:cNvSpPr>
          <p:nvPr/>
        </p:nvSpPr>
        <p:spPr>
          <a:xfrm>
            <a:off x="1249986" y="937335"/>
            <a:ext cx="1903064" cy="1485410"/>
          </a:xfrm>
          <a:prstGeom prst="ellipse">
            <a:avLst/>
          </a:prstGeom>
          <a:noFill/>
          <a:ln>
            <a:solidFill>
              <a:srgbClr val="F82B0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7549726" y="851467"/>
            <a:ext cx="2744731" cy="369332"/>
          </a:xfrm>
          <a:prstGeom prst="rect">
            <a:avLst/>
          </a:prstGeom>
          <a:noFill/>
        </p:spPr>
        <p:txBody>
          <a:bodyPr wrap="square" rtlCol="0">
            <a:spAutoFit/>
          </a:bodyPr>
          <a:lstStyle/>
          <a:p>
            <a:r>
              <a:rPr lang="es-PE" b="1" dirty="0">
                <a:latin typeface="Arial" panose="020B0604020202020204" pitchFamily="34" charset="0"/>
                <a:cs typeface="Arial" panose="020B0604020202020204" pitchFamily="34" charset="0"/>
              </a:rPr>
              <a:t>1. Preparación </a:t>
            </a:r>
          </a:p>
        </p:txBody>
      </p:sp>
      <p:sp>
        <p:nvSpPr>
          <p:cNvPr id="16" name="CuadroTexto 15"/>
          <p:cNvSpPr txBox="1"/>
          <p:nvPr/>
        </p:nvSpPr>
        <p:spPr>
          <a:xfrm>
            <a:off x="7594758" y="2637460"/>
            <a:ext cx="2744731" cy="369332"/>
          </a:xfrm>
          <a:prstGeom prst="rect">
            <a:avLst/>
          </a:prstGeom>
          <a:noFill/>
        </p:spPr>
        <p:txBody>
          <a:bodyPr wrap="square" rtlCol="0">
            <a:spAutoFit/>
          </a:bodyPr>
          <a:lstStyle/>
          <a:p>
            <a:r>
              <a:rPr lang="es-PE" b="1" dirty="0">
                <a:latin typeface="Arial" panose="020B0604020202020204" pitchFamily="34" charset="0"/>
                <a:cs typeface="Arial" panose="020B0604020202020204" pitchFamily="34" charset="0"/>
              </a:rPr>
              <a:t>2. Desarrollo  </a:t>
            </a:r>
          </a:p>
        </p:txBody>
      </p:sp>
      <p:sp>
        <p:nvSpPr>
          <p:cNvPr id="17" name="CuadroTexto 16"/>
          <p:cNvSpPr txBox="1"/>
          <p:nvPr/>
        </p:nvSpPr>
        <p:spPr>
          <a:xfrm>
            <a:off x="7624536" y="4393242"/>
            <a:ext cx="2744731" cy="369332"/>
          </a:xfrm>
          <a:prstGeom prst="rect">
            <a:avLst/>
          </a:prstGeom>
          <a:noFill/>
        </p:spPr>
        <p:txBody>
          <a:bodyPr wrap="square" rtlCol="0">
            <a:spAutoFit/>
          </a:bodyPr>
          <a:lstStyle/>
          <a:p>
            <a:r>
              <a:rPr lang="es-PE" b="1" dirty="0">
                <a:latin typeface="Arial" panose="020B0604020202020204" pitchFamily="34" charset="0"/>
                <a:cs typeface="Arial" panose="020B0604020202020204" pitchFamily="34" charset="0"/>
              </a:rPr>
              <a:t>3. Compromisos</a:t>
            </a:r>
          </a:p>
        </p:txBody>
      </p:sp>
      <p:sp>
        <p:nvSpPr>
          <p:cNvPr id="3" name="CuadroTexto 2"/>
          <p:cNvSpPr txBox="1"/>
          <p:nvPr/>
        </p:nvSpPr>
        <p:spPr>
          <a:xfrm>
            <a:off x="1345573" y="1235282"/>
            <a:ext cx="1850903" cy="1015663"/>
          </a:xfrm>
          <a:prstGeom prst="rect">
            <a:avLst/>
          </a:prstGeom>
          <a:noFill/>
        </p:spPr>
        <p:txBody>
          <a:bodyPr wrap="square" rtlCol="0">
            <a:spAutoFit/>
          </a:bodyPr>
          <a:lstStyle/>
          <a:p>
            <a:pPr marL="285750" indent="-285750">
              <a:buFont typeface="Calibri" panose="020F0502020204030204" pitchFamily="34" charset="0"/>
              <a:buChar char="₋"/>
            </a:pPr>
            <a:r>
              <a:rPr lang="es-PE" sz="1200" dirty="0" smtClean="0"/>
              <a:t>DGPP (DCGP –DPT)</a:t>
            </a:r>
          </a:p>
          <a:p>
            <a:pPr marL="285750" indent="-285750">
              <a:buFont typeface="Calibri" panose="020F0502020204030204" pitchFamily="34" charset="0"/>
              <a:buChar char="₋"/>
            </a:pPr>
            <a:r>
              <a:rPr lang="es-PE" sz="1200" dirty="0"/>
              <a:t>C</a:t>
            </a:r>
            <a:r>
              <a:rPr lang="es-PE" sz="1200" dirty="0" smtClean="0"/>
              <a:t>ontraparte técnica de la entidad</a:t>
            </a:r>
          </a:p>
          <a:p>
            <a:pPr marL="285750" indent="-285750">
              <a:buFont typeface="Calibri" panose="020F0502020204030204" pitchFamily="34" charset="0"/>
              <a:buChar char="₋"/>
            </a:pPr>
            <a:r>
              <a:rPr lang="es-PE" sz="1200" dirty="0" smtClean="0"/>
              <a:t>Especialistas temáticos</a:t>
            </a:r>
            <a:endParaRPr lang="es-PE" sz="1200" dirty="0"/>
          </a:p>
        </p:txBody>
      </p:sp>
      <p:sp>
        <p:nvSpPr>
          <p:cNvPr id="21" name="CuadroTexto 20"/>
          <p:cNvSpPr txBox="1"/>
          <p:nvPr/>
        </p:nvSpPr>
        <p:spPr>
          <a:xfrm>
            <a:off x="5567009" y="4947494"/>
            <a:ext cx="1989915" cy="1015663"/>
          </a:xfrm>
          <a:prstGeom prst="rect">
            <a:avLst/>
          </a:prstGeom>
          <a:noFill/>
        </p:spPr>
        <p:txBody>
          <a:bodyPr wrap="square" rtlCol="0">
            <a:spAutoFit/>
          </a:bodyPr>
          <a:lstStyle/>
          <a:p>
            <a:pPr marL="285750" indent="-285750">
              <a:buFont typeface="Calibri" panose="020F0502020204030204" pitchFamily="34" charset="0"/>
              <a:buChar char="₋"/>
            </a:pPr>
            <a:r>
              <a:rPr lang="es-PE" sz="1200" dirty="0" smtClean="0"/>
              <a:t>DGPP (DCGP –DPT)</a:t>
            </a:r>
          </a:p>
          <a:p>
            <a:pPr marL="285750" indent="-285750">
              <a:buFont typeface="Calibri" panose="020F0502020204030204" pitchFamily="34" charset="0"/>
              <a:buChar char="₋"/>
            </a:pPr>
            <a:r>
              <a:rPr lang="es-PE" sz="1200" dirty="0"/>
              <a:t>C</a:t>
            </a:r>
            <a:r>
              <a:rPr lang="es-PE" sz="1200" dirty="0" smtClean="0"/>
              <a:t>ontraparte técnica de la entidad</a:t>
            </a:r>
          </a:p>
          <a:p>
            <a:pPr marL="285750" indent="-285750">
              <a:buFont typeface="Calibri" panose="020F0502020204030204" pitchFamily="34" charset="0"/>
              <a:buChar char="₋"/>
            </a:pPr>
            <a:r>
              <a:rPr lang="es-PE" sz="1200" dirty="0" smtClean="0"/>
              <a:t>INEI</a:t>
            </a:r>
          </a:p>
          <a:p>
            <a:pPr marL="285750" indent="-285750">
              <a:buFont typeface="Calibri" panose="020F0502020204030204" pitchFamily="34" charset="0"/>
              <a:buChar char="₋"/>
            </a:pPr>
            <a:r>
              <a:rPr lang="es-PE" sz="1200" dirty="0" smtClean="0"/>
              <a:t>Equipo evaluador</a:t>
            </a:r>
            <a:endParaRPr lang="es-PE" sz="1200" dirty="0"/>
          </a:p>
        </p:txBody>
      </p:sp>
      <p:sp>
        <p:nvSpPr>
          <p:cNvPr id="30" name="CuadroTexto 29"/>
          <p:cNvSpPr txBox="1"/>
          <p:nvPr/>
        </p:nvSpPr>
        <p:spPr>
          <a:xfrm>
            <a:off x="403256" y="4741408"/>
            <a:ext cx="1989915" cy="1200329"/>
          </a:xfrm>
          <a:prstGeom prst="rect">
            <a:avLst/>
          </a:prstGeom>
          <a:noFill/>
        </p:spPr>
        <p:txBody>
          <a:bodyPr wrap="square" rtlCol="0">
            <a:spAutoFit/>
          </a:bodyPr>
          <a:lstStyle/>
          <a:p>
            <a:pPr marL="285750" indent="-285750">
              <a:buFont typeface="Calibri" panose="020F0502020204030204" pitchFamily="34" charset="0"/>
              <a:buChar char="₋"/>
            </a:pPr>
            <a:r>
              <a:rPr lang="es-PE" sz="1200" dirty="0" smtClean="0"/>
              <a:t>DGPP (DCGP –DPT)</a:t>
            </a:r>
          </a:p>
          <a:p>
            <a:pPr marL="285750" indent="-285750">
              <a:buFont typeface="Calibri" panose="020F0502020204030204" pitchFamily="34" charset="0"/>
              <a:buChar char="₋"/>
            </a:pPr>
            <a:r>
              <a:rPr lang="es-PE" sz="1200" dirty="0" smtClean="0"/>
              <a:t>Titular de la entidad evaluada</a:t>
            </a:r>
          </a:p>
          <a:p>
            <a:pPr marL="285750" indent="-285750">
              <a:buFont typeface="Calibri" panose="020F0502020204030204" pitchFamily="34" charset="0"/>
              <a:buChar char="₋"/>
            </a:pPr>
            <a:r>
              <a:rPr lang="es-PE" sz="1200" dirty="0" smtClean="0"/>
              <a:t>Director de OGPP de la entidad </a:t>
            </a:r>
          </a:p>
          <a:p>
            <a:pPr marL="285750" indent="-285750">
              <a:buFont typeface="Calibri" panose="020F0502020204030204" pitchFamily="34" charset="0"/>
              <a:buChar char="₋"/>
            </a:pPr>
            <a:endParaRPr lang="es-PE" sz="1200" dirty="0"/>
          </a:p>
        </p:txBody>
      </p:sp>
      <p:sp>
        <p:nvSpPr>
          <p:cNvPr id="31" name="Elipse 30"/>
          <p:cNvSpPr>
            <a:spLocks noChangeAspect="1"/>
          </p:cNvSpPr>
          <p:nvPr/>
        </p:nvSpPr>
        <p:spPr>
          <a:xfrm>
            <a:off x="5455891" y="4648346"/>
            <a:ext cx="1957674" cy="1689471"/>
          </a:xfrm>
          <a:prstGeom prst="ellipse">
            <a:avLst/>
          </a:prstGeom>
          <a:noFill/>
          <a:ln>
            <a:solidFill>
              <a:srgbClr val="F82B0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p:cNvSpPr>
            <a:spLocks noChangeAspect="1"/>
          </p:cNvSpPr>
          <p:nvPr/>
        </p:nvSpPr>
        <p:spPr>
          <a:xfrm>
            <a:off x="295582" y="4395927"/>
            <a:ext cx="1957674" cy="1689471"/>
          </a:xfrm>
          <a:prstGeom prst="ellipse">
            <a:avLst/>
          </a:prstGeom>
          <a:noFill/>
          <a:ln>
            <a:solidFill>
              <a:srgbClr val="F82B0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derecha 3"/>
          <p:cNvSpPr/>
          <p:nvPr/>
        </p:nvSpPr>
        <p:spPr>
          <a:xfrm>
            <a:off x="3246754" y="1709901"/>
            <a:ext cx="252802" cy="152766"/>
          </a:xfrm>
          <a:prstGeom prst="rightArrow">
            <a:avLst/>
          </a:prstGeom>
          <a:solidFill>
            <a:srgbClr val="C0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Flecha derecha 4"/>
          <p:cNvSpPr/>
          <p:nvPr/>
        </p:nvSpPr>
        <p:spPr>
          <a:xfrm rot="18085881">
            <a:off x="1380085" y="4096551"/>
            <a:ext cx="321155" cy="108654"/>
          </a:xfrm>
          <a:prstGeom prst="rightArrow">
            <a:avLst/>
          </a:prstGeom>
          <a:solidFill>
            <a:srgbClr val="EC1D27"/>
          </a:solidFill>
          <a:ln>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lecha derecha 5"/>
          <p:cNvSpPr/>
          <p:nvPr/>
        </p:nvSpPr>
        <p:spPr>
          <a:xfrm>
            <a:off x="2325748" y="5179109"/>
            <a:ext cx="354141" cy="160535"/>
          </a:xfrm>
          <a:prstGeom prst="rightArrow">
            <a:avLst/>
          </a:prstGeom>
          <a:solidFill>
            <a:srgbClr val="EC1D27"/>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lecha arriba 6"/>
          <p:cNvSpPr/>
          <p:nvPr/>
        </p:nvSpPr>
        <p:spPr>
          <a:xfrm>
            <a:off x="6350274" y="4330578"/>
            <a:ext cx="115245" cy="239124"/>
          </a:xfrm>
          <a:prstGeom prst="upArrow">
            <a:avLst/>
          </a:prstGeom>
          <a:solidFill>
            <a:srgbClr val="EA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3907417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txBox="1">
            <a:spLocks noChangeArrowheads="1"/>
          </p:cNvSpPr>
          <p:nvPr/>
        </p:nvSpPr>
        <p:spPr>
          <a:xfrm>
            <a:off x="0" y="-107274"/>
            <a:ext cx="9848336" cy="697752"/>
          </a:xfrm>
          <a:prstGeom prst="rect">
            <a:avLst/>
          </a:prstGeom>
        </p:spPr>
        <p:txBody>
          <a:bodyPr vert="horz" lIns="91440" tIns="45720" rIns="40639"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PE" altLang="es-ES" sz="3200" b="1" dirty="0">
                <a:latin typeface="Arial" panose="020B0604020202020204" pitchFamily="34" charset="0"/>
                <a:cs typeface="Arial" panose="020B0604020202020204" pitchFamily="34" charset="0"/>
                <a:sym typeface="Verdana" panose="020B0604030504040204" pitchFamily="34" charset="0"/>
              </a:rPr>
              <a:t>Uso de las evaluaciones en la gestión presupuestal</a:t>
            </a:r>
            <a:endParaRPr lang="es-PE" altLang="es-ES" sz="3200" b="1" dirty="0">
              <a:latin typeface="Arial" panose="020B0604020202020204" pitchFamily="34" charset="0"/>
              <a:ea typeface="+mn-ea"/>
              <a:cs typeface="Arial" panose="020B0604020202020204" pitchFamily="34" charset="0"/>
              <a:sym typeface="Verdana" panose="020B0604030504040204" pitchFamily="34" charset="0"/>
            </a:endParaRPr>
          </a:p>
        </p:txBody>
      </p:sp>
      <p:cxnSp>
        <p:nvCxnSpPr>
          <p:cNvPr id="43" name="4 Conector recto"/>
          <p:cNvCxnSpPr/>
          <p:nvPr/>
        </p:nvCxnSpPr>
        <p:spPr>
          <a:xfrm flipV="1">
            <a:off x="-13014" y="614026"/>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1133664" y="1974036"/>
            <a:ext cx="9519573" cy="4062651"/>
          </a:xfrm>
          <a:prstGeom prst="rect">
            <a:avLst/>
          </a:prstGeom>
          <a:noFill/>
        </p:spPr>
        <p:txBody>
          <a:bodyPr wrap="square" rtlCol="0">
            <a:spAutoFit/>
          </a:bodyPr>
          <a:lstStyle/>
          <a:p>
            <a:pPr algn="just"/>
            <a:endParaRPr lang="es-PE" dirty="0"/>
          </a:p>
          <a:p>
            <a:pPr marL="457200" indent="-457200" algn="just">
              <a:buFont typeface="+mj-lt"/>
              <a:buAutoNum type="arabicPeriod"/>
            </a:pPr>
            <a:r>
              <a:rPr lang="es-PE" sz="2000" dirty="0">
                <a:latin typeface="Arial" panose="020B0604020202020204" pitchFamily="34" charset="0"/>
                <a:cs typeface="Arial" panose="020B0604020202020204" pitchFamily="34" charset="0"/>
              </a:rPr>
              <a:t>Informe con recomendaciones de mejoras de asignación de gasto para la Alta Dirección</a:t>
            </a:r>
          </a:p>
          <a:p>
            <a:pPr marL="457200" indent="-457200" algn="just">
              <a:buFont typeface="+mj-lt"/>
              <a:buAutoNum type="arabicPeriod"/>
            </a:pPr>
            <a:endParaRPr lang="es-PE" sz="2000" dirty="0">
              <a:latin typeface="Arial" panose="020B0604020202020204" pitchFamily="34" charset="0"/>
              <a:cs typeface="Arial" panose="020B0604020202020204" pitchFamily="34" charset="0"/>
            </a:endParaRPr>
          </a:p>
          <a:p>
            <a:pPr marL="457200" indent="-457200" algn="just">
              <a:buFont typeface="+mj-lt"/>
              <a:buAutoNum type="arabicPeriod"/>
            </a:pPr>
            <a:r>
              <a:rPr lang="es-PE" sz="2000" dirty="0">
                <a:latin typeface="Arial" panose="020B0604020202020204" pitchFamily="34" charset="0"/>
                <a:cs typeface="Arial" panose="020B0604020202020204" pitchFamily="34" charset="0"/>
              </a:rPr>
              <a:t>Elaboración y firma de una matriz de compromisos de mejora del diseño y gestión de la intervención entre el MEF y la entidad evaluada</a:t>
            </a:r>
          </a:p>
          <a:p>
            <a:pPr marL="457200" indent="-457200" algn="just">
              <a:buFont typeface="+mj-lt"/>
              <a:buAutoNum type="arabicPeriod"/>
            </a:pPr>
            <a:endParaRPr lang="es-PE" sz="2000" dirty="0">
              <a:latin typeface="Arial" panose="020B0604020202020204" pitchFamily="34" charset="0"/>
              <a:cs typeface="Arial" panose="020B0604020202020204" pitchFamily="34" charset="0"/>
            </a:endParaRPr>
          </a:p>
          <a:p>
            <a:pPr marL="457200" indent="-457200" algn="just">
              <a:buFont typeface="+mj-lt"/>
              <a:buAutoNum type="arabicPeriod"/>
            </a:pPr>
            <a:r>
              <a:rPr lang="es-PE" sz="2000" dirty="0">
                <a:latin typeface="Arial" panose="020B0604020202020204" pitchFamily="34" charset="0"/>
                <a:cs typeface="Arial" panose="020B0604020202020204" pitchFamily="34" charset="0"/>
              </a:rPr>
              <a:t>Integración de recomendaciones y nivel de cumplimiento de compromisos en el ciclo presupuestario (en las fases  de programación y formulación para la determinación de Asignación Presupuestaria Anual de los pliegos)</a:t>
            </a:r>
          </a:p>
          <a:p>
            <a:pPr marL="342900" indent="-342900" algn="just">
              <a:buFont typeface="+mj-lt"/>
              <a:buAutoNum type="arabicPeriod"/>
            </a:pPr>
            <a:endParaRPr lang="es-PE" sz="2000" dirty="0">
              <a:latin typeface="Arial" panose="020B0604020202020204" pitchFamily="34" charset="0"/>
              <a:cs typeface="Arial" panose="020B0604020202020204" pitchFamily="34" charset="0"/>
            </a:endParaRPr>
          </a:p>
          <a:p>
            <a:pPr marL="457200" indent="-457200" algn="just">
              <a:buFont typeface="+mj-lt"/>
              <a:buAutoNum type="arabicPeriod"/>
            </a:pPr>
            <a:r>
              <a:rPr lang="es-PE" sz="2000" dirty="0">
                <a:latin typeface="Arial" panose="020B0604020202020204" pitchFamily="34" charset="0"/>
                <a:cs typeface="Arial" panose="020B0604020202020204" pitchFamily="34" charset="0"/>
              </a:rPr>
              <a:t>Elaboración de Revisiones de gasto y un índice de calidad de gasto que incorpore información de evaluaciones </a:t>
            </a:r>
            <a:endParaRPr lang="es-PE" sz="2000" dirty="0">
              <a:solidFill>
                <a:srgbClr val="FF0000"/>
              </a:solidFill>
              <a:latin typeface="Arial" panose="020B0604020202020204" pitchFamily="34" charset="0"/>
              <a:cs typeface="Arial" panose="020B0604020202020204" pitchFamily="34" charset="0"/>
            </a:endParaRPr>
          </a:p>
        </p:txBody>
      </p:sp>
      <p:sp>
        <p:nvSpPr>
          <p:cNvPr id="2" name="Rectángulo 1"/>
          <p:cNvSpPr/>
          <p:nvPr/>
        </p:nvSpPr>
        <p:spPr>
          <a:xfrm>
            <a:off x="833653" y="1356950"/>
            <a:ext cx="10498666" cy="430887"/>
          </a:xfrm>
          <a:prstGeom prst="rect">
            <a:avLst/>
          </a:prstGeom>
        </p:spPr>
        <p:txBody>
          <a:bodyPr wrap="square">
            <a:spAutoFit/>
          </a:bodyPr>
          <a:lstStyle/>
          <a:p>
            <a:pPr algn="just"/>
            <a:r>
              <a:rPr lang="es-PE" sz="2200" dirty="0">
                <a:latin typeface="Arial" panose="020B0604020202020204" pitchFamily="34" charset="0"/>
                <a:cs typeface="Arial" panose="020B0604020202020204" pitchFamily="34" charset="0"/>
              </a:rPr>
              <a:t>Las evaluaciones se pueden integrar al proceso presupuestario, a través de:</a:t>
            </a:r>
          </a:p>
        </p:txBody>
      </p:sp>
      <p:sp>
        <p:nvSpPr>
          <p:cNvPr id="3" name="Flecha derecha 2"/>
          <p:cNvSpPr/>
          <p:nvPr/>
        </p:nvSpPr>
        <p:spPr>
          <a:xfrm>
            <a:off x="9918295" y="6265333"/>
            <a:ext cx="1501423" cy="592667"/>
          </a:xfrm>
          <a:prstGeom prst="rightArrow">
            <a:avLst/>
          </a:prstGeom>
          <a:solidFill>
            <a:srgbClr val="EA0000"/>
          </a:solidFill>
          <a:ln>
            <a:solidFill>
              <a:srgbClr val="EC1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6237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5"/>
          <p:cNvPicPr/>
          <p:nvPr/>
        </p:nvPicPr>
        <p:blipFill rotWithShape="1">
          <a:blip r:embed="rId4" cstate="print">
            <a:extLst>
              <a:ext uri="{28A0092B-C50C-407E-A947-70E740481C1C}">
                <a14:useLocalDpi xmlns:a14="http://schemas.microsoft.com/office/drawing/2010/main" val="0"/>
              </a:ext>
            </a:extLst>
          </a:blip>
          <a:srcRect t="91172"/>
          <a:stretch/>
        </p:blipFill>
        <p:spPr>
          <a:xfrm>
            <a:off x="0" y="6295471"/>
            <a:ext cx="12192000" cy="561499"/>
          </a:xfrm>
          <a:prstGeom prst="rect">
            <a:avLst/>
          </a:prstGeom>
        </p:spPr>
      </p:pic>
      <p:sp>
        <p:nvSpPr>
          <p:cNvPr id="6" name="Rectángulo 5"/>
          <p:cNvSpPr/>
          <p:nvPr/>
        </p:nvSpPr>
        <p:spPr>
          <a:xfrm>
            <a:off x="7263687" y="1634353"/>
            <a:ext cx="3610744" cy="3539430"/>
          </a:xfrm>
          <a:prstGeom prst="rect">
            <a:avLst/>
          </a:prstGeom>
        </p:spPr>
        <p:txBody>
          <a:bodyPr wrap="square">
            <a:spAutoFit/>
          </a:bodyPr>
          <a:lstStyle/>
          <a:p>
            <a:pPr marL="285750" indent="-285750" algn="just">
              <a:buClr>
                <a:srgbClr val="C00000"/>
              </a:buClr>
              <a:buFont typeface="Wingdings" panose="05000000000000000000" pitchFamily="2" charset="2"/>
              <a:buChar char="ü"/>
            </a:pPr>
            <a:r>
              <a:rPr lang="es-ES" sz="1400" dirty="0">
                <a:solidFill>
                  <a:srgbClr val="000000"/>
                </a:solidFill>
                <a:latin typeface="Arial" panose="020B0604020202020204" pitchFamily="34" charset="0"/>
                <a:cs typeface="Arial" panose="020B0604020202020204" pitchFamily="34" charset="0"/>
              </a:rPr>
              <a:t>Continuar, limitar o expandir intervenciones</a:t>
            </a:r>
          </a:p>
          <a:p>
            <a:pPr marL="285750" indent="-285750" algn="just">
              <a:buClr>
                <a:srgbClr val="C00000"/>
              </a:buClr>
              <a:buFont typeface="Wingdings" panose="05000000000000000000" pitchFamily="2" charset="2"/>
              <a:buChar char="ü"/>
            </a:pPr>
            <a:endParaRPr lang="es-ES" sz="1400" dirty="0">
              <a:solidFill>
                <a:srgbClr val="00000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ü"/>
            </a:pPr>
            <a:r>
              <a:rPr lang="es-ES" sz="1400" dirty="0">
                <a:solidFill>
                  <a:srgbClr val="000000"/>
                </a:solidFill>
                <a:latin typeface="Arial" panose="020B0604020202020204" pitchFamily="34" charset="0"/>
                <a:cs typeface="Arial" panose="020B0604020202020204" pitchFamily="34" charset="0"/>
              </a:rPr>
              <a:t>Redistribuir recursos entre componentes para potenciar impacto</a:t>
            </a:r>
          </a:p>
          <a:p>
            <a:pPr marL="285750" indent="-285750" algn="just">
              <a:buClr>
                <a:srgbClr val="C00000"/>
              </a:buClr>
              <a:buFont typeface="Wingdings" panose="05000000000000000000" pitchFamily="2" charset="2"/>
              <a:buChar char="ü"/>
            </a:pPr>
            <a:endParaRPr lang="es-ES" sz="1400" dirty="0">
              <a:solidFill>
                <a:srgbClr val="00000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ü"/>
            </a:pPr>
            <a:r>
              <a:rPr lang="es-ES" sz="1400" dirty="0">
                <a:solidFill>
                  <a:srgbClr val="000000"/>
                </a:solidFill>
                <a:latin typeface="Arial" panose="020B0604020202020204" pitchFamily="34" charset="0"/>
                <a:cs typeface="Arial" panose="020B0604020202020204" pitchFamily="34" charset="0"/>
              </a:rPr>
              <a:t>Condicionar asignación de recursos a mejoras en el diseño (focalización, priorización) e implementación </a:t>
            </a:r>
          </a:p>
          <a:p>
            <a:pPr marL="285750" indent="-285750" algn="just">
              <a:buClr>
                <a:srgbClr val="C00000"/>
              </a:buClr>
              <a:buFont typeface="Wingdings" panose="05000000000000000000" pitchFamily="2" charset="2"/>
              <a:buChar char="ü"/>
            </a:pPr>
            <a:endParaRPr lang="es-ES" sz="1400" dirty="0">
              <a:solidFill>
                <a:srgbClr val="00000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ü"/>
            </a:pPr>
            <a:r>
              <a:rPr lang="es-ES" sz="1400" dirty="0">
                <a:solidFill>
                  <a:srgbClr val="000000"/>
                </a:solidFill>
                <a:latin typeface="Arial" panose="020B0604020202020204" pitchFamily="34" charset="0"/>
                <a:cs typeface="Arial" panose="020B0604020202020204" pitchFamily="34" charset="0"/>
              </a:rPr>
              <a:t>Generar evidencia que sustente intervenciones públicas.</a:t>
            </a:r>
          </a:p>
          <a:p>
            <a:pPr marL="285750" indent="-285750" algn="just">
              <a:buClr>
                <a:srgbClr val="C00000"/>
              </a:buClr>
              <a:buFont typeface="Wingdings" panose="05000000000000000000" pitchFamily="2" charset="2"/>
              <a:buChar char="ü"/>
            </a:pPr>
            <a:endParaRPr lang="es-ES" sz="1400" dirty="0">
              <a:solidFill>
                <a:srgbClr val="00000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ü"/>
            </a:pPr>
            <a:r>
              <a:rPr lang="es-ES" sz="1400" dirty="0">
                <a:solidFill>
                  <a:srgbClr val="000000"/>
                </a:solidFill>
                <a:latin typeface="Arial" panose="020B0604020202020204" pitchFamily="34" charset="0"/>
                <a:cs typeface="Arial" panose="020B0604020202020204" pitchFamily="34" charset="0"/>
              </a:rPr>
              <a:t>Compromisos de mejora, determinación de prioridades y metas en la gestión e </a:t>
            </a:r>
            <a:r>
              <a:rPr lang="es-ES" sz="1400" dirty="0" smtClean="0">
                <a:solidFill>
                  <a:srgbClr val="000000"/>
                </a:solidFill>
                <a:latin typeface="Arial" panose="020B0604020202020204" pitchFamily="34" charset="0"/>
                <a:cs typeface="Arial" panose="020B0604020202020204" pitchFamily="34" charset="0"/>
              </a:rPr>
              <a:t>implementación </a:t>
            </a:r>
            <a:r>
              <a:rPr lang="es-ES" sz="1400" dirty="0">
                <a:solidFill>
                  <a:srgbClr val="000000"/>
                </a:solidFill>
                <a:latin typeface="Arial" panose="020B0604020202020204" pitchFamily="34" charset="0"/>
                <a:cs typeface="Arial" panose="020B0604020202020204" pitchFamily="34" charset="0"/>
              </a:rPr>
              <a:t>de las entidades</a:t>
            </a:r>
          </a:p>
        </p:txBody>
      </p:sp>
      <p:sp>
        <p:nvSpPr>
          <p:cNvPr id="9" name="1 Título"/>
          <p:cNvSpPr txBox="1">
            <a:spLocks/>
          </p:cNvSpPr>
          <p:nvPr/>
        </p:nvSpPr>
        <p:spPr>
          <a:xfrm>
            <a:off x="7160578" y="785260"/>
            <a:ext cx="5256033" cy="7060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sz="1800" b="1" dirty="0">
                <a:solidFill>
                  <a:srgbClr val="FF0000"/>
                </a:solidFill>
                <a:latin typeface="Arial" panose="020B0604020202020204" pitchFamily="34" charset="0"/>
                <a:cs typeface="Arial" pitchFamily="34" charset="0"/>
              </a:rPr>
              <a:t>Vínculo con gestión  y  asignación presupuestal</a:t>
            </a:r>
          </a:p>
        </p:txBody>
      </p:sp>
      <p:grpSp>
        <p:nvGrpSpPr>
          <p:cNvPr id="2" name="Grupo 1"/>
          <p:cNvGrpSpPr/>
          <p:nvPr/>
        </p:nvGrpSpPr>
        <p:grpSpPr>
          <a:xfrm>
            <a:off x="1547686" y="1457300"/>
            <a:ext cx="5382951" cy="3304402"/>
            <a:chOff x="1795746" y="1923017"/>
            <a:chExt cx="5382951" cy="3304402"/>
          </a:xfrm>
        </p:grpSpPr>
        <p:sp>
          <p:nvSpPr>
            <p:cNvPr id="11" name="Rectángulo 10"/>
            <p:cNvSpPr/>
            <p:nvPr/>
          </p:nvSpPr>
          <p:spPr>
            <a:xfrm>
              <a:off x="5916813" y="3249394"/>
              <a:ext cx="1261884" cy="369332"/>
            </a:xfrm>
            <a:prstGeom prst="rect">
              <a:avLst/>
            </a:prstGeom>
          </p:spPr>
          <p:txBody>
            <a:bodyPr wrap="square">
              <a:spAutoFit/>
            </a:bodyPr>
            <a:lstStyle/>
            <a:p>
              <a:r>
                <a:rPr lang="es-ES" dirty="0">
                  <a:solidFill>
                    <a:srgbClr val="000000"/>
                  </a:solidFill>
                  <a:latin typeface="Arial" panose="020B0604020202020204" pitchFamily="34" charset="0"/>
                  <a:cs typeface="Arial" panose="020B0604020202020204" pitchFamily="34" charset="0"/>
                </a:rPr>
                <a:t>¿Cuánto? </a:t>
              </a:r>
              <a:endParaRPr lang="es-ES" dirty="0"/>
            </a:p>
          </p:txBody>
        </p:sp>
        <p:sp>
          <p:nvSpPr>
            <p:cNvPr id="12" name="Rectángulo 11"/>
            <p:cNvSpPr/>
            <p:nvPr/>
          </p:nvSpPr>
          <p:spPr>
            <a:xfrm>
              <a:off x="5038678" y="4005256"/>
              <a:ext cx="1326004" cy="369332"/>
            </a:xfrm>
            <a:prstGeom prst="rect">
              <a:avLst/>
            </a:prstGeom>
          </p:spPr>
          <p:txBody>
            <a:bodyPr wrap="none">
              <a:spAutoFit/>
            </a:bodyPr>
            <a:lstStyle/>
            <a:p>
              <a:r>
                <a:rPr lang="es-ES" dirty="0">
                  <a:solidFill>
                    <a:srgbClr val="000000"/>
                  </a:solidFill>
                  <a:latin typeface="Arial" panose="020B0604020202020204" pitchFamily="34" charset="0"/>
                  <a:cs typeface="Arial" panose="020B0604020202020204" pitchFamily="34" charset="0"/>
                </a:rPr>
                <a:t>¿Cuándo? </a:t>
              </a:r>
              <a:endParaRPr lang="es-ES" dirty="0"/>
            </a:p>
          </p:txBody>
        </p:sp>
        <p:sp>
          <p:nvSpPr>
            <p:cNvPr id="13" name="Rectángulo 12"/>
            <p:cNvSpPr/>
            <p:nvPr/>
          </p:nvSpPr>
          <p:spPr>
            <a:xfrm>
              <a:off x="4008799" y="4858087"/>
              <a:ext cx="954107" cy="369332"/>
            </a:xfrm>
            <a:prstGeom prst="rect">
              <a:avLst/>
            </a:prstGeom>
          </p:spPr>
          <p:txBody>
            <a:bodyPr wrap="none">
              <a:spAutoFit/>
            </a:bodyPr>
            <a:lstStyle/>
            <a:p>
              <a:r>
                <a:rPr lang="es-ES" dirty="0">
                  <a:solidFill>
                    <a:srgbClr val="000000"/>
                  </a:solidFill>
                  <a:latin typeface="Arial" panose="020B0604020202020204" pitchFamily="34" charset="0"/>
                  <a:cs typeface="Arial" panose="020B0604020202020204" pitchFamily="34" charset="0"/>
                </a:rPr>
                <a:t>¿Qué? </a:t>
              </a:r>
              <a:endParaRPr lang="es-ES" dirty="0"/>
            </a:p>
          </p:txBody>
        </p:sp>
        <p:sp>
          <p:nvSpPr>
            <p:cNvPr id="14" name="Rectángulo 13"/>
            <p:cNvSpPr/>
            <p:nvPr/>
          </p:nvSpPr>
          <p:spPr>
            <a:xfrm>
              <a:off x="1795746" y="4089029"/>
              <a:ext cx="1630016" cy="1015663"/>
            </a:xfrm>
            <a:prstGeom prst="rect">
              <a:avLst/>
            </a:prstGeom>
          </p:spPr>
          <p:txBody>
            <a:bodyPr wrap="square">
              <a:spAutoFit/>
            </a:bodyPr>
            <a:lstStyle/>
            <a:p>
              <a:pPr marL="171450" indent="-171450">
                <a:buClr>
                  <a:srgbClr val="C00000"/>
                </a:buClr>
                <a:buFont typeface="Arial" panose="020B0604020202020204" pitchFamily="34" charset="0"/>
                <a:buChar char="•"/>
              </a:pPr>
              <a:r>
                <a:rPr lang="es-ES" sz="1200" dirty="0">
                  <a:solidFill>
                    <a:srgbClr val="000000"/>
                  </a:solidFill>
                  <a:latin typeface="Arial" panose="020B0604020202020204" pitchFamily="34" charset="0"/>
                  <a:cs typeface="Arial" panose="020B0604020202020204" pitchFamily="34" charset="0"/>
                </a:rPr>
                <a:t>Identificar componentes más efectivos y grupos poblacionales que se benefician más.</a:t>
              </a:r>
            </a:p>
          </p:txBody>
        </p:sp>
        <p:sp>
          <p:nvSpPr>
            <p:cNvPr id="15" name="Rectángulo 14"/>
            <p:cNvSpPr/>
            <p:nvPr/>
          </p:nvSpPr>
          <p:spPr>
            <a:xfrm>
              <a:off x="2712055" y="3546620"/>
              <a:ext cx="1957300" cy="646331"/>
            </a:xfrm>
            <a:prstGeom prst="rect">
              <a:avLst/>
            </a:prstGeom>
          </p:spPr>
          <p:txBody>
            <a:bodyPr wrap="square">
              <a:spAutoFit/>
            </a:bodyPr>
            <a:lstStyle/>
            <a:p>
              <a:pPr marL="171450" indent="-171450" algn="just">
                <a:buClr>
                  <a:srgbClr val="C00000"/>
                </a:buClr>
                <a:buFont typeface="Arial" panose="020B0604020202020204" pitchFamily="34" charset="0"/>
                <a:buChar char="•"/>
              </a:pPr>
              <a:r>
                <a:rPr lang="es-ES" sz="1200" dirty="0">
                  <a:solidFill>
                    <a:srgbClr val="000000"/>
                  </a:solidFill>
                  <a:latin typeface="Arial" panose="020B0604020202020204" pitchFamily="34" charset="0"/>
                  <a:cs typeface="Arial" panose="020B0604020202020204" pitchFamily="34" charset="0"/>
                </a:rPr>
                <a:t>Identificar impactos en el corto, mediano y largo plazo</a:t>
              </a:r>
            </a:p>
          </p:txBody>
        </p:sp>
        <p:sp>
          <p:nvSpPr>
            <p:cNvPr id="16" name="Rectángulo 15"/>
            <p:cNvSpPr/>
            <p:nvPr/>
          </p:nvSpPr>
          <p:spPr>
            <a:xfrm>
              <a:off x="3275394" y="2760623"/>
              <a:ext cx="2431142" cy="646331"/>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ES" sz="1200" dirty="0">
                  <a:solidFill>
                    <a:srgbClr val="000000"/>
                  </a:solidFill>
                  <a:latin typeface="Arial" panose="020B0604020202020204" pitchFamily="34" charset="0"/>
                  <a:cs typeface="Arial" panose="020B0604020202020204" pitchFamily="34" charset="0"/>
                </a:rPr>
                <a:t>Valorar el impacto del programa: Costo–Beneficio y Costo-Efectividad</a:t>
              </a:r>
            </a:p>
          </p:txBody>
        </p:sp>
        <p:sp>
          <p:nvSpPr>
            <p:cNvPr id="17" name="Rectángulo 16"/>
            <p:cNvSpPr/>
            <p:nvPr/>
          </p:nvSpPr>
          <p:spPr>
            <a:xfrm>
              <a:off x="4474772" y="1923017"/>
              <a:ext cx="2031213" cy="646331"/>
            </a:xfrm>
            <a:prstGeom prst="rect">
              <a:avLst/>
            </a:prstGeom>
          </p:spPr>
          <p:txBody>
            <a:bodyPr wrap="square">
              <a:spAutoFit/>
            </a:bodyPr>
            <a:lstStyle/>
            <a:p>
              <a:pPr marL="171450" indent="-171450" algn="just">
                <a:buClr>
                  <a:srgbClr val="C00000"/>
                </a:buClr>
                <a:buFont typeface="Arial" panose="020B0604020202020204" pitchFamily="34" charset="0"/>
                <a:buChar char="•"/>
              </a:pPr>
              <a:r>
                <a:rPr lang="es-ES" sz="1200" dirty="0">
                  <a:latin typeface="Arial" panose="020B0604020202020204" pitchFamily="34" charset="0"/>
                  <a:cs typeface="Arial" panose="020B0604020202020204" pitchFamily="34" charset="0"/>
                </a:rPr>
                <a:t>Atribución de las políticas públicas en el logro de resultados</a:t>
              </a:r>
            </a:p>
          </p:txBody>
        </p:sp>
      </p:grpSp>
      <p:sp>
        <p:nvSpPr>
          <p:cNvPr id="18" name="Rectangle 33"/>
          <p:cNvSpPr>
            <a:spLocks noChangeArrowheads="1"/>
          </p:cNvSpPr>
          <p:nvPr/>
        </p:nvSpPr>
        <p:spPr bwMode="gray">
          <a:xfrm>
            <a:off x="6931825" y="5794193"/>
            <a:ext cx="4274468" cy="787977"/>
          </a:xfrm>
          <a:prstGeom prst="rect">
            <a:avLst/>
          </a:prstGeom>
          <a:solidFill>
            <a:srgbClr val="EC1D27"/>
          </a:solidFill>
          <a:ln w="19050" algn="ctr">
            <a:solidFill>
              <a:schemeClr val="bg1"/>
            </a:solidFill>
            <a:miter lim="800000"/>
            <a:headEnd/>
            <a:tailEnd/>
          </a:ln>
          <a:effectLst/>
        </p:spPr>
        <p:txBody>
          <a:bodyPr anchor="ctr"/>
          <a:lstStyle/>
          <a:p>
            <a:pPr algn="ctr">
              <a:defRPr/>
            </a:pPr>
            <a:r>
              <a:rPr lang="es-ES_tradnl" sz="2000" b="1" dirty="0">
                <a:solidFill>
                  <a:schemeClr val="bg1"/>
                </a:solidFill>
                <a:latin typeface="Arial" pitchFamily="34" charset="0"/>
                <a:cs typeface="Arial" pitchFamily="34" charset="0"/>
              </a:rPr>
              <a:t>Mejorar la calidad del gasto</a:t>
            </a:r>
            <a:endParaRPr lang="es-ES_tradnl" sz="2000" b="1" baseline="30000" dirty="0">
              <a:solidFill>
                <a:schemeClr val="bg1"/>
              </a:solidFill>
              <a:latin typeface="Arial" pitchFamily="34" charset="0"/>
              <a:cs typeface="Arial" pitchFamily="34" charset="0"/>
            </a:endParaRPr>
          </a:p>
        </p:txBody>
      </p:sp>
      <p:sp>
        <p:nvSpPr>
          <p:cNvPr id="19" name="AutoShape 33"/>
          <p:cNvSpPr>
            <a:spLocks noChangeArrowheads="1"/>
          </p:cNvSpPr>
          <p:nvPr>
            <p:custDataLst>
              <p:tags r:id="rId1"/>
            </p:custDataLst>
          </p:nvPr>
        </p:nvSpPr>
        <p:spPr bwMode="blackGray">
          <a:xfrm rot="5400000">
            <a:off x="8783861" y="5257996"/>
            <a:ext cx="500582" cy="448953"/>
          </a:xfrm>
          <a:prstGeom prst="rightArrow">
            <a:avLst>
              <a:gd name="adj1" fmla="val 52028"/>
              <a:gd name="adj2" fmla="val 59257"/>
            </a:avLst>
          </a:prstGeom>
          <a:solidFill>
            <a:srgbClr val="C0C0C0"/>
          </a:solidFill>
          <a:ln w="19050" algn="ctr">
            <a:solidFill>
              <a:srgbClr val="808080"/>
            </a:solidFill>
            <a:miter lim="800000"/>
            <a:headEnd/>
            <a:tailEnd/>
          </a:ln>
          <a:effectLst>
            <a:outerShdw dist="53882" dir="2700000" algn="ctr" rotWithShape="0">
              <a:srgbClr val="DDDDDD"/>
            </a:outerShdw>
          </a:effectLst>
        </p:spPr>
        <p:txBody>
          <a:bodyPr wrap="none" lIns="97740" tIns="48870" rIns="97740" bIns="48870" anchor="ctr"/>
          <a:lstStyle/>
          <a:p>
            <a:pPr defTabSz="981075" eaLnBrk="0" hangingPunct="0">
              <a:defRPr/>
            </a:pPr>
            <a:endParaRPr lang="es-ES_tradnl" sz="1700" dirty="0">
              <a:latin typeface="Arial" charset="0"/>
            </a:endParaRPr>
          </a:p>
        </p:txBody>
      </p:sp>
      <p:sp>
        <p:nvSpPr>
          <p:cNvPr id="21" name="Rectangle 3"/>
          <p:cNvSpPr txBox="1">
            <a:spLocks noChangeArrowheads="1"/>
          </p:cNvSpPr>
          <p:nvPr/>
        </p:nvSpPr>
        <p:spPr>
          <a:xfrm>
            <a:off x="-388842" y="-78570"/>
            <a:ext cx="9848336" cy="697752"/>
          </a:xfrm>
          <a:prstGeom prst="rect">
            <a:avLst/>
          </a:prstGeom>
        </p:spPr>
        <p:txBody>
          <a:bodyPr vert="horz" lIns="91440" tIns="45720" rIns="40639"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PE" sz="3200" b="1" dirty="0">
                <a:latin typeface="Arial" panose="020B0604020202020204" pitchFamily="34" charset="0"/>
                <a:cs typeface="Arial" panose="020B0604020202020204" pitchFamily="34" charset="0"/>
              </a:rPr>
              <a:t>1. Decisiones de mejora de asignación del gasto</a:t>
            </a:r>
            <a:endParaRPr lang="es-PE" altLang="es-ES" sz="3200" b="1" dirty="0">
              <a:latin typeface="Arial" panose="020B0604020202020204" pitchFamily="34" charset="0"/>
              <a:ea typeface="+mn-ea"/>
              <a:cs typeface="Arial" panose="020B0604020202020204" pitchFamily="34" charset="0"/>
              <a:sym typeface="Verdana" panose="020B0604030504040204" pitchFamily="34" charset="0"/>
            </a:endParaRPr>
          </a:p>
        </p:txBody>
      </p:sp>
      <p:grpSp>
        <p:nvGrpSpPr>
          <p:cNvPr id="22" name="Grupo 21"/>
          <p:cNvGrpSpPr/>
          <p:nvPr/>
        </p:nvGrpSpPr>
        <p:grpSpPr>
          <a:xfrm>
            <a:off x="1498253" y="1876418"/>
            <a:ext cx="5547689" cy="3942967"/>
            <a:chOff x="1382993" y="2127090"/>
            <a:chExt cx="5547689" cy="3942967"/>
          </a:xfrm>
        </p:grpSpPr>
        <p:grpSp>
          <p:nvGrpSpPr>
            <p:cNvPr id="23" name="Grupo 22"/>
            <p:cNvGrpSpPr/>
            <p:nvPr/>
          </p:nvGrpSpPr>
          <p:grpSpPr>
            <a:xfrm>
              <a:off x="5426969" y="2127090"/>
              <a:ext cx="1503713" cy="825948"/>
              <a:chOff x="10684041" y="2701565"/>
              <a:chExt cx="1503713" cy="825948"/>
            </a:xfrm>
          </p:grpSpPr>
          <p:sp>
            <p:nvSpPr>
              <p:cNvPr id="36" name="Paralelogramo 35"/>
              <p:cNvSpPr/>
              <p:nvPr/>
            </p:nvSpPr>
            <p:spPr>
              <a:xfrm rot="9315187">
                <a:off x="11467110" y="2701565"/>
                <a:ext cx="720644" cy="705789"/>
              </a:xfrm>
              <a:prstGeom prst="parallelogram">
                <a:avLst>
                  <a:gd name="adj" fmla="val 43615"/>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Datos 36"/>
              <p:cNvSpPr/>
              <p:nvPr/>
            </p:nvSpPr>
            <p:spPr>
              <a:xfrm>
                <a:off x="10684041" y="3360558"/>
                <a:ext cx="1336869" cy="166955"/>
              </a:xfrm>
              <a:prstGeom prst="flowChartInputOutpu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4" name="Grupo 23"/>
            <p:cNvGrpSpPr/>
            <p:nvPr/>
          </p:nvGrpSpPr>
          <p:grpSpPr>
            <a:xfrm>
              <a:off x="4420066" y="2904510"/>
              <a:ext cx="1503713" cy="825948"/>
              <a:chOff x="10684041" y="2701565"/>
              <a:chExt cx="1503713" cy="825948"/>
            </a:xfrm>
          </p:grpSpPr>
          <p:sp>
            <p:nvSpPr>
              <p:cNvPr id="34" name="Paralelogramo 33"/>
              <p:cNvSpPr/>
              <p:nvPr/>
            </p:nvSpPr>
            <p:spPr>
              <a:xfrm rot="9315187">
                <a:off x="11467110" y="2701565"/>
                <a:ext cx="720644" cy="705789"/>
              </a:xfrm>
              <a:prstGeom prst="parallelogram">
                <a:avLst>
                  <a:gd name="adj" fmla="val 43615"/>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Datos 34"/>
              <p:cNvSpPr/>
              <p:nvPr/>
            </p:nvSpPr>
            <p:spPr>
              <a:xfrm>
                <a:off x="10684041" y="3360558"/>
                <a:ext cx="1336869" cy="166955"/>
              </a:xfrm>
              <a:prstGeom prst="flowChartInputOutpu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 name="Grupo 24"/>
            <p:cNvGrpSpPr/>
            <p:nvPr/>
          </p:nvGrpSpPr>
          <p:grpSpPr>
            <a:xfrm>
              <a:off x="3407956" y="3684169"/>
              <a:ext cx="1503713" cy="825948"/>
              <a:chOff x="10684041" y="2701565"/>
              <a:chExt cx="1503713" cy="825948"/>
            </a:xfrm>
          </p:grpSpPr>
          <p:sp>
            <p:nvSpPr>
              <p:cNvPr id="32" name="Paralelogramo 31"/>
              <p:cNvSpPr/>
              <p:nvPr/>
            </p:nvSpPr>
            <p:spPr>
              <a:xfrm rot="9315187">
                <a:off x="11467110" y="2701565"/>
                <a:ext cx="720644" cy="705789"/>
              </a:xfrm>
              <a:prstGeom prst="parallelogram">
                <a:avLst>
                  <a:gd name="adj" fmla="val 43615"/>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Datos 32"/>
              <p:cNvSpPr/>
              <p:nvPr/>
            </p:nvSpPr>
            <p:spPr>
              <a:xfrm>
                <a:off x="10684041" y="3360558"/>
                <a:ext cx="1336869" cy="166955"/>
              </a:xfrm>
              <a:prstGeom prst="flowChartInputOutpu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Grupo 25"/>
            <p:cNvGrpSpPr/>
            <p:nvPr/>
          </p:nvGrpSpPr>
          <p:grpSpPr>
            <a:xfrm>
              <a:off x="2416330" y="4466689"/>
              <a:ext cx="1503713" cy="825948"/>
              <a:chOff x="10684041" y="2701565"/>
              <a:chExt cx="1503713" cy="825948"/>
            </a:xfrm>
          </p:grpSpPr>
          <p:sp>
            <p:nvSpPr>
              <p:cNvPr id="30" name="Paralelogramo 29"/>
              <p:cNvSpPr/>
              <p:nvPr/>
            </p:nvSpPr>
            <p:spPr>
              <a:xfrm rot="9315187">
                <a:off x="11467110" y="2701565"/>
                <a:ext cx="720644" cy="705789"/>
              </a:xfrm>
              <a:prstGeom prst="parallelogram">
                <a:avLst>
                  <a:gd name="adj" fmla="val 43615"/>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Datos 30"/>
              <p:cNvSpPr/>
              <p:nvPr/>
            </p:nvSpPr>
            <p:spPr>
              <a:xfrm>
                <a:off x="10684041" y="3360558"/>
                <a:ext cx="1336869" cy="166955"/>
              </a:xfrm>
              <a:prstGeom prst="flowChartInputOutpu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7" name="Grupo 26"/>
            <p:cNvGrpSpPr/>
            <p:nvPr/>
          </p:nvGrpSpPr>
          <p:grpSpPr>
            <a:xfrm>
              <a:off x="1382993" y="5244109"/>
              <a:ext cx="1503713" cy="825948"/>
              <a:chOff x="10684041" y="2701565"/>
              <a:chExt cx="1503713" cy="825948"/>
            </a:xfrm>
          </p:grpSpPr>
          <p:sp>
            <p:nvSpPr>
              <p:cNvPr id="28" name="Paralelogramo 27"/>
              <p:cNvSpPr/>
              <p:nvPr/>
            </p:nvSpPr>
            <p:spPr>
              <a:xfrm rot="9315187">
                <a:off x="11467110" y="2701565"/>
                <a:ext cx="720644" cy="705789"/>
              </a:xfrm>
              <a:prstGeom prst="parallelogram">
                <a:avLst>
                  <a:gd name="adj" fmla="val 43615"/>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Datos 28"/>
              <p:cNvSpPr/>
              <p:nvPr/>
            </p:nvSpPr>
            <p:spPr>
              <a:xfrm>
                <a:off x="10684041" y="3360558"/>
                <a:ext cx="1336869" cy="166955"/>
              </a:xfrm>
              <a:prstGeom prst="flowChartInputOutpu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8" name="Rectángulo 37"/>
          <p:cNvSpPr/>
          <p:nvPr/>
        </p:nvSpPr>
        <p:spPr>
          <a:xfrm>
            <a:off x="2812266" y="5192601"/>
            <a:ext cx="1133644" cy="369332"/>
          </a:xfrm>
          <a:prstGeom prst="rect">
            <a:avLst/>
          </a:prstGeom>
        </p:spPr>
        <p:txBody>
          <a:bodyPr wrap="none">
            <a:spAutoFit/>
          </a:bodyPr>
          <a:lstStyle/>
          <a:p>
            <a:r>
              <a:rPr lang="es-ES" dirty="0">
                <a:solidFill>
                  <a:srgbClr val="000000"/>
                </a:solidFill>
                <a:latin typeface="Arial" panose="020B0604020202020204" pitchFamily="34" charset="0"/>
                <a:cs typeface="Arial" panose="020B0604020202020204" pitchFamily="34" charset="0"/>
              </a:rPr>
              <a:t>¿Cómo? </a:t>
            </a:r>
            <a:endParaRPr lang="es-ES" dirty="0"/>
          </a:p>
        </p:txBody>
      </p:sp>
      <p:sp>
        <p:nvSpPr>
          <p:cNvPr id="39" name="Rectángulo 38"/>
          <p:cNvSpPr/>
          <p:nvPr/>
        </p:nvSpPr>
        <p:spPr>
          <a:xfrm>
            <a:off x="420120" y="4691461"/>
            <a:ext cx="1957300" cy="830997"/>
          </a:xfrm>
          <a:prstGeom prst="rect">
            <a:avLst/>
          </a:prstGeom>
        </p:spPr>
        <p:txBody>
          <a:bodyPr wrap="square">
            <a:spAutoFit/>
          </a:bodyPr>
          <a:lstStyle/>
          <a:p>
            <a:pPr marL="171450" indent="-171450" algn="just">
              <a:buClr>
                <a:srgbClr val="C00000"/>
              </a:buClr>
              <a:buFont typeface="Arial" panose="020B0604020202020204" pitchFamily="34" charset="0"/>
              <a:buChar char="•"/>
            </a:pPr>
            <a:r>
              <a:rPr lang="es-ES" sz="1200" dirty="0">
                <a:solidFill>
                  <a:srgbClr val="000000"/>
                </a:solidFill>
                <a:latin typeface="Arial" panose="020B0604020202020204" pitchFamily="34" charset="0"/>
                <a:cs typeface="Arial" panose="020B0604020202020204" pitchFamily="34" charset="0"/>
              </a:rPr>
              <a:t>Deficiencias en el diseño y cuellos de botella en la implementación</a:t>
            </a:r>
          </a:p>
        </p:txBody>
      </p:sp>
      <p:sp>
        <p:nvSpPr>
          <p:cNvPr id="3" name="CuadroTexto 2"/>
          <p:cNvSpPr txBox="1"/>
          <p:nvPr/>
        </p:nvSpPr>
        <p:spPr>
          <a:xfrm>
            <a:off x="939509" y="1470811"/>
            <a:ext cx="1113324"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Impacto</a:t>
            </a:r>
          </a:p>
        </p:txBody>
      </p:sp>
      <p:sp>
        <p:nvSpPr>
          <p:cNvPr id="42" name="CuadroTexto 41"/>
          <p:cNvSpPr txBox="1"/>
          <p:nvPr/>
        </p:nvSpPr>
        <p:spPr>
          <a:xfrm>
            <a:off x="78034" y="3138068"/>
            <a:ext cx="861017"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EDEP</a:t>
            </a:r>
          </a:p>
        </p:txBody>
      </p:sp>
      <p:cxnSp>
        <p:nvCxnSpPr>
          <p:cNvPr id="43" name="4 Conector recto"/>
          <p:cNvCxnSpPr/>
          <p:nvPr/>
        </p:nvCxnSpPr>
        <p:spPr>
          <a:xfrm flipV="1">
            <a:off x="-13014" y="614026"/>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69653">
            <a:off x="2437538" y="450396"/>
            <a:ext cx="834912" cy="3252906"/>
          </a:xfrm>
          <a:prstGeom prst="rect">
            <a:avLst/>
          </a:prstGeom>
        </p:spPr>
      </p:pic>
      <p:pic>
        <p:nvPicPr>
          <p:cNvPr id="44" name="Imagen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69653">
            <a:off x="559727" y="3540141"/>
            <a:ext cx="497555" cy="1280556"/>
          </a:xfrm>
          <a:prstGeom prst="rect">
            <a:avLst/>
          </a:prstGeom>
        </p:spPr>
      </p:pic>
      <p:sp>
        <p:nvSpPr>
          <p:cNvPr id="40" name="Marcador de número de diapositiva 1"/>
          <p:cNvSpPr>
            <a:spLocks noGrp="1"/>
          </p:cNvSpPr>
          <p:nvPr>
            <p:ph type="sldNum" sz="quarter" idx="12"/>
          </p:nvPr>
        </p:nvSpPr>
        <p:spPr>
          <a:xfrm>
            <a:off x="9321800" y="6491845"/>
            <a:ext cx="2743200" cy="365125"/>
          </a:xfrm>
        </p:spPr>
        <p:txBody>
          <a:bodyPr/>
          <a:lstStyle/>
          <a:p>
            <a:r>
              <a:rPr lang="es-PE" dirty="0">
                <a:solidFill>
                  <a:schemeClr val="bg1"/>
                </a:solidFill>
              </a:rPr>
              <a:t>13</a:t>
            </a:r>
          </a:p>
        </p:txBody>
      </p:sp>
    </p:spTree>
    <p:extLst>
      <p:ext uri="{BB962C8B-B14F-4D97-AF65-F5344CB8AC3E}">
        <p14:creationId xmlns:p14="http://schemas.microsoft.com/office/powerpoint/2010/main" val="38195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p:cNvPicPr/>
          <p:nvPr/>
        </p:nvPicPr>
        <p:blipFill rotWithShape="1">
          <a:blip r:embed="rId2" cstate="print">
            <a:extLst>
              <a:ext uri="{28A0092B-C50C-407E-A947-70E740481C1C}">
                <a14:useLocalDpi xmlns:a14="http://schemas.microsoft.com/office/drawing/2010/main" val="0"/>
              </a:ext>
            </a:extLst>
          </a:blip>
          <a:srcRect t="91172"/>
          <a:stretch/>
        </p:blipFill>
        <p:spPr>
          <a:xfrm>
            <a:off x="2861893" y="6204697"/>
            <a:ext cx="12192000" cy="561499"/>
          </a:xfrm>
          <a:prstGeom prst="rect">
            <a:avLst/>
          </a:prstGeom>
        </p:spPr>
      </p:pic>
      <p:cxnSp>
        <p:nvCxnSpPr>
          <p:cNvPr id="6" name="4 Conector recto"/>
          <p:cNvCxnSpPr/>
          <p:nvPr/>
        </p:nvCxnSpPr>
        <p:spPr>
          <a:xfrm flipV="1">
            <a:off x="52512" y="645092"/>
            <a:ext cx="12192000" cy="10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145475" y="-63248"/>
            <a:ext cx="11252555" cy="700946"/>
          </a:xfrm>
          <a:prstGeom prst="rect">
            <a:avLst/>
          </a:prstGeom>
        </p:spPr>
        <p:txBody>
          <a:bodyPr vert="horz" lIns="91440" tIns="45720" rIns="40639"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E" sz="3200" b="1" dirty="0">
                <a:latin typeface="Arial" panose="020B0604020202020204" pitchFamily="34" charset="0"/>
                <a:cs typeface="Arial" panose="020B0604020202020204" pitchFamily="34" charset="0"/>
              </a:rPr>
              <a:t>2. Elaboración y firma de matrices de compromisos </a:t>
            </a:r>
            <a:endParaRPr lang="es-PE" altLang="es-ES" sz="3200" b="1" dirty="0">
              <a:latin typeface="Arial" panose="020B0604020202020204" pitchFamily="34" charset="0"/>
              <a:ea typeface="+mn-ea"/>
              <a:cs typeface="Arial" panose="020B0604020202020204" pitchFamily="34" charset="0"/>
              <a:sym typeface="Verdana" panose="020B0604030504040204" pitchFamily="34" charset="0"/>
            </a:endParaRPr>
          </a:p>
        </p:txBody>
      </p:sp>
      <p:sp>
        <p:nvSpPr>
          <p:cNvPr id="8" name="Rectángulo 7"/>
          <p:cNvSpPr/>
          <p:nvPr/>
        </p:nvSpPr>
        <p:spPr>
          <a:xfrm>
            <a:off x="8815754" y="1225472"/>
            <a:ext cx="3376246" cy="1477328"/>
          </a:xfrm>
          <a:prstGeom prst="rect">
            <a:avLst/>
          </a:prstGeom>
        </p:spPr>
        <p:txBody>
          <a:bodyPr wrap="square">
            <a:spAutoFit/>
          </a:bodyPr>
          <a:lstStyle/>
          <a:p>
            <a:pPr marL="285750" indent="-285750">
              <a:buFont typeface="Wingdings" panose="05000000000000000000" pitchFamily="2" charset="2"/>
              <a:buChar char="ü"/>
              <a:defRPr/>
            </a:pPr>
            <a:r>
              <a:rPr lang="es-PE" altLang="es-ES" dirty="0">
                <a:latin typeface="Arial" panose="020B0604020202020204" pitchFamily="34" charset="0"/>
                <a:cs typeface="Arial" panose="020B0604020202020204" pitchFamily="34" charset="0"/>
              </a:rPr>
              <a:t>Las recomendaciones sobre mejoras en la gestión y diseño son recogidas en una Matriz de compromiso </a:t>
            </a:r>
          </a:p>
          <a:p>
            <a:pPr>
              <a:defRPr/>
            </a:pPr>
            <a:endParaRPr lang="es-PE" altLang="es-ES" dirty="0">
              <a:latin typeface="Arial" panose="020B0604020202020204" pitchFamily="34" charset="0"/>
              <a:cs typeface="Arial" panose="020B0604020202020204" pitchFamily="34" charset="0"/>
            </a:endParaRPr>
          </a:p>
        </p:txBody>
      </p:sp>
      <p:sp>
        <p:nvSpPr>
          <p:cNvPr id="9" name="64 CuadroTexto"/>
          <p:cNvSpPr txBox="1">
            <a:spLocks noChangeArrowheads="1"/>
          </p:cNvSpPr>
          <p:nvPr/>
        </p:nvSpPr>
        <p:spPr bwMode="auto">
          <a:xfrm>
            <a:off x="8861416" y="2941222"/>
            <a:ext cx="305046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algn="just" eaLnBrk="1" hangingPunct="1">
              <a:buFont typeface="Wingdings" panose="05000000000000000000" pitchFamily="2" charset="2"/>
              <a:buChar char="ü"/>
            </a:pPr>
            <a:r>
              <a:rPr lang="es-ES" altLang="es-ES" sz="1800" dirty="0">
                <a:cs typeface="Arial" panose="020B0604020202020204" pitchFamily="34" charset="0"/>
              </a:rPr>
              <a:t>El artículo 17.4 de la Ley de Presupuesto 2017 indica que el </a:t>
            </a:r>
            <a:r>
              <a:rPr lang="es-ES" altLang="es-ES" sz="1800" b="1" dirty="0">
                <a:cs typeface="Arial" panose="020B0604020202020204" pitchFamily="34" charset="0"/>
              </a:rPr>
              <a:t>cumplimiento de compromisos de las matrices por la entidad evaluada </a:t>
            </a:r>
            <a:r>
              <a:rPr lang="es-ES" altLang="es-ES" sz="1800" dirty="0">
                <a:cs typeface="Arial" panose="020B0604020202020204" pitchFamily="34" charset="0"/>
              </a:rPr>
              <a:t>es requisito para la </a:t>
            </a:r>
            <a:r>
              <a:rPr lang="es-ES" altLang="es-ES" sz="1800" b="1" dirty="0">
                <a:cs typeface="Arial" panose="020B0604020202020204" pitchFamily="34" charset="0"/>
              </a:rPr>
              <a:t>asignación de recursos adicionales</a:t>
            </a:r>
            <a:r>
              <a:rPr lang="es-ES" altLang="es-ES" sz="1800" dirty="0">
                <a:cs typeface="Arial" panose="020B0604020202020204" pitchFamily="34" charset="0"/>
              </a:rPr>
              <a:t>.</a:t>
            </a:r>
            <a:endParaRPr lang="es-ES" altLang="es-ES" sz="1800" b="1" dirty="0">
              <a:cs typeface="Arial" panose="020B0604020202020204" pitchFamily="34" charset="0"/>
            </a:endParaRPr>
          </a:p>
        </p:txBody>
      </p:sp>
      <p:grpSp>
        <p:nvGrpSpPr>
          <p:cNvPr id="11" name="Grupo 10"/>
          <p:cNvGrpSpPr/>
          <p:nvPr/>
        </p:nvGrpSpPr>
        <p:grpSpPr>
          <a:xfrm>
            <a:off x="185958" y="773724"/>
            <a:ext cx="8576493" cy="5873262"/>
            <a:chOff x="1127830" y="180622"/>
            <a:chExt cx="10375547" cy="6686472"/>
          </a:xfrm>
        </p:grpSpPr>
        <p:pic>
          <p:nvPicPr>
            <p:cNvPr id="12" name="Imagen 11"/>
            <p:cNvPicPr>
              <a:picLocks noChangeAspect="1"/>
            </p:cNvPicPr>
            <p:nvPr/>
          </p:nvPicPr>
          <p:blipFill rotWithShape="1">
            <a:blip r:embed="rId3"/>
            <a:srcRect t="996"/>
            <a:stretch/>
          </p:blipFill>
          <p:spPr>
            <a:xfrm>
              <a:off x="1127830" y="180622"/>
              <a:ext cx="10375547" cy="6686472"/>
            </a:xfrm>
            <a:prstGeom prst="rect">
              <a:avLst/>
            </a:prstGeom>
            <a:ln>
              <a:solidFill>
                <a:schemeClr val="tx1"/>
              </a:solidFill>
            </a:ln>
          </p:spPr>
        </p:pic>
        <p:sp>
          <p:nvSpPr>
            <p:cNvPr id="13" name="64 CuadroTexto"/>
            <p:cNvSpPr txBox="1">
              <a:spLocks noChangeArrowheads="1"/>
            </p:cNvSpPr>
            <p:nvPr/>
          </p:nvSpPr>
          <p:spPr bwMode="auto">
            <a:xfrm>
              <a:off x="7405512" y="230192"/>
              <a:ext cx="3948289" cy="339022"/>
            </a:xfrm>
            <a:prstGeom prst="wedgeRectCallout">
              <a:avLst>
                <a:gd name="adj1" fmla="val -56261"/>
                <a:gd name="adj2" fmla="val -31572"/>
              </a:avLst>
            </a:prstGeom>
            <a:solidFill>
              <a:srgbClr val="C01018"/>
            </a:solidFill>
            <a:ln>
              <a:noFill/>
            </a:ln>
            <a:extLst/>
          </p:spPr>
          <p:txBody>
            <a:bodyPr wrap="square">
              <a:spAutoFit/>
            </a:bodyPr>
            <a:lstStyle>
              <a:lvl1pPr marL="285750" indent="-285750">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marL="0" indent="0" algn="just" eaLnBrk="1" hangingPunct="1"/>
              <a:endParaRPr lang="es-ES" altLang="es-ES" sz="1200"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19195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3510" y="365127"/>
            <a:ext cx="5980289" cy="1325563"/>
          </a:xfrm>
        </p:spPr>
        <p:txBody>
          <a:bodyPr>
            <a:noAutofit/>
          </a:bodyPr>
          <a:lstStyle/>
          <a:p>
            <a:r>
              <a:rPr lang="es-ES" sz="2400" b="1" dirty="0">
                <a:solidFill>
                  <a:srgbClr val="EA0000"/>
                </a:solidFill>
              </a:rPr>
              <a:t>Acta de Aprobación de la Matriz de Compromisos de Mejora del Desempeño</a:t>
            </a:r>
          </a:p>
        </p:txBody>
      </p:sp>
      <p:sp>
        <p:nvSpPr>
          <p:cNvPr id="3" name="Marcador de contenido 2"/>
          <p:cNvSpPr>
            <a:spLocks noGrp="1"/>
          </p:cNvSpPr>
          <p:nvPr>
            <p:ph idx="1"/>
          </p:nvPr>
        </p:nvSpPr>
        <p:spPr>
          <a:xfrm>
            <a:off x="5373509" y="1599846"/>
            <a:ext cx="5980290" cy="4670085"/>
          </a:xfrm>
        </p:spPr>
        <p:txBody>
          <a:bodyPr>
            <a:noAutofit/>
          </a:bodyPr>
          <a:lstStyle/>
          <a:p>
            <a:pPr algn="just">
              <a:lnSpc>
                <a:spcPct val="120000"/>
              </a:lnSpc>
            </a:pPr>
            <a:r>
              <a:rPr lang="es-ES" sz="1600" dirty="0"/>
              <a:t>El Acta de Aprobación es el documento mediante el cual se formalizan los compromisos de mejora de la intervención pública evaluada.</a:t>
            </a:r>
          </a:p>
          <a:p>
            <a:pPr algn="just">
              <a:lnSpc>
                <a:spcPct val="120000"/>
              </a:lnSpc>
            </a:pPr>
            <a:r>
              <a:rPr lang="es-ES" sz="1600" dirty="0"/>
              <a:t>Hasta el 2016, el Acta de Aprobación era firmada por:</a:t>
            </a:r>
          </a:p>
          <a:p>
            <a:pPr lvl="1" algn="just">
              <a:lnSpc>
                <a:spcPct val="120000"/>
              </a:lnSpc>
            </a:pPr>
            <a:r>
              <a:rPr lang="es-ES" sz="1400" dirty="0"/>
              <a:t>El Director de la Unidad Ejecutora o Dirección responsable de la intervención pública (o quien hiciera sus veces);</a:t>
            </a:r>
          </a:p>
          <a:p>
            <a:pPr lvl="1" algn="just">
              <a:lnSpc>
                <a:spcPct val="120000"/>
              </a:lnSpc>
            </a:pPr>
            <a:r>
              <a:rPr lang="es-ES" sz="1400" dirty="0"/>
              <a:t>El Jefe/Director de la Oficina General de Planeamiento y Presupuesto del pliego responsable (o quien hiciera sus veces); y,</a:t>
            </a:r>
          </a:p>
          <a:p>
            <a:pPr lvl="1" algn="just">
              <a:lnSpc>
                <a:spcPct val="120000"/>
              </a:lnSpc>
            </a:pPr>
            <a:r>
              <a:rPr lang="es-ES" sz="1400" dirty="0"/>
              <a:t>El Director General de Presupuesto Público del MEF.</a:t>
            </a:r>
          </a:p>
          <a:p>
            <a:pPr algn="just">
              <a:lnSpc>
                <a:spcPct val="120000"/>
              </a:lnSpc>
            </a:pPr>
            <a:r>
              <a:rPr lang="es-ES" sz="1600" dirty="0"/>
              <a:t>Según Ley N°30518 Ley de Presupuesto del Sector Público para el Año Fiscal 2017, el Acta de Aprobación deberá ser “suscrita por los titulares de los pliegos responsables de la intervención pública evaluada y el titular del pliego Ministerio de Economía y Finanzas o quiénes estos deleguen para dicho fin”</a:t>
            </a:r>
          </a:p>
        </p:txBody>
      </p:sp>
      <p:pic>
        <p:nvPicPr>
          <p:cNvPr id="4" name="Imagen 3"/>
          <p:cNvPicPr>
            <a:picLocks noChangeAspect="1"/>
          </p:cNvPicPr>
          <p:nvPr/>
        </p:nvPicPr>
        <p:blipFill>
          <a:blip r:embed="rId2"/>
          <a:stretch>
            <a:fillRect/>
          </a:stretch>
        </p:blipFill>
        <p:spPr>
          <a:xfrm>
            <a:off x="462843" y="365127"/>
            <a:ext cx="4267201" cy="6130583"/>
          </a:xfrm>
          <a:prstGeom prst="rect">
            <a:avLst/>
          </a:prstGeom>
          <a:ln>
            <a:solidFill>
              <a:schemeClr val="tx1"/>
            </a:solidFill>
          </a:ln>
        </p:spPr>
      </p:pic>
    </p:spTree>
    <p:extLst>
      <p:ext uri="{BB962C8B-B14F-4D97-AF65-F5344CB8AC3E}">
        <p14:creationId xmlns:p14="http://schemas.microsoft.com/office/powerpoint/2010/main" val="3527722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Arrow"/>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5949</TotalTime>
  <Words>3132</Words>
  <Application>Microsoft Office PowerPoint</Application>
  <PresentationFormat>Panorámica</PresentationFormat>
  <Paragraphs>374</Paragraphs>
  <Slides>20</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Calibri Light</vt:lpstr>
      <vt:lpstr>Times New Roman</vt:lpstr>
      <vt:lpstr>Verdana</vt:lpstr>
      <vt:lpstr>Wingdings</vt:lpstr>
      <vt:lpstr>Tema de Office</vt:lpstr>
      <vt:lpstr>Presentación de PowerPoint</vt:lpstr>
      <vt:lpstr>¿Por qué el MEF evalúa intervenciones públicas?</vt:lpstr>
      <vt:lpstr>Presupuesto por Resultados (PpR): instrumentos</vt:lpstr>
      <vt:lpstr>Rol de las Evaluaciones Independientes en la gestión pública</vt:lpstr>
      <vt:lpstr>Procesos de las Evaluaciones Independientes</vt:lpstr>
      <vt:lpstr>Presentación de PowerPoint</vt:lpstr>
      <vt:lpstr>Presentación de PowerPoint</vt:lpstr>
      <vt:lpstr>Presentación de PowerPoint</vt:lpstr>
      <vt:lpstr>Acta de Aprobación de la Matriz de Compromisos de Mejora del Desempeño</vt:lpstr>
      <vt:lpstr>3. Integración de las evaluaciones en el proceso presupuestario </vt:lpstr>
      <vt:lpstr>Presentación de PowerPoint</vt:lpstr>
      <vt:lpstr>Caso: Cuna Más (Desarrollo e Inclusión Social)</vt:lpstr>
      <vt:lpstr>¿Qué hemos evaluado? (2009-2016)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Martinez Palomino, Joan</dc:creator>
  <cp:lastModifiedBy>Ramsden Ramos, Lisseth Pilar</cp:lastModifiedBy>
  <cp:revision>560</cp:revision>
  <cp:lastPrinted>2017-05-23T16:01:30Z</cp:lastPrinted>
  <dcterms:created xsi:type="dcterms:W3CDTF">2016-08-10T22:26:59Z</dcterms:created>
  <dcterms:modified xsi:type="dcterms:W3CDTF">2017-05-24T00:52:48Z</dcterms:modified>
</cp:coreProperties>
</file>