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6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86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86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86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86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86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86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86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8669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78"/>
  </p:normalViewPr>
  <p:slideViewPr>
    <p:cSldViewPr snapToGrid="0" snapToObjects="1">
      <p:cViewPr varScale="1">
        <p:scale>
          <a:sx n="76" d="100"/>
          <a:sy n="76" d="100"/>
        </p:scale>
        <p:origin x="17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164088"/>
          <c:y val="0.0769173"/>
          <c:w val="0.830912"/>
          <c:h val="0.798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INVERSION</c:v>
                </c:pt>
              </c:strCache>
            </c:strRef>
          </c:tx>
          <c:spPr>
            <a:solidFill>
              <a:srgbClr val="A94744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1.0E8</c:v>
                </c:pt>
                <c:pt idx="1">
                  <c:v>2.0E8</c:v>
                </c:pt>
                <c:pt idx="2">
                  <c:v>4.325E8</c:v>
                </c:pt>
                <c:pt idx="3">
                  <c:v>6.153E8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8243376"/>
        <c:axId val="-2093462112"/>
      </c:barChart>
      <c:catAx>
        <c:axId val="-2128243376"/>
        <c:scaling>
          <c:orientation val="minMax"/>
        </c:scaling>
        <c:delete val="0"/>
        <c:axPos val="b"/>
        <c:numFmt formatCode="&quot; &quot;#,##0&quot; &quot;;&quot; '-&quot;#,##0&quot; &quot;;&quot; '-&quot;??&quot; &quot;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2800" b="0" i="0" u="none" strike="noStrike">
                <a:solidFill>
                  <a:srgbClr val="595959"/>
                </a:solidFill>
                <a:latin typeface="Arial"/>
              </a:defRPr>
            </a:pPr>
            <a:endParaRPr lang="es-ES_tradnl"/>
          </a:p>
        </c:txPr>
        <c:crossAx val="-2093462112"/>
        <c:crosses val="autoZero"/>
        <c:auto val="1"/>
        <c:lblAlgn val="ctr"/>
        <c:lblOffset val="100"/>
        <c:noMultiLvlLbl val="1"/>
      </c:catAx>
      <c:valAx>
        <c:axId val="-209346211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&quot; &quot;#,##0&quot; &quot;;&quot; '-&quot;#,##0&quot; &quot;;&quot; '-&quot;??&quot; &quot;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595959"/>
                </a:solidFill>
                <a:latin typeface="Arial"/>
              </a:defRPr>
            </a:pPr>
            <a:endParaRPr lang="es-ES_tradnl"/>
          </a:p>
        </c:txPr>
        <c:crossAx val="-2128243376"/>
        <c:crosses val="autoZero"/>
        <c:crossBetween val="between"/>
        <c:majorUnit val="1.75E8"/>
        <c:minorUnit val="8.75E7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solidFill>
      <a:srgbClr val="FFFFFF"/>
    </a:solidFill>
    <a:ln w="12700" cap="flat">
      <a:solidFill>
        <a:srgbClr val="D9D9D9"/>
      </a:solidFill>
      <a:prstDash val="solid"/>
      <a:round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149869"/>
          <c:y val="0.0465933"/>
          <c:w val="0.845131"/>
          <c:h val="0.53962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Sin Sec. Completo</c:v>
                </c:pt>
              </c:strCache>
            </c:strRef>
          </c:tx>
          <c:spPr>
            <a:ln w="28575" cap="flat">
              <a:solidFill>
                <a:srgbClr val="604A7B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Sheet1!$B$1:$N$1</c:f>
              <c:strCache>
                <c:ptCount val="13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Sept-17</c:v>
                </c:pt>
                <c:pt idx="4">
                  <c:v>Oct-17</c:v>
                </c:pt>
                <c:pt idx="5">
                  <c:v>Nov-17</c:v>
                </c:pt>
                <c:pt idx="6">
                  <c:v>Dec-17</c:v>
                </c:pt>
                <c:pt idx="7">
                  <c:v>Jan-18</c:v>
                </c:pt>
                <c:pt idx="8">
                  <c:v>Feb-18</c:v>
                </c:pt>
                <c:pt idx="9">
                  <c:v>Mar-18</c:v>
                </c:pt>
                <c:pt idx="10">
                  <c:v>Apr-18</c:v>
                </c:pt>
                <c:pt idx="11">
                  <c:v>May-18</c:v>
                </c:pt>
                <c:pt idx="12">
                  <c:v>Jun-18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0.457853</c:v>
                </c:pt>
                <c:pt idx="1">
                  <c:v>0.54649</c:v>
                </c:pt>
                <c:pt idx="2">
                  <c:v>0.575693</c:v>
                </c:pt>
                <c:pt idx="3">
                  <c:v>0.601425</c:v>
                </c:pt>
                <c:pt idx="4">
                  <c:v>0.628638</c:v>
                </c:pt>
                <c:pt idx="5">
                  <c:v>0.554109</c:v>
                </c:pt>
                <c:pt idx="6">
                  <c:v>0.579527</c:v>
                </c:pt>
                <c:pt idx="7">
                  <c:v>0.536597</c:v>
                </c:pt>
                <c:pt idx="8">
                  <c:v>0.470361</c:v>
                </c:pt>
                <c:pt idx="9">
                  <c:v>0.540575</c:v>
                </c:pt>
                <c:pt idx="10">
                  <c:v>0.586486</c:v>
                </c:pt>
                <c:pt idx="11">
                  <c:v>0.530731</c:v>
                </c:pt>
                <c:pt idx="12">
                  <c:v>0.494305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Con Sec. Completo pero no Educ. Superior</c:v>
                </c:pt>
              </c:strCache>
            </c:strRef>
          </c:tx>
          <c:spPr>
            <a:ln w="28575" cap="flat">
              <a:solidFill>
                <a:srgbClr val="BE4B48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Sheet1!$B$1:$N$1</c:f>
              <c:strCache>
                <c:ptCount val="13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Sept-17</c:v>
                </c:pt>
                <c:pt idx="4">
                  <c:v>Oct-17</c:v>
                </c:pt>
                <c:pt idx="5">
                  <c:v>Nov-17</c:v>
                </c:pt>
                <c:pt idx="6">
                  <c:v>Dec-17</c:v>
                </c:pt>
                <c:pt idx="7">
                  <c:v>Jan-18</c:v>
                </c:pt>
                <c:pt idx="8">
                  <c:v>Feb-18</c:v>
                </c:pt>
                <c:pt idx="9">
                  <c:v>Mar-18</c:v>
                </c:pt>
                <c:pt idx="10">
                  <c:v>Apr-18</c:v>
                </c:pt>
                <c:pt idx="11">
                  <c:v>May-18</c:v>
                </c:pt>
                <c:pt idx="12">
                  <c:v>Jun-18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0.294674</c:v>
                </c:pt>
                <c:pt idx="1">
                  <c:v>0.383516</c:v>
                </c:pt>
                <c:pt idx="2">
                  <c:v>0.448662</c:v>
                </c:pt>
                <c:pt idx="3">
                  <c:v>0.481078</c:v>
                </c:pt>
                <c:pt idx="4">
                  <c:v>0.515663</c:v>
                </c:pt>
                <c:pt idx="5">
                  <c:v>0.475902</c:v>
                </c:pt>
                <c:pt idx="6">
                  <c:v>0.509585</c:v>
                </c:pt>
                <c:pt idx="7">
                  <c:v>0.474802</c:v>
                </c:pt>
                <c:pt idx="8">
                  <c:v>0.46544</c:v>
                </c:pt>
                <c:pt idx="9">
                  <c:v>0.441849</c:v>
                </c:pt>
                <c:pt idx="10">
                  <c:v>0.456887</c:v>
                </c:pt>
                <c:pt idx="11">
                  <c:v>0.439899</c:v>
                </c:pt>
                <c:pt idx="12">
                  <c:v>0.395883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Cursando o graduado de Educ. Superior</c:v>
                </c:pt>
              </c:strCache>
            </c:strRef>
          </c:tx>
          <c:spPr>
            <a:ln w="28575" cap="flat">
              <a:solidFill>
                <a:srgbClr val="98B95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Sheet1!$B$1:$N$1</c:f>
              <c:strCache>
                <c:ptCount val="13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Sept-17</c:v>
                </c:pt>
                <c:pt idx="4">
                  <c:v>Oct-17</c:v>
                </c:pt>
                <c:pt idx="5">
                  <c:v>Nov-17</c:v>
                </c:pt>
                <c:pt idx="6">
                  <c:v>Dec-17</c:v>
                </c:pt>
                <c:pt idx="7">
                  <c:v>Jan-18</c:v>
                </c:pt>
                <c:pt idx="8">
                  <c:v>Feb-18</c:v>
                </c:pt>
                <c:pt idx="9">
                  <c:v>Mar-18</c:v>
                </c:pt>
                <c:pt idx="10">
                  <c:v>Apr-18</c:v>
                </c:pt>
                <c:pt idx="11">
                  <c:v>May-18</c:v>
                </c:pt>
                <c:pt idx="12">
                  <c:v>Jun-18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0">
                  <c:v>0.195738</c:v>
                </c:pt>
                <c:pt idx="1">
                  <c:v>0.301928</c:v>
                </c:pt>
                <c:pt idx="2">
                  <c:v>0.376528</c:v>
                </c:pt>
                <c:pt idx="3">
                  <c:v>0.376803</c:v>
                </c:pt>
                <c:pt idx="4">
                  <c:v>0.38295</c:v>
                </c:pt>
                <c:pt idx="5">
                  <c:v>0.399324</c:v>
                </c:pt>
                <c:pt idx="6">
                  <c:v>0.414371</c:v>
                </c:pt>
                <c:pt idx="7">
                  <c:v>0.437431</c:v>
                </c:pt>
                <c:pt idx="8">
                  <c:v>0.443311</c:v>
                </c:pt>
                <c:pt idx="9">
                  <c:v>0.407341</c:v>
                </c:pt>
                <c:pt idx="10">
                  <c:v>0.405329</c:v>
                </c:pt>
                <c:pt idx="11">
                  <c:v>0.429957</c:v>
                </c:pt>
                <c:pt idx="12">
                  <c:v>0.39887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2447968"/>
        <c:axId val="-2132458832"/>
      </c:lineChart>
      <c:catAx>
        <c:axId val="-213244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-5400000"/>
          <a:lstStyle/>
          <a:p>
            <a:pPr>
              <a:defRPr sz="2200" b="0" i="0" u="none" strike="noStrike">
                <a:solidFill>
                  <a:srgbClr val="000000"/>
                </a:solidFill>
                <a:latin typeface="Arial"/>
              </a:defRPr>
            </a:pPr>
            <a:endParaRPr lang="es-ES_tradnl"/>
          </a:p>
        </c:txPr>
        <c:crossAx val="-2132458832"/>
        <c:crosses val="autoZero"/>
        <c:auto val="1"/>
        <c:lblAlgn val="ctr"/>
        <c:lblOffset val="100"/>
        <c:noMultiLvlLbl val="1"/>
      </c:catAx>
      <c:valAx>
        <c:axId val="-2132458832"/>
        <c:scaling>
          <c:orientation val="minMax"/>
        </c:scaling>
        <c:delete val="0"/>
        <c:axPos val="l"/>
        <c:title>
          <c:tx>
            <c:rich>
              <a:bodyPr rot="-5400000"/>
              <a:lstStyle/>
              <a:p>
                <a:pPr>
                  <a:defRPr sz="2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s-ES_tradnl" sz="2200" b="1" i="0" u="none" strike="noStrike">
                    <a:solidFill>
                      <a:srgbClr val="000000"/>
                    </a:solidFill>
                    <a:latin typeface="Arial"/>
                  </a:rPr>
                  <a:t>% de jóvenes con empleo formal</a:t>
                </a:r>
              </a:p>
            </c:rich>
          </c:tx>
          <c:layout/>
          <c:overlay val="1"/>
        </c:title>
        <c:numFmt formatCode="0%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000000"/>
                </a:solidFill>
                <a:latin typeface="Arial"/>
              </a:defRPr>
            </a:pPr>
            <a:endParaRPr lang="es-ES_tradnl"/>
          </a:p>
        </c:txPr>
        <c:crossAx val="-2132447968"/>
        <c:crosses val="autoZero"/>
        <c:crossBetween val="between"/>
        <c:majorUnit val="0.175"/>
        <c:minorUnit val="0.087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7327"/>
          <c:y val="0.84772"/>
          <c:w val="0.808292"/>
          <c:h val="0.15228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000000"/>
              </a:solidFill>
              <a:latin typeface="Arial"/>
            </a:defRPr>
          </a:pPr>
          <a:endParaRPr lang="es-ES_tradnl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484C9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3197E0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solidFill>
                <a:srgbClr val="B9B9B9"/>
              </a:solidFill>
              <a:ln w="12700" cap="flat">
                <a:noFill/>
                <a:miter lim="400000"/>
              </a:ln>
              <a:effectLst/>
            </c:spPr>
          </c:dPt>
          <c:cat>
            <c:strRef>
              <c:f>Sheet1!$B$1:$D$1</c:f>
              <c:strCache>
                <c:ptCount val="3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28.0</c:v>
                </c:pt>
                <c:pt idx="1">
                  <c:v>26.0</c:v>
                </c:pt>
                <c:pt idx="2">
                  <c:v>45.0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484C9"/>
            </a:solidFill>
            <a:ln w="12700" cap="flat">
              <a:noFill/>
              <a:miter lim="400000"/>
            </a:ln>
            <a:effectLst/>
          </c:spPr>
          <c:explosion val="3"/>
          <c:dPt>
            <c:idx val="0"/>
            <c:bubble3D val="0"/>
          </c:dPt>
          <c:dPt>
            <c:idx val="1"/>
            <c:bubble3D val="0"/>
            <c:explosion val="0"/>
            <c:spPr>
              <a:solidFill>
                <a:srgbClr val="3197E0"/>
              </a:solidFill>
              <a:ln w="12700" cap="flat">
                <a:noFill/>
                <a:miter lim="400000"/>
              </a:ln>
              <a:effectLst/>
            </c:spPr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28.0</c:v>
                </c:pt>
                <c:pt idx="1">
                  <c:v>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17805"/>
          <c:y val="0.0490185"/>
          <c:w val="0.81695"/>
          <c:h val="0.60838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beneficiarios PPP 2012</c:v>
                </c:pt>
              </c:strCache>
            </c:strRef>
          </c:tx>
          <c:spPr>
            <a:ln w="12700" cap="flat">
              <a:noFill/>
              <a:miter lim="400000"/>
            </a:ln>
            <a:effectLst/>
          </c:spPr>
          <c:marker>
            <c:symbol val="none"/>
          </c:marker>
          <c:cat>
            <c:strRef>
              <c:f>Sheet1!$B$1:$AE$1</c:f>
              <c:strCache>
                <c:ptCount val="30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Sept-16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  <c:pt idx="12">
                  <c:v>Jan-17</c:v>
                </c:pt>
                <c:pt idx="13">
                  <c:v>Feb-17</c:v>
                </c:pt>
                <c:pt idx="14">
                  <c:v>Mar-17</c:v>
                </c:pt>
                <c:pt idx="15">
                  <c:v>Apr-17</c:v>
                </c:pt>
                <c:pt idx="16">
                  <c:v>May-17</c:v>
                </c:pt>
                <c:pt idx="17">
                  <c:v>Jun-17</c:v>
                </c:pt>
                <c:pt idx="18">
                  <c:v>Jul-17</c:v>
                </c:pt>
                <c:pt idx="19">
                  <c:v>Aug-17</c:v>
                </c:pt>
                <c:pt idx="20">
                  <c:v>Sept-17</c:v>
                </c:pt>
                <c:pt idx="21">
                  <c:v>Oct-17</c:v>
                </c:pt>
                <c:pt idx="22">
                  <c:v>Nov-17</c:v>
                </c:pt>
                <c:pt idx="23">
                  <c:v>Dec-17</c:v>
                </c:pt>
                <c:pt idx="24">
                  <c:v>Jan-18</c:v>
                </c:pt>
                <c:pt idx="25">
                  <c:v>Feb-18</c:v>
                </c:pt>
                <c:pt idx="26">
                  <c:v>Mar-18</c:v>
                </c:pt>
                <c:pt idx="27">
                  <c:v>Apr-18</c:v>
                </c:pt>
                <c:pt idx="28">
                  <c:v>May-18</c:v>
                </c:pt>
                <c:pt idx="29">
                  <c:v>Jun-18</c:v>
                </c:pt>
              </c:strCache>
            </c:strRef>
          </c:cat>
          <c:val>
            <c:numRef>
              <c:f>Sheet1!$B$2:$AE$2</c:f>
              <c:numCache>
                <c:formatCode>General</c:formatCode>
                <c:ptCount val="30"/>
                <c:pt idx="0">
                  <c:v>0.011498</c:v>
                </c:pt>
                <c:pt idx="1">
                  <c:v>0.003664</c:v>
                </c:pt>
                <c:pt idx="2">
                  <c:v>0.006254</c:v>
                </c:pt>
                <c:pt idx="3">
                  <c:v>0.009666</c:v>
                </c:pt>
                <c:pt idx="4">
                  <c:v>0.017121</c:v>
                </c:pt>
                <c:pt idx="5">
                  <c:v>0.026407</c:v>
                </c:pt>
                <c:pt idx="6">
                  <c:v>0.037147</c:v>
                </c:pt>
                <c:pt idx="7">
                  <c:v>0.048266</c:v>
                </c:pt>
                <c:pt idx="8">
                  <c:v>0.05591</c:v>
                </c:pt>
                <c:pt idx="9">
                  <c:v>0.065007</c:v>
                </c:pt>
                <c:pt idx="10">
                  <c:v>0.071641</c:v>
                </c:pt>
                <c:pt idx="11">
                  <c:v>0.08377</c:v>
                </c:pt>
                <c:pt idx="12">
                  <c:v>0.092299</c:v>
                </c:pt>
                <c:pt idx="13">
                  <c:v>0.094636</c:v>
                </c:pt>
                <c:pt idx="14">
                  <c:v>0.096089</c:v>
                </c:pt>
                <c:pt idx="15">
                  <c:v>0.09868</c:v>
                </c:pt>
                <c:pt idx="16">
                  <c:v>0.101586</c:v>
                </c:pt>
                <c:pt idx="17">
                  <c:v>0.105376</c:v>
                </c:pt>
                <c:pt idx="18">
                  <c:v>0.112894</c:v>
                </c:pt>
                <c:pt idx="19">
                  <c:v>0.118643</c:v>
                </c:pt>
                <c:pt idx="20">
                  <c:v>0.123192</c:v>
                </c:pt>
                <c:pt idx="21">
                  <c:v>0.128625</c:v>
                </c:pt>
                <c:pt idx="22">
                  <c:v>0.137596</c:v>
                </c:pt>
                <c:pt idx="23">
                  <c:v>0.140123</c:v>
                </c:pt>
                <c:pt idx="24">
                  <c:v>0.149283</c:v>
                </c:pt>
                <c:pt idx="25">
                  <c:v>0.146693</c:v>
                </c:pt>
                <c:pt idx="26">
                  <c:v>0.14644</c:v>
                </c:pt>
                <c:pt idx="27">
                  <c:v>0.145429</c:v>
                </c:pt>
                <c:pt idx="28">
                  <c:v>0.149978</c:v>
                </c:pt>
                <c:pt idx="29">
                  <c:v>0.158633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Beneficiarios PPP 2012</c:v>
                </c:pt>
              </c:strCache>
            </c:strRef>
          </c:tx>
          <c:spPr>
            <a:ln w="12700" cap="flat">
              <a:noFill/>
              <a:miter lim="400000"/>
            </a:ln>
            <a:effectLst/>
          </c:spPr>
          <c:marker>
            <c:symbol val="none"/>
          </c:marker>
          <c:cat>
            <c:strRef>
              <c:f>Sheet1!$B$1:$AE$1</c:f>
              <c:strCache>
                <c:ptCount val="30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Sept-16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  <c:pt idx="12">
                  <c:v>Jan-17</c:v>
                </c:pt>
                <c:pt idx="13">
                  <c:v>Feb-17</c:v>
                </c:pt>
                <c:pt idx="14">
                  <c:v>Mar-17</c:v>
                </c:pt>
                <c:pt idx="15">
                  <c:v>Apr-17</c:v>
                </c:pt>
                <c:pt idx="16">
                  <c:v>May-17</c:v>
                </c:pt>
                <c:pt idx="17">
                  <c:v>Jun-17</c:v>
                </c:pt>
                <c:pt idx="18">
                  <c:v>Jul-17</c:v>
                </c:pt>
                <c:pt idx="19">
                  <c:v>Aug-17</c:v>
                </c:pt>
                <c:pt idx="20">
                  <c:v>Sept-17</c:v>
                </c:pt>
                <c:pt idx="21">
                  <c:v>Oct-17</c:v>
                </c:pt>
                <c:pt idx="22">
                  <c:v>Nov-17</c:v>
                </c:pt>
                <c:pt idx="23">
                  <c:v>Dec-17</c:v>
                </c:pt>
                <c:pt idx="24">
                  <c:v>Jan-18</c:v>
                </c:pt>
                <c:pt idx="25">
                  <c:v>Feb-18</c:v>
                </c:pt>
                <c:pt idx="26">
                  <c:v>Mar-18</c:v>
                </c:pt>
                <c:pt idx="27">
                  <c:v>Apr-18</c:v>
                </c:pt>
                <c:pt idx="28">
                  <c:v>May-18</c:v>
                </c:pt>
                <c:pt idx="29">
                  <c:v>Jun-18</c:v>
                </c:pt>
              </c:strCache>
            </c:strRef>
          </c:cat>
          <c:val>
            <c:numRef>
              <c:f>Sheet1!$B$3:$AE$3</c:f>
              <c:numCache>
                <c:formatCode>General</c:formatCode>
                <c:ptCount val="30"/>
                <c:pt idx="0">
                  <c:v>0.012883</c:v>
                </c:pt>
                <c:pt idx="1">
                  <c:v>0.003827</c:v>
                </c:pt>
                <c:pt idx="2">
                  <c:v>0.007398</c:v>
                </c:pt>
                <c:pt idx="3">
                  <c:v>0.009821</c:v>
                </c:pt>
                <c:pt idx="4">
                  <c:v>0.017857</c:v>
                </c:pt>
                <c:pt idx="5">
                  <c:v>0.037117</c:v>
                </c:pt>
                <c:pt idx="6">
                  <c:v>0.0375</c:v>
                </c:pt>
                <c:pt idx="7">
                  <c:v>0.041071</c:v>
                </c:pt>
                <c:pt idx="8">
                  <c:v>0.04273</c:v>
                </c:pt>
                <c:pt idx="9">
                  <c:v>0.046939</c:v>
                </c:pt>
                <c:pt idx="10">
                  <c:v>0.050638</c:v>
                </c:pt>
                <c:pt idx="11">
                  <c:v>0.056888</c:v>
                </c:pt>
                <c:pt idx="12">
                  <c:v>0.065561</c:v>
                </c:pt>
                <c:pt idx="13">
                  <c:v>0.069005</c:v>
                </c:pt>
                <c:pt idx="14">
                  <c:v>0.070918</c:v>
                </c:pt>
                <c:pt idx="15">
                  <c:v>0.075893</c:v>
                </c:pt>
                <c:pt idx="16">
                  <c:v>0.081888</c:v>
                </c:pt>
                <c:pt idx="17">
                  <c:v>0.13648</c:v>
                </c:pt>
                <c:pt idx="18">
                  <c:v>0.15625</c:v>
                </c:pt>
                <c:pt idx="19">
                  <c:v>0.171939</c:v>
                </c:pt>
                <c:pt idx="20">
                  <c:v>0.182526</c:v>
                </c:pt>
                <c:pt idx="21">
                  <c:v>0.195025</c:v>
                </c:pt>
                <c:pt idx="22">
                  <c:v>0.203061</c:v>
                </c:pt>
                <c:pt idx="23">
                  <c:v>0.211607</c:v>
                </c:pt>
                <c:pt idx="24">
                  <c:v>0.220153</c:v>
                </c:pt>
                <c:pt idx="25">
                  <c:v>0.215051</c:v>
                </c:pt>
                <c:pt idx="26">
                  <c:v>0.211225</c:v>
                </c:pt>
                <c:pt idx="27">
                  <c:v>0.211862</c:v>
                </c:pt>
                <c:pt idx="28">
                  <c:v>0.215944</c:v>
                </c:pt>
                <c:pt idx="29">
                  <c:v>0.221429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29191712"/>
        <c:axId val="-2129022256"/>
      </c:lineChart>
      <c:catAx>
        <c:axId val="-212919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-5400000"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endParaRPr lang="es-ES_tradnl"/>
          </a:p>
        </c:txPr>
        <c:crossAx val="-2129022256"/>
        <c:crosses val="autoZero"/>
        <c:auto val="1"/>
        <c:lblAlgn val="ctr"/>
        <c:lblOffset val="100"/>
        <c:noMultiLvlLbl val="1"/>
      </c:catAx>
      <c:valAx>
        <c:axId val="-2129022256"/>
        <c:scaling>
          <c:orientation val="minMax"/>
        </c:scaling>
        <c:delete val="0"/>
        <c:axPos val="l"/>
        <c:title>
          <c:tx>
            <c:rich>
              <a:bodyPr rot="-5400000"/>
              <a:lstStyle/>
              <a:p>
                <a:pPr>
                  <a:defRPr sz="2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s-ES_tradnl" sz="2200" b="1" i="0" u="none" strike="noStrike">
                    <a:solidFill>
                      <a:srgbClr val="000000"/>
                    </a:solidFill>
                    <a:latin typeface="Arial"/>
                  </a:rPr>
                  <a:t>% de jóvenes con empleo formal</a:t>
                </a:r>
              </a:p>
            </c:rich>
          </c:tx>
          <c:layout/>
          <c:overlay val="1"/>
        </c:title>
        <c:numFmt formatCode="0%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000000"/>
                </a:solidFill>
                <a:latin typeface="Arial"/>
              </a:defRPr>
            </a:pPr>
            <a:endParaRPr lang="es-ES_tradnl"/>
          </a:p>
        </c:txPr>
        <c:crossAx val="-2129191712"/>
        <c:crosses val="autoZero"/>
        <c:crossBetween val="between"/>
        <c:majorUnit val="0.075"/>
        <c:minorUnit val="0.037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37044"/>
          <c:y val="0.866076"/>
          <c:w val="0.727652"/>
          <c:h val="0.13392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FFFFFF"/>
              </a:solidFill>
              <a:latin typeface="Arial"/>
            </a:defRPr>
          </a:pPr>
          <a:endParaRPr lang="es-ES_tradnl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17729"/>
          <c:y val="0.0490185"/>
          <c:w val="0.81771"/>
          <c:h val="0.60838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beneficiarios PPP 2012</c:v>
                </c:pt>
              </c:strCache>
            </c:strRef>
          </c:tx>
          <c:spPr>
            <a:ln w="28575" cap="flat">
              <a:solidFill>
                <a:srgbClr val="4A7EBB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Sheet1!$B$1:$AE$1</c:f>
              <c:strCache>
                <c:ptCount val="30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Sept-16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  <c:pt idx="12">
                  <c:v>Jan-17</c:v>
                </c:pt>
                <c:pt idx="13">
                  <c:v>Feb-17</c:v>
                </c:pt>
                <c:pt idx="14">
                  <c:v>Mar-17</c:v>
                </c:pt>
                <c:pt idx="15">
                  <c:v>Apr-17</c:v>
                </c:pt>
                <c:pt idx="16">
                  <c:v>May-17</c:v>
                </c:pt>
                <c:pt idx="17">
                  <c:v>Jun-17</c:v>
                </c:pt>
                <c:pt idx="18">
                  <c:v>Jul-17</c:v>
                </c:pt>
                <c:pt idx="19">
                  <c:v>Aug-17</c:v>
                </c:pt>
                <c:pt idx="20">
                  <c:v>Sept-17</c:v>
                </c:pt>
                <c:pt idx="21">
                  <c:v>Oct-17</c:v>
                </c:pt>
                <c:pt idx="22">
                  <c:v>Nov-17</c:v>
                </c:pt>
                <c:pt idx="23">
                  <c:v>Dec-17</c:v>
                </c:pt>
                <c:pt idx="24">
                  <c:v>Jan-18</c:v>
                </c:pt>
                <c:pt idx="25">
                  <c:v>Feb-18</c:v>
                </c:pt>
                <c:pt idx="26">
                  <c:v>Mar-18</c:v>
                </c:pt>
                <c:pt idx="27">
                  <c:v>Apr-18</c:v>
                </c:pt>
                <c:pt idx="28">
                  <c:v>May-18</c:v>
                </c:pt>
                <c:pt idx="29">
                  <c:v>Jun-18</c:v>
                </c:pt>
              </c:strCache>
            </c:strRef>
          </c:cat>
          <c:val>
            <c:numRef>
              <c:f>Sheet1!$B$2:$AE$2</c:f>
              <c:numCache>
                <c:formatCode>General</c:formatCode>
                <c:ptCount val="30"/>
                <c:pt idx="0">
                  <c:v>0.011498</c:v>
                </c:pt>
                <c:pt idx="1">
                  <c:v>0.003664</c:v>
                </c:pt>
                <c:pt idx="2">
                  <c:v>0.006254</c:v>
                </c:pt>
                <c:pt idx="3">
                  <c:v>0.009666</c:v>
                </c:pt>
                <c:pt idx="4">
                  <c:v>0.017121</c:v>
                </c:pt>
                <c:pt idx="5">
                  <c:v>0.026407</c:v>
                </c:pt>
                <c:pt idx="6">
                  <c:v>0.037147</c:v>
                </c:pt>
                <c:pt idx="7">
                  <c:v>0.048266</c:v>
                </c:pt>
                <c:pt idx="8">
                  <c:v>0.05591</c:v>
                </c:pt>
                <c:pt idx="9">
                  <c:v>0.065007</c:v>
                </c:pt>
                <c:pt idx="10">
                  <c:v>0.071641</c:v>
                </c:pt>
                <c:pt idx="11">
                  <c:v>0.08377</c:v>
                </c:pt>
                <c:pt idx="12">
                  <c:v>0.092299</c:v>
                </c:pt>
                <c:pt idx="13">
                  <c:v>0.094636</c:v>
                </c:pt>
                <c:pt idx="14">
                  <c:v>0.096089</c:v>
                </c:pt>
                <c:pt idx="15">
                  <c:v>0.09868</c:v>
                </c:pt>
                <c:pt idx="16">
                  <c:v>0.101586</c:v>
                </c:pt>
                <c:pt idx="17">
                  <c:v>0.105376</c:v>
                </c:pt>
                <c:pt idx="18">
                  <c:v>0.112894</c:v>
                </c:pt>
                <c:pt idx="19">
                  <c:v>0.118643</c:v>
                </c:pt>
                <c:pt idx="20">
                  <c:v>0.123192</c:v>
                </c:pt>
                <c:pt idx="21">
                  <c:v>0.128625</c:v>
                </c:pt>
                <c:pt idx="22">
                  <c:v>0.137596</c:v>
                </c:pt>
                <c:pt idx="23">
                  <c:v>0.140123</c:v>
                </c:pt>
                <c:pt idx="24">
                  <c:v>0.149283</c:v>
                </c:pt>
                <c:pt idx="25">
                  <c:v>0.146693</c:v>
                </c:pt>
                <c:pt idx="26">
                  <c:v>0.14644</c:v>
                </c:pt>
                <c:pt idx="27">
                  <c:v>0.145429</c:v>
                </c:pt>
                <c:pt idx="28">
                  <c:v>0.149978</c:v>
                </c:pt>
                <c:pt idx="29">
                  <c:v>0.158633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Beneficiarios PPP 2012</c:v>
                </c:pt>
              </c:strCache>
            </c:strRef>
          </c:tx>
          <c:spPr>
            <a:ln w="12700" cap="flat">
              <a:noFill/>
              <a:miter lim="400000"/>
            </a:ln>
            <a:effectLst/>
          </c:spPr>
          <c:marker>
            <c:symbol val="none"/>
          </c:marker>
          <c:cat>
            <c:strRef>
              <c:f>Sheet1!$B$1:$AE$1</c:f>
              <c:strCache>
                <c:ptCount val="30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Sept-16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  <c:pt idx="12">
                  <c:v>Jan-17</c:v>
                </c:pt>
                <c:pt idx="13">
                  <c:v>Feb-17</c:v>
                </c:pt>
                <c:pt idx="14">
                  <c:v>Mar-17</c:v>
                </c:pt>
                <c:pt idx="15">
                  <c:v>Apr-17</c:v>
                </c:pt>
                <c:pt idx="16">
                  <c:v>May-17</c:v>
                </c:pt>
                <c:pt idx="17">
                  <c:v>Jun-17</c:v>
                </c:pt>
                <c:pt idx="18">
                  <c:v>Jul-17</c:v>
                </c:pt>
                <c:pt idx="19">
                  <c:v>Aug-17</c:v>
                </c:pt>
                <c:pt idx="20">
                  <c:v>Sept-17</c:v>
                </c:pt>
                <c:pt idx="21">
                  <c:v>Oct-17</c:v>
                </c:pt>
                <c:pt idx="22">
                  <c:v>Nov-17</c:v>
                </c:pt>
                <c:pt idx="23">
                  <c:v>Dec-17</c:v>
                </c:pt>
                <c:pt idx="24">
                  <c:v>Jan-18</c:v>
                </c:pt>
                <c:pt idx="25">
                  <c:v>Feb-18</c:v>
                </c:pt>
                <c:pt idx="26">
                  <c:v>Mar-18</c:v>
                </c:pt>
                <c:pt idx="27">
                  <c:v>Apr-18</c:v>
                </c:pt>
                <c:pt idx="28">
                  <c:v>May-18</c:v>
                </c:pt>
                <c:pt idx="29">
                  <c:v>Jun-18</c:v>
                </c:pt>
              </c:strCache>
            </c:strRef>
          </c:cat>
          <c:val>
            <c:numRef>
              <c:f>Sheet1!$B$3:$AE$3</c:f>
              <c:numCache>
                <c:formatCode>General</c:formatCode>
                <c:ptCount val="30"/>
                <c:pt idx="0">
                  <c:v>0.012883</c:v>
                </c:pt>
                <c:pt idx="1">
                  <c:v>0.003827</c:v>
                </c:pt>
                <c:pt idx="2">
                  <c:v>0.007398</c:v>
                </c:pt>
                <c:pt idx="3">
                  <c:v>0.009821</c:v>
                </c:pt>
                <c:pt idx="4">
                  <c:v>0.017857</c:v>
                </c:pt>
                <c:pt idx="5">
                  <c:v>0.037117</c:v>
                </c:pt>
                <c:pt idx="6">
                  <c:v>0.0375</c:v>
                </c:pt>
                <c:pt idx="7">
                  <c:v>0.041071</c:v>
                </c:pt>
                <c:pt idx="8">
                  <c:v>0.04273</c:v>
                </c:pt>
                <c:pt idx="9">
                  <c:v>0.046939</c:v>
                </c:pt>
                <c:pt idx="10">
                  <c:v>0.050638</c:v>
                </c:pt>
                <c:pt idx="11">
                  <c:v>0.056888</c:v>
                </c:pt>
                <c:pt idx="12">
                  <c:v>0.065561</c:v>
                </c:pt>
                <c:pt idx="13">
                  <c:v>0.069005</c:v>
                </c:pt>
                <c:pt idx="14">
                  <c:v>0.070918</c:v>
                </c:pt>
                <c:pt idx="15">
                  <c:v>0.075893</c:v>
                </c:pt>
                <c:pt idx="16">
                  <c:v>0.081888</c:v>
                </c:pt>
                <c:pt idx="17">
                  <c:v>0.13648</c:v>
                </c:pt>
                <c:pt idx="18">
                  <c:v>0.15625</c:v>
                </c:pt>
                <c:pt idx="19">
                  <c:v>0.171939</c:v>
                </c:pt>
                <c:pt idx="20">
                  <c:v>0.182526</c:v>
                </c:pt>
                <c:pt idx="21">
                  <c:v>0.195025</c:v>
                </c:pt>
                <c:pt idx="22">
                  <c:v>0.203061</c:v>
                </c:pt>
                <c:pt idx="23">
                  <c:v>0.211607</c:v>
                </c:pt>
                <c:pt idx="24">
                  <c:v>0.220153</c:v>
                </c:pt>
                <c:pt idx="25">
                  <c:v>0.215051</c:v>
                </c:pt>
                <c:pt idx="26">
                  <c:v>0.211225</c:v>
                </c:pt>
                <c:pt idx="27">
                  <c:v>0.211862</c:v>
                </c:pt>
                <c:pt idx="28">
                  <c:v>0.215944</c:v>
                </c:pt>
                <c:pt idx="29">
                  <c:v>0.221429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1936496"/>
        <c:axId val="2132668512"/>
      </c:lineChart>
      <c:catAx>
        <c:axId val="2131936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-5400000"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endParaRPr lang="es-ES_tradnl"/>
          </a:p>
        </c:txPr>
        <c:crossAx val="2132668512"/>
        <c:crosses val="autoZero"/>
        <c:auto val="1"/>
        <c:lblAlgn val="ctr"/>
        <c:lblOffset val="100"/>
        <c:noMultiLvlLbl val="1"/>
      </c:catAx>
      <c:valAx>
        <c:axId val="2132668512"/>
        <c:scaling>
          <c:orientation val="minMax"/>
        </c:scaling>
        <c:delete val="0"/>
        <c:axPos val="l"/>
        <c:title>
          <c:tx>
            <c:rich>
              <a:bodyPr rot="-5400000"/>
              <a:lstStyle/>
              <a:p>
                <a:pPr>
                  <a:defRPr sz="2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s-ES_tradnl" sz="2200" b="1" i="0" u="none" strike="noStrike">
                    <a:solidFill>
                      <a:srgbClr val="000000"/>
                    </a:solidFill>
                    <a:latin typeface="Arial"/>
                  </a:rPr>
                  <a:t>% de jóvenes con empleo formal</a:t>
                </a:r>
              </a:p>
            </c:rich>
          </c:tx>
          <c:layout/>
          <c:overlay val="1"/>
        </c:title>
        <c:numFmt formatCode="0%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000000"/>
                </a:solidFill>
                <a:latin typeface="Arial"/>
              </a:defRPr>
            </a:pPr>
            <a:endParaRPr lang="es-ES_tradnl"/>
          </a:p>
        </c:txPr>
        <c:crossAx val="2131936496"/>
        <c:crosses val="autoZero"/>
        <c:crossBetween val="between"/>
        <c:majorUnit val="0.075"/>
        <c:minorUnit val="0.037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36032"/>
          <c:y val="0.866076"/>
          <c:w val="0.724545"/>
          <c:h val="0.13392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000000"/>
              </a:solidFill>
              <a:latin typeface="Arial"/>
            </a:defRPr>
          </a:pPr>
          <a:endParaRPr lang="es-ES_tradnl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17729"/>
          <c:y val="0.0490185"/>
          <c:w val="0.81771"/>
          <c:h val="0.60838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beneficiarios PPP 2012</c:v>
                </c:pt>
              </c:strCache>
            </c:strRef>
          </c:tx>
          <c:spPr>
            <a:ln w="28575" cap="flat">
              <a:solidFill>
                <a:srgbClr val="4A7EBB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Sheet1!$B$1:$AE$1</c:f>
              <c:strCache>
                <c:ptCount val="30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Sept-16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  <c:pt idx="12">
                  <c:v>Jan-17</c:v>
                </c:pt>
                <c:pt idx="13">
                  <c:v>Feb-17</c:v>
                </c:pt>
                <c:pt idx="14">
                  <c:v>Mar-17</c:v>
                </c:pt>
                <c:pt idx="15">
                  <c:v>Apr-17</c:v>
                </c:pt>
                <c:pt idx="16">
                  <c:v>May-17</c:v>
                </c:pt>
                <c:pt idx="17">
                  <c:v>Jun-17</c:v>
                </c:pt>
                <c:pt idx="18">
                  <c:v>Jul-17</c:v>
                </c:pt>
                <c:pt idx="19">
                  <c:v>Aug-17</c:v>
                </c:pt>
                <c:pt idx="20">
                  <c:v>Sept-17</c:v>
                </c:pt>
                <c:pt idx="21">
                  <c:v>Oct-17</c:v>
                </c:pt>
                <c:pt idx="22">
                  <c:v>Nov-17</c:v>
                </c:pt>
                <c:pt idx="23">
                  <c:v>Dec-17</c:v>
                </c:pt>
                <c:pt idx="24">
                  <c:v>Jan-18</c:v>
                </c:pt>
                <c:pt idx="25">
                  <c:v>Feb-18</c:v>
                </c:pt>
                <c:pt idx="26">
                  <c:v>Mar-18</c:v>
                </c:pt>
                <c:pt idx="27">
                  <c:v>Apr-18</c:v>
                </c:pt>
                <c:pt idx="28">
                  <c:v>May-18</c:v>
                </c:pt>
                <c:pt idx="29">
                  <c:v>Jun-18</c:v>
                </c:pt>
              </c:strCache>
            </c:strRef>
          </c:cat>
          <c:val>
            <c:numRef>
              <c:f>Sheet1!$B$2:$AE$2</c:f>
              <c:numCache>
                <c:formatCode>General</c:formatCode>
                <c:ptCount val="30"/>
                <c:pt idx="0">
                  <c:v>0.011498</c:v>
                </c:pt>
                <c:pt idx="1">
                  <c:v>0.003664</c:v>
                </c:pt>
                <c:pt idx="2">
                  <c:v>0.006254</c:v>
                </c:pt>
                <c:pt idx="3">
                  <c:v>0.009666</c:v>
                </c:pt>
                <c:pt idx="4">
                  <c:v>0.017121</c:v>
                </c:pt>
                <c:pt idx="5">
                  <c:v>0.026407</c:v>
                </c:pt>
                <c:pt idx="6">
                  <c:v>0.037147</c:v>
                </c:pt>
                <c:pt idx="7">
                  <c:v>0.048266</c:v>
                </c:pt>
                <c:pt idx="8">
                  <c:v>0.05591</c:v>
                </c:pt>
                <c:pt idx="9">
                  <c:v>0.065007</c:v>
                </c:pt>
                <c:pt idx="10">
                  <c:v>0.071641</c:v>
                </c:pt>
                <c:pt idx="11">
                  <c:v>0.08377</c:v>
                </c:pt>
                <c:pt idx="12">
                  <c:v>0.092299</c:v>
                </c:pt>
                <c:pt idx="13">
                  <c:v>0.094636</c:v>
                </c:pt>
                <c:pt idx="14">
                  <c:v>0.096089</c:v>
                </c:pt>
                <c:pt idx="15">
                  <c:v>0.09868</c:v>
                </c:pt>
                <c:pt idx="16">
                  <c:v>0.101586</c:v>
                </c:pt>
                <c:pt idx="17">
                  <c:v>0.105376</c:v>
                </c:pt>
                <c:pt idx="18">
                  <c:v>0.112894</c:v>
                </c:pt>
                <c:pt idx="19">
                  <c:v>0.118643</c:v>
                </c:pt>
                <c:pt idx="20">
                  <c:v>0.123192</c:v>
                </c:pt>
                <c:pt idx="21">
                  <c:v>0.128625</c:v>
                </c:pt>
                <c:pt idx="22">
                  <c:v>0.137596</c:v>
                </c:pt>
                <c:pt idx="23">
                  <c:v>0.140123</c:v>
                </c:pt>
                <c:pt idx="24">
                  <c:v>0.149283</c:v>
                </c:pt>
                <c:pt idx="25">
                  <c:v>0.146693</c:v>
                </c:pt>
                <c:pt idx="26">
                  <c:v>0.14644</c:v>
                </c:pt>
                <c:pt idx="27">
                  <c:v>0.145429</c:v>
                </c:pt>
                <c:pt idx="28">
                  <c:v>0.149978</c:v>
                </c:pt>
                <c:pt idx="29">
                  <c:v>0.158633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Beneficiarios PPP 2012</c:v>
                </c:pt>
              </c:strCache>
            </c:strRef>
          </c:tx>
          <c:spPr>
            <a:ln w="12700" cap="flat">
              <a:noFill/>
              <a:miter lim="400000"/>
            </a:ln>
            <a:effectLst/>
          </c:spPr>
          <c:marker>
            <c:symbol val="none"/>
          </c:marker>
          <c:cat>
            <c:strRef>
              <c:f>Sheet1!$B$1:$AE$1</c:f>
              <c:strCache>
                <c:ptCount val="30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Sept-16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  <c:pt idx="12">
                  <c:v>Jan-17</c:v>
                </c:pt>
                <c:pt idx="13">
                  <c:v>Feb-17</c:v>
                </c:pt>
                <c:pt idx="14">
                  <c:v>Mar-17</c:v>
                </c:pt>
                <c:pt idx="15">
                  <c:v>Apr-17</c:v>
                </c:pt>
                <c:pt idx="16">
                  <c:v>May-17</c:v>
                </c:pt>
                <c:pt idx="17">
                  <c:v>Jun-17</c:v>
                </c:pt>
                <c:pt idx="18">
                  <c:v>Jul-17</c:v>
                </c:pt>
                <c:pt idx="19">
                  <c:v>Aug-17</c:v>
                </c:pt>
                <c:pt idx="20">
                  <c:v>Sept-17</c:v>
                </c:pt>
                <c:pt idx="21">
                  <c:v>Oct-17</c:v>
                </c:pt>
                <c:pt idx="22">
                  <c:v>Nov-17</c:v>
                </c:pt>
                <c:pt idx="23">
                  <c:v>Dec-17</c:v>
                </c:pt>
                <c:pt idx="24">
                  <c:v>Jan-18</c:v>
                </c:pt>
                <c:pt idx="25">
                  <c:v>Feb-18</c:v>
                </c:pt>
                <c:pt idx="26">
                  <c:v>Mar-18</c:v>
                </c:pt>
                <c:pt idx="27">
                  <c:v>Apr-18</c:v>
                </c:pt>
                <c:pt idx="28">
                  <c:v>May-18</c:v>
                </c:pt>
                <c:pt idx="29">
                  <c:v>Jun-18</c:v>
                </c:pt>
              </c:strCache>
            </c:strRef>
          </c:cat>
          <c:val>
            <c:numRef>
              <c:f>Sheet1!$B$3:$AE$3</c:f>
              <c:numCache>
                <c:formatCode>General</c:formatCode>
                <c:ptCount val="30"/>
                <c:pt idx="0">
                  <c:v>0.012883</c:v>
                </c:pt>
                <c:pt idx="1">
                  <c:v>0.003827</c:v>
                </c:pt>
                <c:pt idx="2">
                  <c:v>0.007398</c:v>
                </c:pt>
                <c:pt idx="3">
                  <c:v>0.009821</c:v>
                </c:pt>
                <c:pt idx="4">
                  <c:v>0.017857</c:v>
                </c:pt>
                <c:pt idx="5">
                  <c:v>0.037117</c:v>
                </c:pt>
                <c:pt idx="6">
                  <c:v>0.0375</c:v>
                </c:pt>
                <c:pt idx="7">
                  <c:v>0.041071</c:v>
                </c:pt>
                <c:pt idx="8">
                  <c:v>0.04273</c:v>
                </c:pt>
                <c:pt idx="9">
                  <c:v>0.046939</c:v>
                </c:pt>
                <c:pt idx="10">
                  <c:v>0.050638</c:v>
                </c:pt>
                <c:pt idx="11">
                  <c:v>0.056888</c:v>
                </c:pt>
                <c:pt idx="12">
                  <c:v>0.065561</c:v>
                </c:pt>
                <c:pt idx="13">
                  <c:v>0.069005</c:v>
                </c:pt>
                <c:pt idx="14">
                  <c:v>0.070918</c:v>
                </c:pt>
                <c:pt idx="15">
                  <c:v>0.075893</c:v>
                </c:pt>
                <c:pt idx="16">
                  <c:v>0.081888</c:v>
                </c:pt>
                <c:pt idx="17">
                  <c:v>0.13648</c:v>
                </c:pt>
                <c:pt idx="18">
                  <c:v>0.15625</c:v>
                </c:pt>
                <c:pt idx="19">
                  <c:v>0.171939</c:v>
                </c:pt>
                <c:pt idx="20">
                  <c:v>0.182526</c:v>
                </c:pt>
                <c:pt idx="21">
                  <c:v>0.195025</c:v>
                </c:pt>
                <c:pt idx="22">
                  <c:v>0.203061</c:v>
                </c:pt>
                <c:pt idx="23">
                  <c:v>0.211607</c:v>
                </c:pt>
                <c:pt idx="24">
                  <c:v>0.220153</c:v>
                </c:pt>
                <c:pt idx="25">
                  <c:v>0.215051</c:v>
                </c:pt>
                <c:pt idx="26">
                  <c:v>0.211225</c:v>
                </c:pt>
                <c:pt idx="27">
                  <c:v>0.211862</c:v>
                </c:pt>
                <c:pt idx="28">
                  <c:v>0.215944</c:v>
                </c:pt>
                <c:pt idx="29">
                  <c:v>0.221429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1437824"/>
        <c:axId val="-2131436432"/>
      </c:lineChart>
      <c:catAx>
        <c:axId val="-2131437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-5400000"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endParaRPr lang="es-ES_tradnl"/>
          </a:p>
        </c:txPr>
        <c:crossAx val="-2131436432"/>
        <c:crosses val="autoZero"/>
        <c:auto val="1"/>
        <c:lblAlgn val="ctr"/>
        <c:lblOffset val="100"/>
        <c:noMultiLvlLbl val="1"/>
      </c:catAx>
      <c:valAx>
        <c:axId val="-2131436432"/>
        <c:scaling>
          <c:orientation val="minMax"/>
        </c:scaling>
        <c:delete val="0"/>
        <c:axPos val="l"/>
        <c:title>
          <c:tx>
            <c:rich>
              <a:bodyPr rot="-5400000"/>
              <a:lstStyle/>
              <a:p>
                <a:pPr>
                  <a:defRPr sz="2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s-ES_tradnl" sz="2200" b="1" i="0" u="none" strike="noStrike">
                    <a:solidFill>
                      <a:srgbClr val="000000"/>
                    </a:solidFill>
                    <a:latin typeface="Arial"/>
                  </a:rPr>
                  <a:t>% de jóvenes con empleo formal</a:t>
                </a:r>
              </a:p>
            </c:rich>
          </c:tx>
          <c:layout/>
          <c:overlay val="1"/>
        </c:title>
        <c:numFmt formatCode="0%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000000"/>
                </a:solidFill>
                <a:latin typeface="Arial"/>
              </a:defRPr>
            </a:pPr>
            <a:endParaRPr lang="es-ES_tradnl"/>
          </a:p>
        </c:txPr>
        <c:crossAx val="-2131437824"/>
        <c:crosses val="autoZero"/>
        <c:crossBetween val="between"/>
        <c:majorUnit val="0.075"/>
        <c:minorUnit val="0.037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36032"/>
          <c:y val="0.866076"/>
          <c:w val="0.724545"/>
          <c:h val="0.13392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000000"/>
              </a:solidFill>
              <a:latin typeface="Arial"/>
            </a:defRPr>
          </a:pPr>
          <a:endParaRPr lang="es-ES_tradnl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17729"/>
          <c:y val="0.0490185"/>
          <c:w val="0.81771"/>
          <c:h val="0.60838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beneficiarios PPP 2012</c:v>
                </c:pt>
              </c:strCache>
            </c:strRef>
          </c:tx>
          <c:spPr>
            <a:ln w="28575" cap="flat">
              <a:solidFill>
                <a:srgbClr val="4A7EBB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Sheet1!$B$1:$AE$1</c:f>
              <c:strCache>
                <c:ptCount val="30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Sept-16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  <c:pt idx="12">
                  <c:v>Jan-17</c:v>
                </c:pt>
                <c:pt idx="13">
                  <c:v>Feb-17</c:v>
                </c:pt>
                <c:pt idx="14">
                  <c:v>Mar-17</c:v>
                </c:pt>
                <c:pt idx="15">
                  <c:v>Apr-17</c:v>
                </c:pt>
                <c:pt idx="16">
                  <c:v>May-17</c:v>
                </c:pt>
                <c:pt idx="17">
                  <c:v>Jun-17</c:v>
                </c:pt>
                <c:pt idx="18">
                  <c:v>Jul-17</c:v>
                </c:pt>
                <c:pt idx="19">
                  <c:v>Aug-17</c:v>
                </c:pt>
                <c:pt idx="20">
                  <c:v>Sept-17</c:v>
                </c:pt>
                <c:pt idx="21">
                  <c:v>Oct-17</c:v>
                </c:pt>
                <c:pt idx="22">
                  <c:v>Nov-17</c:v>
                </c:pt>
                <c:pt idx="23">
                  <c:v>Dec-17</c:v>
                </c:pt>
                <c:pt idx="24">
                  <c:v>Jan-18</c:v>
                </c:pt>
                <c:pt idx="25">
                  <c:v>Feb-18</c:v>
                </c:pt>
                <c:pt idx="26">
                  <c:v>Mar-18</c:v>
                </c:pt>
                <c:pt idx="27">
                  <c:v>Apr-18</c:v>
                </c:pt>
                <c:pt idx="28">
                  <c:v>May-18</c:v>
                </c:pt>
                <c:pt idx="29">
                  <c:v>Jun-18</c:v>
                </c:pt>
              </c:strCache>
            </c:strRef>
          </c:cat>
          <c:val>
            <c:numRef>
              <c:f>Sheet1!$B$2:$AE$2</c:f>
              <c:numCache>
                <c:formatCode>General</c:formatCode>
                <c:ptCount val="30"/>
                <c:pt idx="0">
                  <c:v>0.011498</c:v>
                </c:pt>
                <c:pt idx="1">
                  <c:v>0.003664</c:v>
                </c:pt>
                <c:pt idx="2">
                  <c:v>0.006254</c:v>
                </c:pt>
                <c:pt idx="3">
                  <c:v>0.009666</c:v>
                </c:pt>
                <c:pt idx="4">
                  <c:v>0.017121</c:v>
                </c:pt>
                <c:pt idx="5">
                  <c:v>0.026407</c:v>
                </c:pt>
                <c:pt idx="6">
                  <c:v>0.037147</c:v>
                </c:pt>
                <c:pt idx="7">
                  <c:v>0.048266</c:v>
                </c:pt>
                <c:pt idx="8">
                  <c:v>0.05591</c:v>
                </c:pt>
                <c:pt idx="9">
                  <c:v>0.065007</c:v>
                </c:pt>
                <c:pt idx="10">
                  <c:v>0.071641</c:v>
                </c:pt>
                <c:pt idx="11">
                  <c:v>0.08377</c:v>
                </c:pt>
                <c:pt idx="12">
                  <c:v>0.092299</c:v>
                </c:pt>
                <c:pt idx="13">
                  <c:v>0.094636</c:v>
                </c:pt>
                <c:pt idx="14">
                  <c:v>0.096089</c:v>
                </c:pt>
                <c:pt idx="15">
                  <c:v>0.09868</c:v>
                </c:pt>
                <c:pt idx="16">
                  <c:v>0.101586</c:v>
                </c:pt>
                <c:pt idx="17">
                  <c:v>0.105376</c:v>
                </c:pt>
                <c:pt idx="18">
                  <c:v>0.112894</c:v>
                </c:pt>
                <c:pt idx="19">
                  <c:v>0.118643</c:v>
                </c:pt>
                <c:pt idx="20">
                  <c:v>0.123192</c:v>
                </c:pt>
                <c:pt idx="21">
                  <c:v>0.128625</c:v>
                </c:pt>
                <c:pt idx="22">
                  <c:v>0.137596</c:v>
                </c:pt>
                <c:pt idx="23">
                  <c:v>0.140123</c:v>
                </c:pt>
                <c:pt idx="24">
                  <c:v>0.149283</c:v>
                </c:pt>
                <c:pt idx="25">
                  <c:v>0.146693</c:v>
                </c:pt>
                <c:pt idx="26">
                  <c:v>0.14644</c:v>
                </c:pt>
                <c:pt idx="27">
                  <c:v>0.145429</c:v>
                </c:pt>
                <c:pt idx="28">
                  <c:v>0.149978</c:v>
                </c:pt>
                <c:pt idx="29">
                  <c:v>0.158633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Beneficiarios PPP 2012</c:v>
                </c:pt>
              </c:strCache>
            </c:strRef>
          </c:tx>
          <c:spPr>
            <a:ln w="28575" cap="flat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Sheet1!$B$1:$AE$1</c:f>
              <c:strCache>
                <c:ptCount val="30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Sept-16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  <c:pt idx="12">
                  <c:v>Jan-17</c:v>
                </c:pt>
                <c:pt idx="13">
                  <c:v>Feb-17</c:v>
                </c:pt>
                <c:pt idx="14">
                  <c:v>Mar-17</c:v>
                </c:pt>
                <c:pt idx="15">
                  <c:v>Apr-17</c:v>
                </c:pt>
                <c:pt idx="16">
                  <c:v>May-17</c:v>
                </c:pt>
                <c:pt idx="17">
                  <c:v>Jun-17</c:v>
                </c:pt>
                <c:pt idx="18">
                  <c:v>Jul-17</c:v>
                </c:pt>
                <c:pt idx="19">
                  <c:v>Aug-17</c:v>
                </c:pt>
                <c:pt idx="20">
                  <c:v>Sept-17</c:v>
                </c:pt>
                <c:pt idx="21">
                  <c:v>Oct-17</c:v>
                </c:pt>
                <c:pt idx="22">
                  <c:v>Nov-17</c:v>
                </c:pt>
                <c:pt idx="23">
                  <c:v>Dec-17</c:v>
                </c:pt>
                <c:pt idx="24">
                  <c:v>Jan-18</c:v>
                </c:pt>
                <c:pt idx="25">
                  <c:v>Feb-18</c:v>
                </c:pt>
                <c:pt idx="26">
                  <c:v>Mar-18</c:v>
                </c:pt>
                <c:pt idx="27">
                  <c:v>Apr-18</c:v>
                </c:pt>
                <c:pt idx="28">
                  <c:v>May-18</c:v>
                </c:pt>
                <c:pt idx="29">
                  <c:v>Jun-18</c:v>
                </c:pt>
              </c:strCache>
            </c:strRef>
          </c:cat>
          <c:val>
            <c:numRef>
              <c:f>Sheet1!$B$3:$AE$3</c:f>
              <c:numCache>
                <c:formatCode>General</c:formatCode>
                <c:ptCount val="30"/>
                <c:pt idx="0">
                  <c:v>0.012883</c:v>
                </c:pt>
                <c:pt idx="1">
                  <c:v>0.003827</c:v>
                </c:pt>
                <c:pt idx="2">
                  <c:v>0.007398</c:v>
                </c:pt>
                <c:pt idx="3">
                  <c:v>0.009821</c:v>
                </c:pt>
                <c:pt idx="4">
                  <c:v>0.017857</c:v>
                </c:pt>
                <c:pt idx="5">
                  <c:v>0.037117</c:v>
                </c:pt>
                <c:pt idx="6">
                  <c:v>0.0375</c:v>
                </c:pt>
                <c:pt idx="7">
                  <c:v>0.041071</c:v>
                </c:pt>
                <c:pt idx="8">
                  <c:v>0.04273</c:v>
                </c:pt>
                <c:pt idx="9">
                  <c:v>0.046939</c:v>
                </c:pt>
                <c:pt idx="10">
                  <c:v>0.050638</c:v>
                </c:pt>
                <c:pt idx="11">
                  <c:v>0.056888</c:v>
                </c:pt>
                <c:pt idx="12">
                  <c:v>0.065561</c:v>
                </c:pt>
                <c:pt idx="13">
                  <c:v>0.069005</c:v>
                </c:pt>
                <c:pt idx="14">
                  <c:v>0.070918</c:v>
                </c:pt>
                <c:pt idx="15">
                  <c:v>0.075893</c:v>
                </c:pt>
                <c:pt idx="16">
                  <c:v>0.081888</c:v>
                </c:pt>
                <c:pt idx="17">
                  <c:v>0.13648</c:v>
                </c:pt>
                <c:pt idx="18">
                  <c:v>0.15625</c:v>
                </c:pt>
                <c:pt idx="19">
                  <c:v>0.171939</c:v>
                </c:pt>
                <c:pt idx="20">
                  <c:v>0.182526</c:v>
                </c:pt>
                <c:pt idx="21">
                  <c:v>0.195025</c:v>
                </c:pt>
                <c:pt idx="22">
                  <c:v>0.203061</c:v>
                </c:pt>
                <c:pt idx="23">
                  <c:v>0.211607</c:v>
                </c:pt>
                <c:pt idx="24">
                  <c:v>0.220153</c:v>
                </c:pt>
                <c:pt idx="25">
                  <c:v>0.215051</c:v>
                </c:pt>
                <c:pt idx="26">
                  <c:v>0.211225</c:v>
                </c:pt>
                <c:pt idx="27">
                  <c:v>0.211862</c:v>
                </c:pt>
                <c:pt idx="28">
                  <c:v>0.215944</c:v>
                </c:pt>
                <c:pt idx="29">
                  <c:v>0.221429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1904880"/>
        <c:axId val="-2131916288"/>
      </c:lineChart>
      <c:catAx>
        <c:axId val="-2131904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-5400000"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endParaRPr lang="es-ES_tradnl"/>
          </a:p>
        </c:txPr>
        <c:crossAx val="-2131916288"/>
        <c:crosses val="autoZero"/>
        <c:auto val="1"/>
        <c:lblAlgn val="ctr"/>
        <c:lblOffset val="100"/>
        <c:noMultiLvlLbl val="1"/>
      </c:catAx>
      <c:valAx>
        <c:axId val="-2131916288"/>
        <c:scaling>
          <c:orientation val="minMax"/>
        </c:scaling>
        <c:delete val="0"/>
        <c:axPos val="l"/>
        <c:title>
          <c:tx>
            <c:rich>
              <a:bodyPr rot="-5400000"/>
              <a:lstStyle/>
              <a:p>
                <a:pPr>
                  <a:defRPr sz="2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s-ES_tradnl" sz="2200" b="1" i="0" u="none" strike="noStrike">
                    <a:solidFill>
                      <a:srgbClr val="000000"/>
                    </a:solidFill>
                    <a:latin typeface="Arial"/>
                  </a:rPr>
                  <a:t>% de jóvenes con empleo formal</a:t>
                </a:r>
              </a:p>
            </c:rich>
          </c:tx>
          <c:layout/>
          <c:overlay val="1"/>
        </c:title>
        <c:numFmt formatCode="0%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000000"/>
                </a:solidFill>
                <a:latin typeface="Arial"/>
              </a:defRPr>
            </a:pPr>
            <a:endParaRPr lang="es-ES_tradnl"/>
          </a:p>
        </c:txPr>
        <c:crossAx val="-2131904880"/>
        <c:crosses val="autoZero"/>
        <c:crossBetween val="between"/>
        <c:majorUnit val="0.075"/>
        <c:minorUnit val="0.037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36032"/>
          <c:y val="0.866076"/>
          <c:w val="0.724545"/>
          <c:h val="0.13392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000000"/>
              </a:solidFill>
              <a:latin typeface="Arial"/>
            </a:defRPr>
          </a:pPr>
          <a:endParaRPr lang="es-ES_tradnl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17729"/>
          <c:y val="0.0490185"/>
          <c:w val="0.81771"/>
          <c:h val="0.60838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beneficiarios PPP 2012</c:v>
                </c:pt>
              </c:strCache>
            </c:strRef>
          </c:tx>
          <c:spPr>
            <a:ln w="28575" cap="flat">
              <a:solidFill>
                <a:srgbClr val="4A7EBB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Sheet1!$B$1:$AE$1</c:f>
              <c:strCache>
                <c:ptCount val="30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Sept-16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  <c:pt idx="12">
                  <c:v>Jan-17</c:v>
                </c:pt>
                <c:pt idx="13">
                  <c:v>Feb-17</c:v>
                </c:pt>
                <c:pt idx="14">
                  <c:v>Mar-17</c:v>
                </c:pt>
                <c:pt idx="15">
                  <c:v>Apr-17</c:v>
                </c:pt>
                <c:pt idx="16">
                  <c:v>May-17</c:v>
                </c:pt>
                <c:pt idx="17">
                  <c:v>Jun-17</c:v>
                </c:pt>
                <c:pt idx="18">
                  <c:v>Jul-17</c:v>
                </c:pt>
                <c:pt idx="19">
                  <c:v>Aug-17</c:v>
                </c:pt>
                <c:pt idx="20">
                  <c:v>Sept-17</c:v>
                </c:pt>
                <c:pt idx="21">
                  <c:v>Oct-17</c:v>
                </c:pt>
                <c:pt idx="22">
                  <c:v>Nov-17</c:v>
                </c:pt>
                <c:pt idx="23">
                  <c:v>Dec-17</c:v>
                </c:pt>
                <c:pt idx="24">
                  <c:v>Jan-18</c:v>
                </c:pt>
                <c:pt idx="25">
                  <c:v>Feb-18</c:v>
                </c:pt>
                <c:pt idx="26">
                  <c:v>Mar-18</c:v>
                </c:pt>
                <c:pt idx="27">
                  <c:v>Apr-18</c:v>
                </c:pt>
                <c:pt idx="28">
                  <c:v>May-18</c:v>
                </c:pt>
                <c:pt idx="29">
                  <c:v>Jun-18</c:v>
                </c:pt>
              </c:strCache>
            </c:strRef>
          </c:cat>
          <c:val>
            <c:numRef>
              <c:f>Sheet1!$B$2:$AE$2</c:f>
              <c:numCache>
                <c:formatCode>General</c:formatCode>
                <c:ptCount val="30"/>
                <c:pt idx="0">
                  <c:v>0.011498</c:v>
                </c:pt>
                <c:pt idx="1">
                  <c:v>0.003664</c:v>
                </c:pt>
                <c:pt idx="2">
                  <c:v>0.006254</c:v>
                </c:pt>
                <c:pt idx="3">
                  <c:v>0.009666</c:v>
                </c:pt>
                <c:pt idx="4">
                  <c:v>0.017121</c:v>
                </c:pt>
                <c:pt idx="5">
                  <c:v>0.026407</c:v>
                </c:pt>
                <c:pt idx="6">
                  <c:v>0.037147</c:v>
                </c:pt>
                <c:pt idx="7">
                  <c:v>0.048266</c:v>
                </c:pt>
                <c:pt idx="8">
                  <c:v>0.05591</c:v>
                </c:pt>
                <c:pt idx="9">
                  <c:v>0.065007</c:v>
                </c:pt>
                <c:pt idx="10">
                  <c:v>0.071641</c:v>
                </c:pt>
                <c:pt idx="11">
                  <c:v>0.08377</c:v>
                </c:pt>
                <c:pt idx="12">
                  <c:v>0.092299</c:v>
                </c:pt>
                <c:pt idx="13">
                  <c:v>0.094636</c:v>
                </c:pt>
                <c:pt idx="14">
                  <c:v>0.096089</c:v>
                </c:pt>
                <c:pt idx="15">
                  <c:v>0.09868</c:v>
                </c:pt>
                <c:pt idx="16">
                  <c:v>0.101586</c:v>
                </c:pt>
                <c:pt idx="17">
                  <c:v>0.105376</c:v>
                </c:pt>
                <c:pt idx="18">
                  <c:v>0.112894</c:v>
                </c:pt>
                <c:pt idx="19">
                  <c:v>0.118643</c:v>
                </c:pt>
                <c:pt idx="20">
                  <c:v>0.123192</c:v>
                </c:pt>
                <c:pt idx="21">
                  <c:v>0.128625</c:v>
                </c:pt>
                <c:pt idx="22">
                  <c:v>0.137596</c:v>
                </c:pt>
                <c:pt idx="23">
                  <c:v>0.140123</c:v>
                </c:pt>
                <c:pt idx="24">
                  <c:v>0.149283</c:v>
                </c:pt>
                <c:pt idx="25">
                  <c:v>0.146693</c:v>
                </c:pt>
                <c:pt idx="26">
                  <c:v>0.14644</c:v>
                </c:pt>
                <c:pt idx="27">
                  <c:v>0.145429</c:v>
                </c:pt>
                <c:pt idx="28">
                  <c:v>0.149978</c:v>
                </c:pt>
                <c:pt idx="29">
                  <c:v>0.158633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Beneficiarios PPP 2012</c:v>
                </c:pt>
              </c:strCache>
            </c:strRef>
          </c:tx>
          <c:spPr>
            <a:ln w="28575" cap="flat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Sheet1!$B$1:$AE$1</c:f>
              <c:strCache>
                <c:ptCount val="30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Sept-16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  <c:pt idx="12">
                  <c:v>Jan-17</c:v>
                </c:pt>
                <c:pt idx="13">
                  <c:v>Feb-17</c:v>
                </c:pt>
                <c:pt idx="14">
                  <c:v>Mar-17</c:v>
                </c:pt>
                <c:pt idx="15">
                  <c:v>Apr-17</c:v>
                </c:pt>
                <c:pt idx="16">
                  <c:v>May-17</c:v>
                </c:pt>
                <c:pt idx="17">
                  <c:v>Jun-17</c:v>
                </c:pt>
                <c:pt idx="18">
                  <c:v>Jul-17</c:v>
                </c:pt>
                <c:pt idx="19">
                  <c:v>Aug-17</c:v>
                </c:pt>
                <c:pt idx="20">
                  <c:v>Sept-17</c:v>
                </c:pt>
                <c:pt idx="21">
                  <c:v>Oct-17</c:v>
                </c:pt>
                <c:pt idx="22">
                  <c:v>Nov-17</c:v>
                </c:pt>
                <c:pt idx="23">
                  <c:v>Dec-17</c:v>
                </c:pt>
                <c:pt idx="24">
                  <c:v>Jan-18</c:v>
                </c:pt>
                <c:pt idx="25">
                  <c:v>Feb-18</c:v>
                </c:pt>
                <c:pt idx="26">
                  <c:v>Mar-18</c:v>
                </c:pt>
                <c:pt idx="27">
                  <c:v>Apr-18</c:v>
                </c:pt>
                <c:pt idx="28">
                  <c:v>May-18</c:v>
                </c:pt>
                <c:pt idx="29">
                  <c:v>Jun-18</c:v>
                </c:pt>
              </c:strCache>
            </c:strRef>
          </c:cat>
          <c:val>
            <c:numRef>
              <c:f>Sheet1!$B$3:$AE$3</c:f>
              <c:numCache>
                <c:formatCode>General</c:formatCode>
                <c:ptCount val="30"/>
                <c:pt idx="0">
                  <c:v>0.012883</c:v>
                </c:pt>
                <c:pt idx="1">
                  <c:v>0.003827</c:v>
                </c:pt>
                <c:pt idx="2">
                  <c:v>0.007398</c:v>
                </c:pt>
                <c:pt idx="3">
                  <c:v>0.009821</c:v>
                </c:pt>
                <c:pt idx="4">
                  <c:v>0.017857</c:v>
                </c:pt>
                <c:pt idx="5">
                  <c:v>0.037117</c:v>
                </c:pt>
                <c:pt idx="6">
                  <c:v>0.0375</c:v>
                </c:pt>
                <c:pt idx="7">
                  <c:v>0.041071</c:v>
                </c:pt>
                <c:pt idx="8">
                  <c:v>0.04273</c:v>
                </c:pt>
                <c:pt idx="9">
                  <c:v>0.046939</c:v>
                </c:pt>
                <c:pt idx="10">
                  <c:v>0.050638</c:v>
                </c:pt>
                <c:pt idx="11">
                  <c:v>0.056888</c:v>
                </c:pt>
                <c:pt idx="12">
                  <c:v>0.065561</c:v>
                </c:pt>
                <c:pt idx="13">
                  <c:v>0.069005</c:v>
                </c:pt>
                <c:pt idx="14">
                  <c:v>0.070918</c:v>
                </c:pt>
                <c:pt idx="15">
                  <c:v>0.075893</c:v>
                </c:pt>
                <c:pt idx="16">
                  <c:v>0.081888</c:v>
                </c:pt>
                <c:pt idx="17">
                  <c:v>0.13648</c:v>
                </c:pt>
                <c:pt idx="18">
                  <c:v>0.15625</c:v>
                </c:pt>
                <c:pt idx="19">
                  <c:v>0.171939</c:v>
                </c:pt>
                <c:pt idx="20">
                  <c:v>0.182526</c:v>
                </c:pt>
                <c:pt idx="21">
                  <c:v>0.195025</c:v>
                </c:pt>
                <c:pt idx="22">
                  <c:v>0.203061</c:v>
                </c:pt>
                <c:pt idx="23">
                  <c:v>0.211607</c:v>
                </c:pt>
                <c:pt idx="24">
                  <c:v>0.220153</c:v>
                </c:pt>
                <c:pt idx="25">
                  <c:v>0.215051</c:v>
                </c:pt>
                <c:pt idx="26">
                  <c:v>0.211225</c:v>
                </c:pt>
                <c:pt idx="27">
                  <c:v>0.211862</c:v>
                </c:pt>
                <c:pt idx="28">
                  <c:v>0.215944</c:v>
                </c:pt>
                <c:pt idx="29">
                  <c:v>0.221429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2043584"/>
        <c:axId val="-2132075088"/>
      </c:lineChart>
      <c:catAx>
        <c:axId val="-2132043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-5400000"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endParaRPr lang="es-ES_tradnl"/>
          </a:p>
        </c:txPr>
        <c:crossAx val="-2132075088"/>
        <c:crosses val="autoZero"/>
        <c:auto val="1"/>
        <c:lblAlgn val="ctr"/>
        <c:lblOffset val="100"/>
        <c:noMultiLvlLbl val="1"/>
      </c:catAx>
      <c:valAx>
        <c:axId val="-2132075088"/>
        <c:scaling>
          <c:orientation val="minMax"/>
        </c:scaling>
        <c:delete val="0"/>
        <c:axPos val="l"/>
        <c:title>
          <c:tx>
            <c:rich>
              <a:bodyPr rot="-5400000"/>
              <a:lstStyle/>
              <a:p>
                <a:pPr>
                  <a:defRPr sz="2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s-ES_tradnl" sz="2200" b="1" i="0" u="none" strike="noStrike">
                    <a:solidFill>
                      <a:srgbClr val="000000"/>
                    </a:solidFill>
                    <a:latin typeface="Arial"/>
                  </a:rPr>
                  <a:t>% de jóvenes con empleo formal</a:t>
                </a:r>
              </a:p>
            </c:rich>
          </c:tx>
          <c:layout/>
          <c:overlay val="1"/>
        </c:title>
        <c:numFmt formatCode="0%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000000"/>
                </a:solidFill>
                <a:latin typeface="Arial"/>
              </a:defRPr>
            </a:pPr>
            <a:endParaRPr lang="es-ES_tradnl"/>
          </a:p>
        </c:txPr>
        <c:crossAx val="-2132043584"/>
        <c:crosses val="autoZero"/>
        <c:crossBetween val="between"/>
        <c:majorUnit val="0.075"/>
        <c:minorUnit val="0.037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36032"/>
          <c:y val="0.866076"/>
          <c:w val="0.724545"/>
          <c:h val="0.13392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000000"/>
              </a:solidFill>
              <a:latin typeface="Arial"/>
            </a:defRPr>
          </a:pPr>
          <a:endParaRPr lang="es-ES_tradnl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roundedCorners val="0"/>
  <c:style val="18"/>
  <c:chart>
    <c:title>
      <c:tx>
        <c:rich>
          <a:bodyPr rot="0"/>
          <a:lstStyle/>
          <a:p>
            <a:pPr>
              <a:defRPr sz="2800" b="1" i="0" u="none" strike="noStrike">
                <a:solidFill>
                  <a:srgbClr val="000000"/>
                </a:solidFill>
                <a:latin typeface="Arial"/>
              </a:defRPr>
            </a:pPr>
            <a:r>
              <a:rPr lang="es-ES_tradnl" sz="2800" b="1" i="0" u="none" strike="noStrike">
                <a:solidFill>
                  <a:srgbClr val="000000"/>
                </a:solidFill>
                <a:latin typeface="Arial"/>
              </a:rPr>
              <a:t>
Diferencia (%) a favor de los exPPP en los salarios formales post-programa</a:t>
            </a:r>
          </a:p>
        </c:rich>
      </c:tx>
      <c:layout>
        <c:manualLayout>
          <c:xMode val="edge"/>
          <c:yMode val="edge"/>
          <c:x val="0.0"/>
          <c:y val="0.0"/>
          <c:w val="1.0"/>
          <c:h val="0.229317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0849227"/>
          <c:y val="0.229317"/>
          <c:w val="0.910077"/>
          <c:h val="0.60907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Series1</c:v>
                </c:pt>
              </c:strCache>
            </c:strRef>
          </c:tx>
          <c:spPr>
            <a:ln w="28575" cap="flat">
              <a:solidFill>
                <a:srgbClr val="4A7EBB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Sheet1!$B$1:$N$1</c:f>
              <c:strCache>
                <c:ptCount val="13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Sept-17</c:v>
                </c:pt>
                <c:pt idx="4">
                  <c:v>Oct-17</c:v>
                </c:pt>
                <c:pt idx="5">
                  <c:v>Nov-17</c:v>
                </c:pt>
                <c:pt idx="6">
                  <c:v>Dec-17</c:v>
                </c:pt>
                <c:pt idx="7">
                  <c:v>Jan-18</c:v>
                </c:pt>
                <c:pt idx="8">
                  <c:v>Feb-18</c:v>
                </c:pt>
                <c:pt idx="9">
                  <c:v>Mar-18</c:v>
                </c:pt>
                <c:pt idx="10">
                  <c:v>Apr-18</c:v>
                </c:pt>
                <c:pt idx="11">
                  <c:v>May-18</c:v>
                </c:pt>
                <c:pt idx="12">
                  <c:v>Jun-18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0.003306</c:v>
                </c:pt>
                <c:pt idx="1">
                  <c:v>0.065238</c:v>
                </c:pt>
                <c:pt idx="2">
                  <c:v>0.06235</c:v>
                </c:pt>
                <c:pt idx="3">
                  <c:v>0.060771</c:v>
                </c:pt>
                <c:pt idx="4">
                  <c:v>0.047131</c:v>
                </c:pt>
                <c:pt idx="5">
                  <c:v>0.034917</c:v>
                </c:pt>
                <c:pt idx="6">
                  <c:v>0.06314</c:v>
                </c:pt>
                <c:pt idx="7">
                  <c:v>0.052817</c:v>
                </c:pt>
                <c:pt idx="8">
                  <c:v>0.049899</c:v>
                </c:pt>
                <c:pt idx="9">
                  <c:v>0.057081</c:v>
                </c:pt>
                <c:pt idx="10">
                  <c:v>0.07157</c:v>
                </c:pt>
                <c:pt idx="11">
                  <c:v>0.060765</c:v>
                </c:pt>
                <c:pt idx="12">
                  <c:v>0.05994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94824016"/>
        <c:axId val="2117417872"/>
      </c:lineChart>
      <c:catAx>
        <c:axId val="-2094824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-5400000"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endParaRPr lang="es-ES_tradnl"/>
          </a:p>
        </c:txPr>
        <c:crossAx val="2117417872"/>
        <c:crosses val="autoZero"/>
        <c:auto val="1"/>
        <c:lblAlgn val="ctr"/>
        <c:lblOffset val="100"/>
        <c:noMultiLvlLbl val="1"/>
      </c:catAx>
      <c:valAx>
        <c:axId val="2117417872"/>
        <c:scaling>
          <c:orientation val="minMax"/>
          <c:max val="0.15"/>
          <c:min val="0.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endParaRPr lang="es-ES_tradnl"/>
          </a:p>
        </c:txPr>
        <c:crossAx val="-2094824016"/>
        <c:crosses val="autoZero"/>
        <c:crossBetween val="between"/>
        <c:majorUnit val="0.15"/>
        <c:minorUnit val="0.0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40859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66986" latinLnBrk="0">
      <a:defRPr sz="2200">
        <a:latin typeface="+mn-lt"/>
        <a:ea typeface="+mn-ea"/>
        <a:cs typeface="+mn-cs"/>
        <a:sym typeface="Calibri"/>
      </a:defRPr>
    </a:lvl1pPr>
    <a:lvl2pPr indent="228600" defTabSz="866986" latinLnBrk="0">
      <a:defRPr sz="2200">
        <a:latin typeface="+mn-lt"/>
        <a:ea typeface="+mn-ea"/>
        <a:cs typeface="+mn-cs"/>
        <a:sym typeface="Calibri"/>
      </a:defRPr>
    </a:lvl2pPr>
    <a:lvl3pPr indent="457200" defTabSz="866986" latinLnBrk="0">
      <a:defRPr sz="2200">
        <a:latin typeface="+mn-lt"/>
        <a:ea typeface="+mn-ea"/>
        <a:cs typeface="+mn-cs"/>
        <a:sym typeface="Calibri"/>
      </a:defRPr>
    </a:lvl3pPr>
    <a:lvl4pPr indent="685800" defTabSz="866986" latinLnBrk="0">
      <a:defRPr sz="2200">
        <a:latin typeface="+mn-lt"/>
        <a:ea typeface="+mn-ea"/>
        <a:cs typeface="+mn-cs"/>
        <a:sym typeface="Calibri"/>
      </a:defRPr>
    </a:lvl4pPr>
    <a:lvl5pPr indent="914400" defTabSz="866986" latinLnBrk="0">
      <a:defRPr sz="2200">
        <a:latin typeface="+mn-lt"/>
        <a:ea typeface="+mn-ea"/>
        <a:cs typeface="+mn-cs"/>
        <a:sym typeface="Calibri"/>
      </a:defRPr>
    </a:lvl5pPr>
    <a:lvl6pPr indent="1143000" defTabSz="866986" latinLnBrk="0">
      <a:defRPr sz="2200">
        <a:latin typeface="+mn-lt"/>
        <a:ea typeface="+mn-ea"/>
        <a:cs typeface="+mn-cs"/>
        <a:sym typeface="Calibri"/>
      </a:defRPr>
    </a:lvl6pPr>
    <a:lvl7pPr indent="1371600" defTabSz="866986" latinLnBrk="0">
      <a:defRPr sz="2200">
        <a:latin typeface="+mn-lt"/>
        <a:ea typeface="+mn-ea"/>
        <a:cs typeface="+mn-cs"/>
        <a:sym typeface="Calibri"/>
      </a:defRPr>
    </a:lvl7pPr>
    <a:lvl8pPr indent="1600200" defTabSz="866986" latinLnBrk="0">
      <a:defRPr sz="2200">
        <a:latin typeface="+mn-lt"/>
        <a:ea typeface="+mn-ea"/>
        <a:cs typeface="+mn-cs"/>
        <a:sym typeface="Calibri"/>
      </a:defRPr>
    </a:lvl8pPr>
    <a:lvl9pPr indent="1828800" defTabSz="866986" latinLnBrk="0">
      <a:defRPr sz="2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o del título"/>
          <p:cNvSpPr>
            <a:spLocks noGrp="1"/>
          </p:cNvSpPr>
          <p:nvPr>
            <p:ph type="title"/>
          </p:nvPr>
        </p:nvSpPr>
        <p:spPr>
          <a:xfrm>
            <a:off x="180835" y="1363861"/>
            <a:ext cx="12643132" cy="107837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Texto del título</a:t>
            </a:r>
          </a:p>
        </p:txBody>
      </p:sp>
      <p:sp>
        <p:nvSpPr>
          <p:cNvPr id="90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9320106" y="7999306"/>
            <a:ext cx="623040" cy="611220"/>
          </a:xfrm>
          <a:prstGeom prst="rect">
            <a:avLst/>
          </a:prstGeom>
        </p:spPr>
        <p:txBody>
          <a:bodyPr anchor="t"/>
          <a:lstStyle>
            <a:lvl1pPr algn="l">
              <a:defRPr sz="3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9320106" y="7999306"/>
            <a:ext cx="623040" cy="611220"/>
          </a:xfrm>
          <a:prstGeom prst="rect">
            <a:avLst/>
          </a:prstGeom>
        </p:spPr>
        <p:txBody>
          <a:bodyPr anchor="t"/>
          <a:lstStyle>
            <a:lvl1pPr algn="l">
              <a:defRPr sz="3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o del título"/>
          <p:cNvSpPr>
            <a:spLocks noGrp="1"/>
          </p:cNvSpPr>
          <p:nvPr>
            <p:ph type="title"/>
          </p:nvPr>
        </p:nvSpPr>
        <p:spPr>
          <a:xfrm>
            <a:off x="650240" y="1510450"/>
            <a:ext cx="4278493" cy="1239524"/>
          </a:xfrm>
          <a:prstGeom prst="rect">
            <a:avLst/>
          </a:prstGeom>
        </p:spPr>
        <p:txBody>
          <a:bodyPr anchor="b"/>
          <a:lstStyle>
            <a:lvl1pPr algn="l">
              <a:defRPr sz="3600"/>
            </a:lvl1pPr>
          </a:lstStyle>
          <a:p>
            <a:r>
              <a:t>Texto del título</a:t>
            </a:r>
          </a:p>
        </p:txBody>
      </p:sp>
      <p:sp>
        <p:nvSpPr>
          <p:cNvPr id="105" name="Nivel de texto 1…"/>
          <p:cNvSpPr>
            <a:spLocks noGrp="1"/>
          </p:cNvSpPr>
          <p:nvPr>
            <p:ph type="body" sz="half" idx="1"/>
          </p:nvPr>
        </p:nvSpPr>
        <p:spPr>
          <a:xfrm>
            <a:off x="5084515" y="1510453"/>
            <a:ext cx="7270046" cy="6243324"/>
          </a:xfrm>
          <a:prstGeom prst="rect">
            <a:avLst/>
          </a:prstGeom>
        </p:spPr>
        <p:txBody>
          <a:bodyPr/>
          <a:lstStyle>
            <a:lvl1pPr marL="621506" indent="-621506" algn="l">
              <a:spcBef>
                <a:spcPts val="1300"/>
              </a:spcBef>
              <a:buSzPct val="100000"/>
              <a:buFont typeface="Arial"/>
              <a:buChar char="•"/>
              <a:defRPr sz="5800">
                <a:solidFill>
                  <a:srgbClr val="000000"/>
                </a:solidFill>
              </a:defRPr>
            </a:lvl1pPr>
            <a:lvl2pPr marL="1049109" indent="-591909" algn="l">
              <a:spcBef>
                <a:spcPts val="1300"/>
              </a:spcBef>
              <a:buSzPct val="100000"/>
              <a:buFont typeface="Arial"/>
              <a:buChar char="–"/>
              <a:defRPr sz="5800">
                <a:solidFill>
                  <a:srgbClr val="000000"/>
                </a:solidFill>
              </a:defRPr>
            </a:lvl2pPr>
            <a:lvl3pPr marL="1466850" indent="-552450" algn="l">
              <a:spcBef>
                <a:spcPts val="1300"/>
              </a:spcBef>
              <a:buSzPct val="100000"/>
              <a:buFont typeface="Arial"/>
              <a:buChar char="•"/>
              <a:defRPr sz="5800">
                <a:solidFill>
                  <a:srgbClr val="000000"/>
                </a:solidFill>
              </a:defRPr>
            </a:lvl3pPr>
            <a:lvl4pPr marL="2034540" indent="-662940" algn="l">
              <a:spcBef>
                <a:spcPts val="1300"/>
              </a:spcBef>
              <a:buSzPct val="100000"/>
              <a:buFont typeface="Arial"/>
              <a:buChar char="–"/>
              <a:defRPr sz="5800">
                <a:solidFill>
                  <a:srgbClr val="000000"/>
                </a:solidFill>
              </a:defRPr>
            </a:lvl4pPr>
            <a:lvl5pPr marL="2491740" indent="-662940" algn="l">
              <a:spcBef>
                <a:spcPts val="1300"/>
              </a:spcBef>
              <a:buSzPct val="100000"/>
              <a:buFont typeface="Arial"/>
              <a:buChar char="»"/>
              <a:defRPr sz="5800"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6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50239" y="2749974"/>
            <a:ext cx="4278494" cy="5003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9320106" y="7999306"/>
            <a:ext cx="623040" cy="611220"/>
          </a:xfrm>
          <a:prstGeom prst="rect">
            <a:avLst/>
          </a:prstGeom>
        </p:spPr>
        <p:txBody>
          <a:bodyPr anchor="t"/>
          <a:lstStyle>
            <a:lvl1pPr algn="l">
              <a:defRPr sz="3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o del título"/>
          <p:cNvSpPr>
            <a:spLocks noGrp="1"/>
          </p:cNvSpPr>
          <p:nvPr>
            <p:ph type="title"/>
          </p:nvPr>
        </p:nvSpPr>
        <p:spPr>
          <a:xfrm>
            <a:off x="2549031" y="6339840"/>
            <a:ext cx="7802883" cy="604522"/>
          </a:xfrm>
          <a:prstGeom prst="rect">
            <a:avLst/>
          </a:prstGeom>
        </p:spPr>
        <p:txBody>
          <a:bodyPr anchor="b"/>
          <a:lstStyle>
            <a:lvl1pPr algn="l">
              <a:defRPr sz="3600"/>
            </a:lvl1pPr>
          </a:lstStyle>
          <a:p>
            <a:r>
              <a:t>Texto del título</a:t>
            </a:r>
          </a:p>
        </p:txBody>
      </p:sp>
      <p:sp>
        <p:nvSpPr>
          <p:cNvPr id="115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2549031" y="1872826"/>
            <a:ext cx="7802883" cy="43891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6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2549031" y="6944360"/>
            <a:ext cx="7802883" cy="858522"/>
          </a:xfrm>
          <a:prstGeom prst="rect">
            <a:avLst/>
          </a:prstGeom>
        </p:spPr>
        <p:txBody>
          <a:bodyPr/>
          <a:lstStyle>
            <a:lvl1pPr algn="l">
              <a:spcBef>
                <a:spcPts val="500"/>
              </a:spcBef>
              <a:defRPr sz="2400">
                <a:solidFill>
                  <a:srgbClr val="000000"/>
                </a:solidFill>
              </a:defRPr>
            </a:lvl1pPr>
            <a:lvl2pPr algn="l">
              <a:spcBef>
                <a:spcPts val="500"/>
              </a:spcBef>
              <a:defRPr sz="2400">
                <a:solidFill>
                  <a:srgbClr val="000000"/>
                </a:solidFill>
              </a:defRPr>
            </a:lvl2pPr>
            <a:lvl3pPr algn="l">
              <a:spcBef>
                <a:spcPts val="500"/>
              </a:spcBef>
              <a:defRPr sz="2400">
                <a:solidFill>
                  <a:srgbClr val="000000"/>
                </a:solidFill>
              </a:defRPr>
            </a:lvl3pPr>
            <a:lvl4pPr algn="l">
              <a:spcBef>
                <a:spcPts val="500"/>
              </a:spcBef>
              <a:defRPr sz="2400">
                <a:solidFill>
                  <a:srgbClr val="000000"/>
                </a:solidFill>
              </a:defRPr>
            </a:lvl4pPr>
            <a:lvl5pPr algn="l">
              <a:spcBef>
                <a:spcPts val="500"/>
              </a:spcBef>
              <a:defRPr sz="2400"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7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9320106" y="7999306"/>
            <a:ext cx="623040" cy="611220"/>
          </a:xfrm>
          <a:prstGeom prst="rect">
            <a:avLst/>
          </a:prstGeom>
        </p:spPr>
        <p:txBody>
          <a:bodyPr anchor="t"/>
          <a:lstStyle>
            <a:lvl1pPr algn="l">
              <a:defRPr sz="3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o del título"/>
          <p:cNvSpPr>
            <a:spLocks noGrp="1"/>
          </p:cNvSpPr>
          <p:nvPr>
            <p:ph type="title"/>
          </p:nvPr>
        </p:nvSpPr>
        <p:spPr>
          <a:xfrm>
            <a:off x="180835" y="1363861"/>
            <a:ext cx="12643132" cy="107837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Texto del título</a:t>
            </a:r>
          </a:p>
        </p:txBody>
      </p:sp>
      <p:sp>
        <p:nvSpPr>
          <p:cNvPr id="125" name="Nivel de texto 1…"/>
          <p:cNvSpPr>
            <a:spLocks noGrp="1"/>
          </p:cNvSpPr>
          <p:nvPr>
            <p:ph type="body" idx="1"/>
          </p:nvPr>
        </p:nvSpPr>
        <p:spPr>
          <a:xfrm>
            <a:off x="180835" y="2586896"/>
            <a:ext cx="12643132" cy="4918725"/>
          </a:xfrm>
          <a:prstGeom prst="rect">
            <a:avLst/>
          </a:prstGeom>
        </p:spPr>
        <p:txBody>
          <a:bodyPr/>
          <a:lstStyle>
            <a:lvl1pPr marL="636814" indent="-636814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1076325" indent="-619125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2pPr>
            <a:lvl3pPr marL="1508758" indent="-594358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2032000" indent="-660400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4pPr>
            <a:lvl5pPr marL="2489200" indent="-660400" algn="l">
              <a:buSzPct val="100000"/>
              <a:buFont typeface="Arial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6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9320106" y="7999306"/>
            <a:ext cx="623040" cy="611220"/>
          </a:xfrm>
          <a:prstGeom prst="rect">
            <a:avLst/>
          </a:prstGeom>
        </p:spPr>
        <p:txBody>
          <a:bodyPr anchor="t"/>
          <a:lstStyle>
            <a:lvl1pPr algn="l">
              <a:defRPr sz="3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o del título"/>
          <p:cNvSpPr>
            <a:spLocks noGrp="1"/>
          </p:cNvSpPr>
          <p:nvPr>
            <p:ph type="title"/>
          </p:nvPr>
        </p:nvSpPr>
        <p:spPr>
          <a:xfrm>
            <a:off x="9428480" y="1512146"/>
            <a:ext cx="2926081" cy="624163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Texto del título</a:t>
            </a:r>
          </a:p>
        </p:txBody>
      </p:sp>
      <p:sp>
        <p:nvSpPr>
          <p:cNvPr id="134" name="Nivel de texto 1…"/>
          <p:cNvSpPr>
            <a:spLocks noGrp="1"/>
          </p:cNvSpPr>
          <p:nvPr>
            <p:ph type="body" idx="1"/>
          </p:nvPr>
        </p:nvSpPr>
        <p:spPr>
          <a:xfrm>
            <a:off x="650239" y="1512146"/>
            <a:ext cx="8561495" cy="6241631"/>
          </a:xfrm>
          <a:prstGeom prst="rect">
            <a:avLst/>
          </a:prstGeom>
        </p:spPr>
        <p:txBody>
          <a:bodyPr/>
          <a:lstStyle>
            <a:lvl1pPr marL="636814" indent="-636814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1076325" indent="-619125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2pPr>
            <a:lvl3pPr marL="1508758" indent="-594358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2032000" indent="-660400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4pPr>
            <a:lvl5pPr marL="2489200" indent="-660400" algn="l">
              <a:buSzPct val="100000"/>
              <a:buFont typeface="Arial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5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9320106" y="7999306"/>
            <a:ext cx="623040" cy="611220"/>
          </a:xfrm>
          <a:prstGeom prst="rect">
            <a:avLst/>
          </a:prstGeom>
        </p:spPr>
        <p:txBody>
          <a:bodyPr anchor="t"/>
          <a:lstStyle>
            <a:lvl1pPr algn="l">
              <a:defRPr sz="3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o del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43" name="Nivel de texto 1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4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o del título"/>
          <p:cNvSpPr>
            <a:spLocks noGrp="1"/>
          </p:cNvSpPr>
          <p:nvPr>
            <p:ph type="title"/>
          </p:nvPr>
        </p:nvSpPr>
        <p:spPr>
          <a:xfrm>
            <a:off x="180621" y="1363132"/>
            <a:ext cx="12643558" cy="107865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Texto del título</a:t>
            </a:r>
          </a:p>
        </p:txBody>
      </p:sp>
      <p:sp>
        <p:nvSpPr>
          <p:cNvPr id="152" name="Nivel de texto 1…"/>
          <p:cNvSpPr>
            <a:spLocks noGrp="1"/>
          </p:cNvSpPr>
          <p:nvPr>
            <p:ph type="body" idx="1"/>
          </p:nvPr>
        </p:nvSpPr>
        <p:spPr>
          <a:xfrm>
            <a:off x="180621" y="2587413"/>
            <a:ext cx="12643558" cy="4917441"/>
          </a:xfrm>
          <a:prstGeom prst="rect">
            <a:avLst/>
          </a:prstGeom>
        </p:spPr>
        <p:txBody>
          <a:bodyPr/>
          <a:lstStyle>
            <a:lvl1pPr marL="636814" indent="-636814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1076325" indent="-619125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2pPr>
            <a:lvl3pPr marL="1508758" indent="-594358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2032000" indent="-660400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4pPr>
            <a:lvl5pPr marL="2489200" indent="-660400" algn="l">
              <a:buSzPct val="100000"/>
              <a:buFont typeface="Arial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3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Nivel de texto 1…"/>
          <p:cNvSpPr>
            <a:spLocks noGrp="1"/>
          </p:cNvSpPr>
          <p:nvPr>
            <p:ph type="body" idx="1"/>
          </p:nvPr>
        </p:nvSpPr>
        <p:spPr>
          <a:xfrm>
            <a:off x="180835" y="1363861"/>
            <a:ext cx="12643132" cy="6141761"/>
          </a:xfrm>
          <a:prstGeom prst="rect">
            <a:avLst/>
          </a:prstGeom>
        </p:spPr>
        <p:txBody>
          <a:bodyPr/>
          <a:lstStyle>
            <a:lvl1pPr marL="636814" indent="-636814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1076325" indent="-619125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2pPr>
            <a:lvl3pPr marL="1508758" indent="-594358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2032000" indent="-660400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4pPr>
            <a:lvl5pPr marL="2489200" indent="-660400" algn="l">
              <a:buSzPct val="100000"/>
              <a:buFont typeface="Arial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61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o del título"/>
          <p:cNvSpPr>
            <a:spLocks noGrp="1"/>
          </p:cNvSpPr>
          <p:nvPr>
            <p:ph type="title"/>
          </p:nvPr>
        </p:nvSpPr>
        <p:spPr>
          <a:xfrm>
            <a:off x="180621" y="1363132"/>
            <a:ext cx="12643558" cy="107865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Texto del título</a:t>
            </a:r>
          </a:p>
        </p:txBody>
      </p:sp>
      <p:sp>
        <p:nvSpPr>
          <p:cNvPr id="169" name="Nivel de texto 1…"/>
          <p:cNvSpPr>
            <a:spLocks noGrp="1"/>
          </p:cNvSpPr>
          <p:nvPr>
            <p:ph type="body" sz="half" idx="1"/>
          </p:nvPr>
        </p:nvSpPr>
        <p:spPr>
          <a:xfrm>
            <a:off x="180835" y="2442235"/>
            <a:ext cx="6148091" cy="5105301"/>
          </a:xfrm>
          <a:prstGeom prst="rect">
            <a:avLst/>
          </a:prstGeom>
        </p:spPr>
        <p:txBody>
          <a:bodyPr/>
          <a:lstStyle>
            <a:lvl1pPr marL="636814" indent="-636814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1076325" indent="-619125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2pPr>
            <a:lvl3pPr marL="1508758" indent="-594358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2032000" indent="-660400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4pPr>
            <a:lvl5pPr marL="2489200" indent="-660400" algn="l">
              <a:buSzPct val="100000"/>
              <a:buFont typeface="Arial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70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>
            <a:spLocks noGrp="1"/>
          </p:cNvSpPr>
          <p:nvPr>
            <p:ph type="title"/>
          </p:nvPr>
        </p:nvSpPr>
        <p:spPr>
          <a:xfrm>
            <a:off x="180835" y="1363861"/>
            <a:ext cx="12643132" cy="107837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Texto del título</a:t>
            </a:r>
          </a:p>
        </p:txBody>
      </p:sp>
      <p:sp>
        <p:nvSpPr>
          <p:cNvPr id="21" name="Nivel de texto 1…"/>
          <p:cNvSpPr>
            <a:spLocks noGrp="1"/>
          </p:cNvSpPr>
          <p:nvPr>
            <p:ph type="body" idx="1"/>
          </p:nvPr>
        </p:nvSpPr>
        <p:spPr>
          <a:xfrm>
            <a:off x="180835" y="2586896"/>
            <a:ext cx="12643132" cy="4918725"/>
          </a:xfrm>
          <a:prstGeom prst="rect">
            <a:avLst/>
          </a:prstGeom>
        </p:spPr>
        <p:txBody>
          <a:bodyPr/>
          <a:lstStyle>
            <a:lvl1pPr marL="636814" indent="-636814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1076325" indent="-619125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2pPr>
            <a:lvl3pPr marL="1508758" indent="-594358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2032000" indent="-660400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4pPr>
            <a:lvl5pPr marL="2489200" indent="-660400" algn="l">
              <a:buSzPct val="100000"/>
              <a:buFont typeface="Arial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Nivel de texto 1…"/>
          <p:cNvSpPr>
            <a:spLocks noGrp="1"/>
          </p:cNvSpPr>
          <p:nvPr>
            <p:ph type="body" sz="half" idx="1"/>
          </p:nvPr>
        </p:nvSpPr>
        <p:spPr>
          <a:xfrm>
            <a:off x="180835" y="1379750"/>
            <a:ext cx="6148091" cy="6167784"/>
          </a:xfrm>
          <a:prstGeom prst="rect">
            <a:avLst/>
          </a:prstGeom>
        </p:spPr>
        <p:txBody>
          <a:bodyPr/>
          <a:lstStyle>
            <a:lvl1pPr marL="636814" indent="-636814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1076325" indent="-619125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2pPr>
            <a:lvl3pPr marL="1508758" indent="-594358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2032000" indent="-660400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4pPr>
            <a:lvl5pPr marL="2489200" indent="-660400" algn="l">
              <a:buSzPct val="100000"/>
              <a:buFont typeface="Arial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78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180835" y="1363861"/>
            <a:ext cx="4096002" cy="6167782"/>
          </a:xfrm>
          <a:prstGeom prst="rect">
            <a:avLst/>
          </a:prstGeom>
        </p:spPr>
        <p:txBody>
          <a:bodyPr/>
          <a:lstStyle>
            <a:lvl1pPr marL="636814" indent="-636814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1076325" indent="-619125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2pPr>
            <a:lvl3pPr marL="1508758" indent="-594358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2032000" indent="-660400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4pPr>
            <a:lvl5pPr marL="2489200" indent="-660400" algn="l">
              <a:buSzPct val="100000"/>
              <a:buFont typeface="Arial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86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180835" y="1353448"/>
            <a:ext cx="6148091" cy="3072002"/>
          </a:xfrm>
          <a:prstGeom prst="rect">
            <a:avLst/>
          </a:prstGeom>
        </p:spPr>
        <p:txBody>
          <a:bodyPr/>
          <a:lstStyle>
            <a:lvl1pPr marL="636814" indent="-636814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1076325" indent="-619125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2pPr>
            <a:lvl3pPr marL="1508758" indent="-594358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2032000" indent="-660400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4pPr>
            <a:lvl5pPr marL="2489200" indent="-660400" algn="l">
              <a:buSzPct val="100000"/>
              <a:buFont typeface="Arial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94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o del título"/>
          <p:cNvSpPr>
            <a:spLocks noGrp="1"/>
          </p:cNvSpPr>
          <p:nvPr>
            <p:ph type="title"/>
          </p:nvPr>
        </p:nvSpPr>
        <p:spPr>
          <a:xfrm>
            <a:off x="4155925" y="5919895"/>
            <a:ext cx="8662561" cy="1452882"/>
          </a:xfrm>
          <a:prstGeom prst="rect">
            <a:avLst/>
          </a:prstGeom>
        </p:spPr>
        <p:txBody>
          <a:bodyPr anchor="t"/>
          <a:lstStyle>
            <a:lvl1pPr algn="l">
              <a:defRPr sz="7400" cap="all"/>
            </a:lvl1pPr>
          </a:lstStyle>
          <a:p>
            <a:r>
              <a:t>Texto del título</a:t>
            </a:r>
          </a:p>
        </p:txBody>
      </p:sp>
      <p:sp>
        <p:nvSpPr>
          <p:cNvPr id="202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4155925" y="4319692"/>
            <a:ext cx="8662561" cy="1600202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700"/>
              </a:spcBef>
              <a:defRPr sz="3600"/>
            </a:lvl1pPr>
            <a:lvl2pPr algn="l">
              <a:spcBef>
                <a:spcPts val="700"/>
              </a:spcBef>
              <a:defRPr sz="3600"/>
            </a:lvl2pPr>
            <a:lvl3pPr algn="l">
              <a:spcBef>
                <a:spcPts val="700"/>
              </a:spcBef>
              <a:defRPr sz="3600"/>
            </a:lvl3pPr>
            <a:lvl4pPr algn="l">
              <a:spcBef>
                <a:spcPts val="700"/>
              </a:spcBef>
              <a:defRPr sz="3600"/>
            </a:lvl4pPr>
            <a:lvl5pPr algn="l">
              <a:spcBef>
                <a:spcPts val="700"/>
              </a:spcBef>
              <a:defRPr sz="3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3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9320106" y="7999306"/>
            <a:ext cx="623040" cy="611220"/>
          </a:xfrm>
          <a:prstGeom prst="rect">
            <a:avLst/>
          </a:prstGeom>
        </p:spPr>
        <p:txBody>
          <a:bodyPr anchor="t"/>
          <a:lstStyle>
            <a:lvl1pPr algn="l">
              <a:defRPr sz="3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o del título"/>
          <p:cNvSpPr>
            <a:spLocks noGrp="1"/>
          </p:cNvSpPr>
          <p:nvPr>
            <p:ph type="title"/>
          </p:nvPr>
        </p:nvSpPr>
        <p:spPr>
          <a:xfrm>
            <a:off x="180621" y="1363132"/>
            <a:ext cx="12643558" cy="107865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Texto del título</a:t>
            </a:r>
          </a:p>
        </p:txBody>
      </p:sp>
      <p:sp>
        <p:nvSpPr>
          <p:cNvPr id="211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650239" y="2856652"/>
            <a:ext cx="5746046" cy="682416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900"/>
              </a:spcBef>
              <a:defRPr sz="4400" b="1">
                <a:solidFill>
                  <a:srgbClr val="000000"/>
                </a:solidFill>
              </a:defRPr>
            </a:lvl1pPr>
            <a:lvl2pPr algn="l">
              <a:spcBef>
                <a:spcPts val="900"/>
              </a:spcBef>
              <a:defRPr sz="4400" b="1">
                <a:solidFill>
                  <a:srgbClr val="000000"/>
                </a:solidFill>
              </a:defRPr>
            </a:lvl2pPr>
            <a:lvl3pPr algn="l">
              <a:spcBef>
                <a:spcPts val="900"/>
              </a:spcBef>
              <a:defRPr sz="4400" b="1">
                <a:solidFill>
                  <a:srgbClr val="000000"/>
                </a:solidFill>
              </a:defRPr>
            </a:lvl3pPr>
            <a:lvl4pPr algn="l">
              <a:spcBef>
                <a:spcPts val="900"/>
              </a:spcBef>
              <a:defRPr sz="4400" b="1">
                <a:solidFill>
                  <a:srgbClr val="000000"/>
                </a:solidFill>
              </a:defRPr>
            </a:lvl4pPr>
            <a:lvl5pPr algn="l">
              <a:spcBef>
                <a:spcPts val="900"/>
              </a:spcBef>
              <a:defRPr sz="4400" b="1"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12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606259" y="2856652"/>
            <a:ext cx="5748305" cy="682416"/>
          </a:xfrm>
          <a:prstGeom prst="rect">
            <a:avLst/>
          </a:prstGeom>
        </p:spPr>
        <p:txBody>
          <a:bodyPr anchor="b"/>
          <a:lstStyle/>
          <a:p>
            <a:pPr defTabSz="667579">
              <a:spcBef>
                <a:spcPts val="800"/>
              </a:spcBef>
              <a:defRPr sz="4004"/>
            </a:pPr>
            <a:endParaRPr/>
          </a:p>
        </p:txBody>
      </p:sp>
      <p:sp>
        <p:nvSpPr>
          <p:cNvPr id="213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9320106" y="7999306"/>
            <a:ext cx="623040" cy="611220"/>
          </a:xfrm>
          <a:prstGeom prst="rect">
            <a:avLst/>
          </a:prstGeom>
        </p:spPr>
        <p:txBody>
          <a:bodyPr anchor="t"/>
          <a:lstStyle>
            <a:lvl1pPr algn="l">
              <a:defRPr sz="3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o del título"/>
          <p:cNvSpPr>
            <a:spLocks noGrp="1"/>
          </p:cNvSpPr>
          <p:nvPr>
            <p:ph type="title"/>
          </p:nvPr>
        </p:nvSpPr>
        <p:spPr>
          <a:xfrm>
            <a:off x="180621" y="1363132"/>
            <a:ext cx="12643558" cy="107865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Texto del título</a:t>
            </a:r>
          </a:p>
        </p:txBody>
      </p:sp>
      <p:sp>
        <p:nvSpPr>
          <p:cNvPr id="221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9320106" y="7999306"/>
            <a:ext cx="623040" cy="611220"/>
          </a:xfrm>
          <a:prstGeom prst="rect">
            <a:avLst/>
          </a:prstGeom>
        </p:spPr>
        <p:txBody>
          <a:bodyPr anchor="t"/>
          <a:lstStyle>
            <a:lvl1pPr algn="l">
              <a:defRPr sz="3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9320106" y="7999306"/>
            <a:ext cx="623040" cy="611220"/>
          </a:xfrm>
          <a:prstGeom prst="rect">
            <a:avLst/>
          </a:prstGeom>
        </p:spPr>
        <p:txBody>
          <a:bodyPr anchor="t"/>
          <a:lstStyle>
            <a:lvl1pPr algn="l">
              <a:defRPr sz="3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o del título"/>
          <p:cNvSpPr>
            <a:spLocks noGrp="1"/>
          </p:cNvSpPr>
          <p:nvPr>
            <p:ph type="title"/>
          </p:nvPr>
        </p:nvSpPr>
        <p:spPr>
          <a:xfrm>
            <a:off x="650240" y="1510450"/>
            <a:ext cx="4278493" cy="1239524"/>
          </a:xfrm>
          <a:prstGeom prst="rect">
            <a:avLst/>
          </a:prstGeom>
        </p:spPr>
        <p:txBody>
          <a:bodyPr anchor="b"/>
          <a:lstStyle>
            <a:lvl1pPr algn="l">
              <a:defRPr sz="3600"/>
            </a:lvl1pPr>
          </a:lstStyle>
          <a:p>
            <a:r>
              <a:t>Texto del título</a:t>
            </a:r>
          </a:p>
        </p:txBody>
      </p:sp>
      <p:sp>
        <p:nvSpPr>
          <p:cNvPr id="236" name="Nivel de texto 1…"/>
          <p:cNvSpPr>
            <a:spLocks noGrp="1"/>
          </p:cNvSpPr>
          <p:nvPr>
            <p:ph type="body" sz="half" idx="1"/>
          </p:nvPr>
        </p:nvSpPr>
        <p:spPr>
          <a:xfrm>
            <a:off x="5084515" y="1510453"/>
            <a:ext cx="7270046" cy="6243324"/>
          </a:xfrm>
          <a:prstGeom prst="rect">
            <a:avLst/>
          </a:prstGeom>
        </p:spPr>
        <p:txBody>
          <a:bodyPr/>
          <a:lstStyle>
            <a:lvl1pPr marL="621506" indent="-621506" algn="l">
              <a:spcBef>
                <a:spcPts val="1300"/>
              </a:spcBef>
              <a:buSzPct val="100000"/>
              <a:buFont typeface="Arial"/>
              <a:buChar char="•"/>
              <a:defRPr sz="5800">
                <a:solidFill>
                  <a:srgbClr val="000000"/>
                </a:solidFill>
              </a:defRPr>
            </a:lvl1pPr>
            <a:lvl2pPr marL="1049109" indent="-591909" algn="l">
              <a:spcBef>
                <a:spcPts val="1300"/>
              </a:spcBef>
              <a:buSzPct val="100000"/>
              <a:buFont typeface="Arial"/>
              <a:buChar char="–"/>
              <a:defRPr sz="5800">
                <a:solidFill>
                  <a:srgbClr val="000000"/>
                </a:solidFill>
              </a:defRPr>
            </a:lvl2pPr>
            <a:lvl3pPr marL="1466850" indent="-552450" algn="l">
              <a:spcBef>
                <a:spcPts val="1300"/>
              </a:spcBef>
              <a:buSzPct val="100000"/>
              <a:buFont typeface="Arial"/>
              <a:buChar char="•"/>
              <a:defRPr sz="5800">
                <a:solidFill>
                  <a:srgbClr val="000000"/>
                </a:solidFill>
              </a:defRPr>
            </a:lvl3pPr>
            <a:lvl4pPr marL="2034540" indent="-662940" algn="l">
              <a:spcBef>
                <a:spcPts val="1300"/>
              </a:spcBef>
              <a:buSzPct val="100000"/>
              <a:buFont typeface="Arial"/>
              <a:buChar char="–"/>
              <a:defRPr sz="5800">
                <a:solidFill>
                  <a:srgbClr val="000000"/>
                </a:solidFill>
              </a:defRPr>
            </a:lvl4pPr>
            <a:lvl5pPr marL="2491740" indent="-662940" algn="l">
              <a:spcBef>
                <a:spcPts val="1300"/>
              </a:spcBef>
              <a:buSzPct val="100000"/>
              <a:buFont typeface="Arial"/>
              <a:buChar char="»"/>
              <a:defRPr sz="5800"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7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50239" y="2749974"/>
            <a:ext cx="4278494" cy="5003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8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9320106" y="7999306"/>
            <a:ext cx="623040" cy="611220"/>
          </a:xfrm>
          <a:prstGeom prst="rect">
            <a:avLst/>
          </a:prstGeom>
        </p:spPr>
        <p:txBody>
          <a:bodyPr anchor="t"/>
          <a:lstStyle>
            <a:lvl1pPr algn="l">
              <a:defRPr sz="3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o del título"/>
          <p:cNvSpPr>
            <a:spLocks noGrp="1"/>
          </p:cNvSpPr>
          <p:nvPr>
            <p:ph type="title"/>
          </p:nvPr>
        </p:nvSpPr>
        <p:spPr>
          <a:xfrm>
            <a:off x="2549031" y="6339840"/>
            <a:ext cx="7802883" cy="604522"/>
          </a:xfrm>
          <a:prstGeom prst="rect">
            <a:avLst/>
          </a:prstGeom>
        </p:spPr>
        <p:txBody>
          <a:bodyPr anchor="b"/>
          <a:lstStyle>
            <a:lvl1pPr algn="l">
              <a:defRPr sz="3600"/>
            </a:lvl1pPr>
          </a:lstStyle>
          <a:p>
            <a:r>
              <a:t>Texto del título</a:t>
            </a:r>
          </a:p>
        </p:txBody>
      </p:sp>
      <p:sp>
        <p:nvSpPr>
          <p:cNvPr id="246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2549031" y="1872826"/>
            <a:ext cx="7802883" cy="43891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7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2549031" y="6944360"/>
            <a:ext cx="7802883" cy="858522"/>
          </a:xfrm>
          <a:prstGeom prst="rect">
            <a:avLst/>
          </a:prstGeom>
        </p:spPr>
        <p:txBody>
          <a:bodyPr/>
          <a:lstStyle>
            <a:lvl1pPr algn="l">
              <a:spcBef>
                <a:spcPts val="500"/>
              </a:spcBef>
              <a:defRPr sz="2400">
                <a:solidFill>
                  <a:srgbClr val="000000"/>
                </a:solidFill>
              </a:defRPr>
            </a:lvl1pPr>
            <a:lvl2pPr algn="l">
              <a:spcBef>
                <a:spcPts val="500"/>
              </a:spcBef>
              <a:defRPr sz="2400">
                <a:solidFill>
                  <a:srgbClr val="000000"/>
                </a:solidFill>
              </a:defRPr>
            </a:lvl2pPr>
            <a:lvl3pPr algn="l">
              <a:spcBef>
                <a:spcPts val="500"/>
              </a:spcBef>
              <a:defRPr sz="2400">
                <a:solidFill>
                  <a:srgbClr val="000000"/>
                </a:solidFill>
              </a:defRPr>
            </a:lvl3pPr>
            <a:lvl4pPr algn="l">
              <a:spcBef>
                <a:spcPts val="500"/>
              </a:spcBef>
              <a:defRPr sz="2400">
                <a:solidFill>
                  <a:srgbClr val="000000"/>
                </a:solidFill>
              </a:defRPr>
            </a:lvl4pPr>
            <a:lvl5pPr algn="l">
              <a:spcBef>
                <a:spcPts val="500"/>
              </a:spcBef>
              <a:defRPr sz="2400"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48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9320106" y="7999306"/>
            <a:ext cx="623040" cy="611220"/>
          </a:xfrm>
          <a:prstGeom prst="rect">
            <a:avLst/>
          </a:prstGeom>
        </p:spPr>
        <p:txBody>
          <a:bodyPr anchor="t"/>
          <a:lstStyle>
            <a:lvl1pPr algn="l">
              <a:defRPr sz="3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o del título"/>
          <p:cNvSpPr>
            <a:spLocks noGrp="1"/>
          </p:cNvSpPr>
          <p:nvPr>
            <p:ph type="title"/>
          </p:nvPr>
        </p:nvSpPr>
        <p:spPr>
          <a:xfrm>
            <a:off x="180621" y="1363132"/>
            <a:ext cx="12643558" cy="107865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Texto del título</a:t>
            </a:r>
          </a:p>
        </p:txBody>
      </p:sp>
      <p:sp>
        <p:nvSpPr>
          <p:cNvPr id="256" name="Nivel de texto 1…"/>
          <p:cNvSpPr>
            <a:spLocks noGrp="1"/>
          </p:cNvSpPr>
          <p:nvPr>
            <p:ph type="body" idx="1"/>
          </p:nvPr>
        </p:nvSpPr>
        <p:spPr>
          <a:xfrm>
            <a:off x="180621" y="2587413"/>
            <a:ext cx="12643558" cy="4917441"/>
          </a:xfrm>
          <a:prstGeom prst="rect">
            <a:avLst/>
          </a:prstGeom>
        </p:spPr>
        <p:txBody>
          <a:bodyPr/>
          <a:lstStyle>
            <a:lvl1pPr marL="636814" indent="-636814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1076325" indent="-619125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2pPr>
            <a:lvl3pPr marL="1508758" indent="-594358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2032000" indent="-660400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4pPr>
            <a:lvl5pPr marL="2489200" indent="-660400" algn="l">
              <a:buSzPct val="100000"/>
              <a:buFont typeface="Arial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57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9320106" y="7999306"/>
            <a:ext cx="623040" cy="611220"/>
          </a:xfrm>
          <a:prstGeom prst="rect">
            <a:avLst/>
          </a:prstGeom>
        </p:spPr>
        <p:txBody>
          <a:bodyPr anchor="t"/>
          <a:lstStyle>
            <a:lvl1pPr algn="l">
              <a:defRPr sz="3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ivel de texto 1…"/>
          <p:cNvSpPr>
            <a:spLocks noGrp="1"/>
          </p:cNvSpPr>
          <p:nvPr>
            <p:ph type="body" idx="1"/>
          </p:nvPr>
        </p:nvSpPr>
        <p:spPr>
          <a:xfrm>
            <a:off x="180835" y="1363861"/>
            <a:ext cx="12643132" cy="6141761"/>
          </a:xfrm>
          <a:prstGeom prst="rect">
            <a:avLst/>
          </a:prstGeom>
        </p:spPr>
        <p:txBody>
          <a:bodyPr/>
          <a:lstStyle>
            <a:lvl1pPr marL="636814" indent="-636814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1076325" indent="-619125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2pPr>
            <a:lvl3pPr marL="1508758" indent="-594358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2032000" indent="-660400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4pPr>
            <a:lvl5pPr marL="2489200" indent="-660400" algn="l">
              <a:buSzPct val="100000"/>
              <a:buFont typeface="Arial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0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o del título"/>
          <p:cNvSpPr>
            <a:spLocks noGrp="1"/>
          </p:cNvSpPr>
          <p:nvPr>
            <p:ph type="title"/>
          </p:nvPr>
        </p:nvSpPr>
        <p:spPr>
          <a:xfrm>
            <a:off x="9428480" y="1512146"/>
            <a:ext cx="2926081" cy="624163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Texto del título</a:t>
            </a:r>
          </a:p>
        </p:txBody>
      </p:sp>
      <p:sp>
        <p:nvSpPr>
          <p:cNvPr id="265" name="Nivel de texto 1…"/>
          <p:cNvSpPr>
            <a:spLocks noGrp="1"/>
          </p:cNvSpPr>
          <p:nvPr>
            <p:ph type="body" idx="1"/>
          </p:nvPr>
        </p:nvSpPr>
        <p:spPr>
          <a:xfrm>
            <a:off x="650239" y="1512146"/>
            <a:ext cx="8561495" cy="6241631"/>
          </a:xfrm>
          <a:prstGeom prst="rect">
            <a:avLst/>
          </a:prstGeom>
        </p:spPr>
        <p:txBody>
          <a:bodyPr/>
          <a:lstStyle>
            <a:lvl1pPr marL="636814" indent="-636814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1076325" indent="-619125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2pPr>
            <a:lvl3pPr marL="1508758" indent="-594358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2032000" indent="-660400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4pPr>
            <a:lvl5pPr marL="2489200" indent="-660400" algn="l">
              <a:buSzPct val="100000"/>
              <a:buFont typeface="Arial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66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9320106" y="7999306"/>
            <a:ext cx="623040" cy="611220"/>
          </a:xfrm>
          <a:prstGeom prst="rect">
            <a:avLst/>
          </a:prstGeom>
        </p:spPr>
        <p:txBody>
          <a:bodyPr anchor="t"/>
          <a:lstStyle>
            <a:lvl1pPr algn="l">
              <a:defRPr sz="3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o del título"/>
          <p:cNvSpPr>
            <a:spLocks noGrp="1"/>
          </p:cNvSpPr>
          <p:nvPr>
            <p:ph type="title"/>
          </p:nvPr>
        </p:nvSpPr>
        <p:spPr>
          <a:xfrm>
            <a:off x="180835" y="1363861"/>
            <a:ext cx="12643132" cy="107837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Texto del título</a:t>
            </a:r>
          </a:p>
        </p:txBody>
      </p:sp>
      <p:sp>
        <p:nvSpPr>
          <p:cNvPr id="38" name="Nivel de texto 1…"/>
          <p:cNvSpPr>
            <a:spLocks noGrp="1"/>
          </p:cNvSpPr>
          <p:nvPr>
            <p:ph type="body" sz="half" idx="1"/>
          </p:nvPr>
        </p:nvSpPr>
        <p:spPr>
          <a:xfrm>
            <a:off x="180835" y="2442235"/>
            <a:ext cx="6148091" cy="5105301"/>
          </a:xfrm>
          <a:prstGeom prst="rect">
            <a:avLst/>
          </a:prstGeom>
        </p:spPr>
        <p:txBody>
          <a:bodyPr/>
          <a:lstStyle>
            <a:lvl1pPr marL="636814" indent="-636814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1076325" indent="-619125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2pPr>
            <a:lvl3pPr marL="1508758" indent="-594358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2032000" indent="-660400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4pPr>
            <a:lvl5pPr marL="2489200" indent="-660400" algn="l">
              <a:buSzPct val="100000"/>
              <a:buFont typeface="Arial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9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Nivel de texto 1…"/>
          <p:cNvSpPr>
            <a:spLocks noGrp="1"/>
          </p:cNvSpPr>
          <p:nvPr>
            <p:ph type="body" sz="half" idx="1"/>
          </p:nvPr>
        </p:nvSpPr>
        <p:spPr>
          <a:xfrm>
            <a:off x="180835" y="1379750"/>
            <a:ext cx="6148091" cy="6167784"/>
          </a:xfrm>
          <a:prstGeom prst="rect">
            <a:avLst/>
          </a:prstGeom>
        </p:spPr>
        <p:txBody>
          <a:bodyPr/>
          <a:lstStyle>
            <a:lvl1pPr marL="636814" indent="-636814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1076325" indent="-619125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2pPr>
            <a:lvl3pPr marL="1508758" indent="-594358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2032000" indent="-660400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4pPr>
            <a:lvl5pPr marL="2489200" indent="-660400" algn="l">
              <a:buSzPct val="100000"/>
              <a:buFont typeface="Arial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7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180835" y="1363861"/>
            <a:ext cx="4096002" cy="6167782"/>
          </a:xfrm>
          <a:prstGeom prst="rect">
            <a:avLst/>
          </a:prstGeom>
        </p:spPr>
        <p:txBody>
          <a:bodyPr/>
          <a:lstStyle>
            <a:lvl1pPr marL="636814" indent="-636814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1076325" indent="-619125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2pPr>
            <a:lvl3pPr marL="1508758" indent="-594358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2032000" indent="-660400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4pPr>
            <a:lvl5pPr marL="2489200" indent="-660400" algn="l">
              <a:buSzPct val="100000"/>
              <a:buFont typeface="Arial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5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180835" y="1353448"/>
            <a:ext cx="6148091" cy="3072002"/>
          </a:xfrm>
          <a:prstGeom prst="rect">
            <a:avLst/>
          </a:prstGeom>
        </p:spPr>
        <p:txBody>
          <a:bodyPr/>
          <a:lstStyle>
            <a:lvl1pPr marL="636814" indent="-636814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1076325" indent="-619125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2pPr>
            <a:lvl3pPr marL="1508758" indent="-594358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2032000" indent="-660400" algn="l">
              <a:buSzPct val="100000"/>
              <a:buFont typeface="Arial"/>
              <a:buChar char="–"/>
              <a:defRPr>
                <a:solidFill>
                  <a:srgbClr val="000000"/>
                </a:solidFill>
              </a:defRPr>
            </a:lvl4pPr>
            <a:lvl5pPr marL="2489200" indent="-660400" algn="l">
              <a:buSzPct val="100000"/>
              <a:buFont typeface="Arial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3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o del título"/>
          <p:cNvSpPr>
            <a:spLocks noGrp="1"/>
          </p:cNvSpPr>
          <p:nvPr>
            <p:ph type="title"/>
          </p:nvPr>
        </p:nvSpPr>
        <p:spPr>
          <a:xfrm>
            <a:off x="4155925" y="5919895"/>
            <a:ext cx="8662561" cy="1452882"/>
          </a:xfrm>
          <a:prstGeom prst="rect">
            <a:avLst/>
          </a:prstGeom>
        </p:spPr>
        <p:txBody>
          <a:bodyPr anchor="t"/>
          <a:lstStyle>
            <a:lvl1pPr algn="l">
              <a:defRPr sz="7400" cap="all"/>
            </a:lvl1pPr>
          </a:lstStyle>
          <a:p>
            <a:r>
              <a:t>Texto del título</a:t>
            </a:r>
          </a:p>
        </p:txBody>
      </p:sp>
      <p:sp>
        <p:nvSpPr>
          <p:cNvPr id="71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4155925" y="4319692"/>
            <a:ext cx="8662561" cy="1600202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700"/>
              </a:spcBef>
              <a:defRPr sz="3600"/>
            </a:lvl1pPr>
            <a:lvl2pPr algn="l">
              <a:spcBef>
                <a:spcPts val="700"/>
              </a:spcBef>
              <a:defRPr sz="3600"/>
            </a:lvl2pPr>
            <a:lvl3pPr algn="l">
              <a:spcBef>
                <a:spcPts val="700"/>
              </a:spcBef>
              <a:defRPr sz="3600"/>
            </a:lvl3pPr>
            <a:lvl4pPr algn="l">
              <a:spcBef>
                <a:spcPts val="700"/>
              </a:spcBef>
              <a:defRPr sz="3600"/>
            </a:lvl4pPr>
            <a:lvl5pPr algn="l">
              <a:spcBef>
                <a:spcPts val="700"/>
              </a:spcBef>
              <a:defRPr sz="3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2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9320106" y="7999306"/>
            <a:ext cx="623040" cy="611220"/>
          </a:xfrm>
          <a:prstGeom prst="rect">
            <a:avLst/>
          </a:prstGeom>
        </p:spPr>
        <p:txBody>
          <a:bodyPr anchor="t"/>
          <a:lstStyle>
            <a:lvl1pPr algn="l">
              <a:defRPr sz="3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o del título"/>
          <p:cNvSpPr>
            <a:spLocks noGrp="1"/>
          </p:cNvSpPr>
          <p:nvPr>
            <p:ph type="title"/>
          </p:nvPr>
        </p:nvSpPr>
        <p:spPr>
          <a:xfrm>
            <a:off x="180835" y="1363861"/>
            <a:ext cx="12643132" cy="107837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Texto del título</a:t>
            </a:r>
          </a:p>
        </p:txBody>
      </p:sp>
      <p:sp>
        <p:nvSpPr>
          <p:cNvPr id="80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650239" y="2856652"/>
            <a:ext cx="5746046" cy="682416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900"/>
              </a:spcBef>
              <a:defRPr sz="4400" b="1">
                <a:solidFill>
                  <a:srgbClr val="000000"/>
                </a:solidFill>
              </a:defRPr>
            </a:lvl1pPr>
            <a:lvl2pPr algn="l">
              <a:spcBef>
                <a:spcPts val="900"/>
              </a:spcBef>
              <a:defRPr sz="4400" b="1">
                <a:solidFill>
                  <a:srgbClr val="000000"/>
                </a:solidFill>
              </a:defRPr>
            </a:lvl2pPr>
            <a:lvl3pPr algn="l">
              <a:spcBef>
                <a:spcPts val="900"/>
              </a:spcBef>
              <a:defRPr sz="4400" b="1">
                <a:solidFill>
                  <a:srgbClr val="000000"/>
                </a:solidFill>
              </a:defRPr>
            </a:lvl3pPr>
            <a:lvl4pPr algn="l">
              <a:spcBef>
                <a:spcPts val="900"/>
              </a:spcBef>
              <a:defRPr sz="4400" b="1">
                <a:solidFill>
                  <a:srgbClr val="000000"/>
                </a:solidFill>
              </a:defRPr>
            </a:lvl4pPr>
            <a:lvl5pPr algn="l">
              <a:spcBef>
                <a:spcPts val="900"/>
              </a:spcBef>
              <a:defRPr sz="4400" b="1">
                <a:solidFill>
                  <a:srgbClr val="00000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1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606259" y="2856652"/>
            <a:ext cx="5748305" cy="682416"/>
          </a:xfrm>
          <a:prstGeom prst="rect">
            <a:avLst/>
          </a:prstGeom>
        </p:spPr>
        <p:txBody>
          <a:bodyPr anchor="b"/>
          <a:lstStyle/>
          <a:p>
            <a:pPr defTabSz="667579">
              <a:spcBef>
                <a:spcPts val="800"/>
              </a:spcBef>
              <a:defRPr sz="4004"/>
            </a:pPr>
            <a:endParaRPr/>
          </a:p>
        </p:txBody>
      </p:sp>
      <p:sp>
        <p:nvSpPr>
          <p:cNvPr id="82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9320106" y="7999306"/>
            <a:ext cx="623040" cy="611220"/>
          </a:xfrm>
          <a:prstGeom prst="rect">
            <a:avLst/>
          </a:prstGeom>
        </p:spPr>
        <p:txBody>
          <a:bodyPr anchor="t"/>
          <a:lstStyle>
            <a:lvl1pPr algn="l">
              <a:defRPr sz="3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>
            <a:spLocks noGrp="1"/>
          </p:cNvSpPr>
          <p:nvPr>
            <p:ph type="title"/>
          </p:nvPr>
        </p:nvSpPr>
        <p:spPr>
          <a:xfrm>
            <a:off x="1781992" y="1334900"/>
            <a:ext cx="11054083" cy="1568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>
            <a:spLocks noGrp="1"/>
          </p:cNvSpPr>
          <p:nvPr>
            <p:ph type="body" idx="1"/>
          </p:nvPr>
        </p:nvSpPr>
        <p:spPr>
          <a:xfrm>
            <a:off x="1781992" y="2971420"/>
            <a:ext cx="11054083" cy="4389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8866583" y="7773754"/>
            <a:ext cx="453524" cy="451106"/>
          </a:xfrm>
          <a:prstGeom prst="rect">
            <a:avLst/>
          </a:prstGeom>
          <a:ln w="12700">
            <a:miter lim="400000"/>
          </a:ln>
        </p:spPr>
        <p:txBody>
          <a:bodyPr wrap="none" lIns="65022" tIns="65022" rIns="65022" bIns="65022" anchor="ctr">
            <a:spAutoFit/>
          </a:bodyPr>
          <a:lstStyle>
            <a:lvl1pPr algn="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ransition spd="med"/>
  <p:txStyles>
    <p:titleStyle>
      <a:lvl1pPr marL="0" marR="0" indent="0" algn="r" defTabSz="86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r" defTabSz="86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r" defTabSz="86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r" defTabSz="86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r" defTabSz="86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r" defTabSz="86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r" defTabSz="86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r" defTabSz="86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r" defTabSz="86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0" marR="0" indent="0" algn="r" defTabSz="866986" rtl="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88888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r" defTabSz="866986" rtl="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88888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r" defTabSz="866986" rtl="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88888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r" defTabSz="866986" rtl="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88888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r" defTabSz="866986" rtl="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88888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r" defTabSz="866986" rtl="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88888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r" defTabSz="866986" rtl="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88888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r" defTabSz="866986" rtl="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88888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r" defTabSz="866986" rtl="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88888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86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86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86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86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86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86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86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86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8669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ángulo"/>
          <p:cNvSpPr/>
          <p:nvPr/>
        </p:nvSpPr>
        <p:spPr>
          <a:xfrm>
            <a:off x="6197606" y="12700"/>
            <a:ext cx="6794494" cy="9728201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endParaRPr/>
          </a:p>
        </p:txBody>
      </p:sp>
      <p:sp>
        <p:nvSpPr>
          <p:cNvPr id="283" name="Título 3"/>
          <p:cNvSpPr>
            <a:spLocks noGrp="1"/>
          </p:cNvSpPr>
          <p:nvPr>
            <p:ph type="ctrTitle"/>
          </p:nvPr>
        </p:nvSpPr>
        <p:spPr>
          <a:xfrm>
            <a:off x="6681061" y="880656"/>
            <a:ext cx="5827584" cy="18863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defTabSz="771618">
              <a:defRPr sz="3916" cap="sm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Evaluación de Impacto </a:t>
            </a:r>
          </a:p>
          <a:p>
            <a:pPr algn="l" defTabSz="771618">
              <a:defRPr sz="3916" cap="sm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Programa Primer Paso: </a:t>
            </a:r>
          </a:p>
          <a:p>
            <a:pPr algn="l" defTabSz="771618">
              <a:defRPr sz="3916" cap="sm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aprendizajes y desafíos</a:t>
            </a:r>
          </a:p>
        </p:txBody>
      </p:sp>
      <p:sp>
        <p:nvSpPr>
          <p:cNvPr id="284" name="Subtítulo 4"/>
          <p:cNvSpPr>
            <a:spLocks noGrp="1"/>
          </p:cNvSpPr>
          <p:nvPr>
            <p:ph type="subTitle" sz="quarter" idx="1"/>
          </p:nvPr>
        </p:nvSpPr>
        <p:spPr>
          <a:xfrm>
            <a:off x="374390" y="6115405"/>
            <a:ext cx="5417449" cy="314691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400" b="1">
                <a:solidFill>
                  <a:srgbClr val="262626"/>
                </a:solidFill>
              </a:defRPr>
            </a:pPr>
            <a:r>
              <a:t>.</a:t>
            </a:r>
          </a:p>
          <a:p>
            <a:pPr>
              <a:defRPr sz="3400">
                <a:solidFill>
                  <a:srgbClr val="262626"/>
                </a:solidFill>
              </a:defRPr>
            </a:pPr>
            <a:endParaRPr/>
          </a:p>
          <a:p>
            <a:pPr>
              <a:spcBef>
                <a:spcPts val="700"/>
              </a:spcBef>
              <a:defRPr sz="3000" cap="small">
                <a:solidFill>
                  <a:srgbClr val="262626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Marcel Peralta</a:t>
            </a:r>
          </a:p>
          <a:p>
            <a:pPr>
              <a:spcBef>
                <a:spcPts val="700"/>
              </a:spcBef>
              <a:defRPr sz="2500" cap="small">
                <a:solidFill>
                  <a:srgbClr val="262626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Docente Investigadora  </a:t>
            </a:r>
          </a:p>
          <a:p>
            <a:pPr>
              <a:spcBef>
                <a:spcPts val="700"/>
              </a:spcBef>
              <a:defRPr sz="3000">
                <a:solidFill>
                  <a:srgbClr val="262626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2500"/>
              <a:t>Universidad de Buenos Aire</a:t>
            </a:r>
            <a:r>
              <a:t>s</a:t>
            </a:r>
          </a:p>
        </p:txBody>
      </p:sp>
      <p:sp>
        <p:nvSpPr>
          <p:cNvPr id="285" name="Agencia de Promoción de Empleo y Formación Profesional del Gobierno de la Provincia de Córdoba…"/>
          <p:cNvSpPr/>
          <p:nvPr/>
        </p:nvSpPr>
        <p:spPr>
          <a:xfrm>
            <a:off x="6981603" y="3135632"/>
            <a:ext cx="5226500" cy="2695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algn="r">
              <a:spcBef>
                <a:spcPts val="700"/>
              </a:spcBef>
              <a:defRPr sz="25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Agencia de Promoción de Empleo y Formación Profesional del Gobierno de la Provincia de Córdoba</a:t>
            </a:r>
          </a:p>
          <a:p>
            <a:pPr algn="r">
              <a:spcBef>
                <a:spcPts val="700"/>
              </a:spcBef>
              <a:defRPr sz="25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ARGENTINA</a:t>
            </a:r>
          </a:p>
          <a:p>
            <a:pPr algn="r">
              <a:spcBef>
                <a:spcPts val="700"/>
              </a:spcBef>
              <a:defRPr sz="25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286" name="Paracas, Mayo de 2017"/>
          <p:cNvSpPr/>
          <p:nvPr/>
        </p:nvSpPr>
        <p:spPr>
          <a:xfrm>
            <a:off x="6981603" y="8023662"/>
            <a:ext cx="5226500" cy="97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r">
              <a:spcBef>
                <a:spcPts val="700"/>
              </a:spcBef>
              <a:defRPr sz="25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Paracas, Mayo de 2017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Rectángulo"/>
          <p:cNvSpPr/>
          <p:nvPr/>
        </p:nvSpPr>
        <p:spPr>
          <a:xfrm>
            <a:off x="12700" y="19552"/>
            <a:ext cx="12979400" cy="1113461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389" name="1 Título"/>
          <p:cNvSpPr>
            <a:spLocks noGrp="1"/>
          </p:cNvSpPr>
          <p:nvPr>
            <p:ph type="title"/>
          </p:nvPr>
        </p:nvSpPr>
        <p:spPr>
          <a:xfrm>
            <a:off x="180832" y="271661"/>
            <a:ext cx="12643134" cy="609244"/>
          </a:xfrm>
          <a:prstGeom prst="rect">
            <a:avLst/>
          </a:prstGeom>
        </p:spPr>
        <p:txBody>
          <a:bodyPr/>
          <a:lstStyle>
            <a:lvl1pPr defTabSz="823637">
              <a:defRPr sz="285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Otras evaluaciones de políticas de empleo para jóvenes en América Latina</a:t>
            </a:r>
          </a:p>
        </p:txBody>
      </p:sp>
      <p:sp>
        <p:nvSpPr>
          <p:cNvPr id="390" name="2 Marcador de contenido"/>
          <p:cNvSpPr>
            <a:spLocks noGrp="1"/>
          </p:cNvSpPr>
          <p:nvPr>
            <p:ph type="body" sz="quarter" idx="1"/>
          </p:nvPr>
        </p:nvSpPr>
        <p:spPr>
          <a:xfrm>
            <a:off x="291997" y="1848274"/>
            <a:ext cx="12643134" cy="8496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2200" b="1"/>
            </a:lvl1pPr>
          </a:lstStyle>
          <a:p>
            <a:r>
              <a:t>Resumen de los resultados de 12 evaluaciones de programas de empleo joven en América Latina / Vezza  2014</a:t>
            </a:r>
          </a:p>
        </p:txBody>
      </p:sp>
      <p:pic>
        <p:nvPicPr>
          <p:cNvPr id="39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997" y="3015465"/>
            <a:ext cx="12531969" cy="51941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Rectángulo"/>
          <p:cNvSpPr/>
          <p:nvPr/>
        </p:nvSpPr>
        <p:spPr>
          <a:xfrm>
            <a:off x="330200" y="1651217"/>
            <a:ext cx="6948700" cy="5461823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394" name="1 Título"/>
          <p:cNvSpPr>
            <a:spLocks noGrp="1"/>
          </p:cNvSpPr>
          <p:nvPr>
            <p:ph type="title"/>
          </p:nvPr>
        </p:nvSpPr>
        <p:spPr>
          <a:xfrm>
            <a:off x="180833" y="203198"/>
            <a:ext cx="12643134" cy="1078380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¿Por qué el PPP puede tener una medición de alta calidad?</a:t>
            </a:r>
          </a:p>
        </p:txBody>
      </p:sp>
      <p:sp>
        <p:nvSpPr>
          <p:cNvPr id="395" name="3 Marcador de contenido"/>
          <p:cNvSpPr>
            <a:spLocks noGrp="1"/>
          </p:cNvSpPr>
          <p:nvPr>
            <p:ph type="body" sz="half" idx="1"/>
          </p:nvPr>
        </p:nvSpPr>
        <p:spPr>
          <a:xfrm>
            <a:off x="-31469" y="2207948"/>
            <a:ext cx="6974101" cy="450049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50240" indent="10614">
              <a:spcBef>
                <a:spcPts val="700"/>
              </a:spcBef>
              <a:buSzTx/>
              <a:buNone/>
              <a:defRPr sz="3000" b="1">
                <a:solidFill>
                  <a:srgbClr val="FFFFFF"/>
                </a:solidFill>
              </a:defRPr>
            </a:pPr>
            <a:r>
              <a:t>CRUCIAL: </a:t>
            </a:r>
            <a:r>
              <a:rPr b="0"/>
              <a:t>asignación aleatoria (por sorteo) de beneficiarios</a:t>
            </a:r>
          </a:p>
          <a:p>
            <a:pPr marL="650240" indent="-650240">
              <a:spcBef>
                <a:spcPts val="700"/>
              </a:spcBef>
              <a:buSzTx/>
              <a:buNone/>
              <a:defRPr sz="3000">
                <a:solidFill>
                  <a:srgbClr val="FFFFFF"/>
                </a:solidFill>
              </a:defRPr>
            </a:pPr>
            <a:endParaRPr b="0"/>
          </a:p>
          <a:p>
            <a:pPr marL="996950" lvl="1" indent="-539750">
              <a:spcBef>
                <a:spcPts val="700"/>
              </a:spcBef>
              <a:defRPr sz="3000">
                <a:solidFill>
                  <a:srgbClr val="FFFFFF"/>
                </a:solidFill>
              </a:defRPr>
            </a:pPr>
            <a:r>
              <a:t>“PPP” y “No PPP” </a:t>
            </a:r>
            <a:r>
              <a:rPr b="1"/>
              <a:t>son grupos comparables</a:t>
            </a:r>
          </a:p>
          <a:p>
            <a:pPr marL="996950" lvl="1" indent="-539750">
              <a:spcBef>
                <a:spcPts val="700"/>
              </a:spcBef>
              <a:defRPr sz="3000">
                <a:solidFill>
                  <a:srgbClr val="FFFFFF"/>
                </a:solidFill>
              </a:defRPr>
            </a:pPr>
            <a:r>
              <a:t>Mirando a los “No PPP” podemos inferir </a:t>
            </a:r>
            <a:r>
              <a:rPr b="1"/>
              <a:t>qué hubiera pasado con el grupo PPP sin la existencia del programa </a:t>
            </a:r>
            <a:r>
              <a:t>(contrafactual)</a:t>
            </a:r>
          </a:p>
        </p:txBody>
      </p:sp>
      <p:sp>
        <p:nvSpPr>
          <p:cNvPr id="396" name="9 CuadroTexto"/>
          <p:cNvSpPr/>
          <p:nvPr/>
        </p:nvSpPr>
        <p:spPr>
          <a:xfrm>
            <a:off x="542218" y="8009466"/>
            <a:ext cx="11920364" cy="62534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sz="3000"/>
            </a:lvl1pPr>
          </a:lstStyle>
          <a:p>
            <a:r>
              <a:t>Impacto del PPP    =   Resultados grupo PPP   –   Resultados grupo NoPPP</a:t>
            </a:r>
          </a:p>
        </p:txBody>
      </p:sp>
      <p:grpSp>
        <p:nvGrpSpPr>
          <p:cNvPr id="402" name="Grupo"/>
          <p:cNvGrpSpPr/>
          <p:nvPr/>
        </p:nvGrpSpPr>
        <p:grpSpPr>
          <a:xfrm>
            <a:off x="7689927" y="2264858"/>
            <a:ext cx="4380088" cy="4380088"/>
            <a:chOff x="0" y="0"/>
            <a:chExt cx="4380086" cy="4380086"/>
          </a:xfrm>
        </p:grpSpPr>
        <p:graphicFrame>
          <p:nvGraphicFramePr>
            <p:cNvPr id="397" name="Gráfica de sectores 2D"/>
            <p:cNvGraphicFramePr/>
            <p:nvPr/>
          </p:nvGraphicFramePr>
          <p:xfrm>
            <a:off x="0" y="0"/>
            <a:ext cx="4380087" cy="43800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98" name="Círculo"/>
            <p:cNvSpPr/>
            <p:nvPr/>
          </p:nvSpPr>
          <p:spPr>
            <a:xfrm>
              <a:off x="175203" y="143701"/>
              <a:ext cx="4092686" cy="409268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graphicFrame>
          <p:nvGraphicFramePr>
            <p:cNvPr id="399" name="Gráfica de sectores 2D"/>
            <p:cNvGraphicFramePr/>
            <p:nvPr/>
          </p:nvGraphicFramePr>
          <p:xfrm>
            <a:off x="210523" y="261323"/>
            <a:ext cx="3886201" cy="38862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00" name="Texto"/>
            <p:cNvSpPr/>
            <p:nvPr/>
          </p:nvSpPr>
          <p:spPr>
            <a:xfrm>
              <a:off x="584118" y="1864670"/>
              <a:ext cx="1079508" cy="650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65022" tIns="65022" rIns="65022" bIns="65022" numCol="1" anchor="t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1" name="No PPP"/>
            <p:cNvSpPr/>
            <p:nvPr/>
          </p:nvSpPr>
          <p:spPr>
            <a:xfrm>
              <a:off x="2489118" y="1864670"/>
              <a:ext cx="1416008" cy="650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No PPP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" grpId="1" build="p" bldLvl="5" animBg="1" advAuto="0"/>
      <p:bldP spid="396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Rectángulo"/>
          <p:cNvSpPr/>
          <p:nvPr/>
        </p:nvSpPr>
        <p:spPr>
          <a:xfrm>
            <a:off x="12700" y="8402630"/>
            <a:ext cx="13065408" cy="1338271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05" name="1 Título"/>
          <p:cNvSpPr>
            <a:spLocks noGrp="1"/>
          </p:cNvSpPr>
          <p:nvPr>
            <p:ph type="title"/>
          </p:nvPr>
        </p:nvSpPr>
        <p:spPr>
          <a:xfrm>
            <a:off x="2105314" y="8582391"/>
            <a:ext cx="8794172" cy="978749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Etapas de esta evaluación de impacto</a:t>
            </a:r>
          </a:p>
        </p:txBody>
      </p:sp>
      <p:sp>
        <p:nvSpPr>
          <p:cNvPr id="406" name="8 Conector recto de flecha"/>
          <p:cNvSpPr/>
          <p:nvPr/>
        </p:nvSpPr>
        <p:spPr>
          <a:xfrm>
            <a:off x="301024" y="2715265"/>
            <a:ext cx="11777313" cy="2"/>
          </a:xfrm>
          <a:prstGeom prst="line">
            <a:avLst/>
          </a:prstGeom>
          <a:ln w="38100">
            <a:solidFill>
              <a:srgbClr val="4A7EBB"/>
            </a:solidFill>
            <a:tailEnd type="triangle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07" name="10 Conector recto"/>
          <p:cNvSpPr/>
          <p:nvPr/>
        </p:nvSpPr>
        <p:spPr>
          <a:xfrm>
            <a:off x="1076234" y="2638456"/>
            <a:ext cx="2" cy="153620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08" name="11 Conector recto"/>
          <p:cNvSpPr/>
          <p:nvPr/>
        </p:nvSpPr>
        <p:spPr>
          <a:xfrm>
            <a:off x="2963720" y="2638456"/>
            <a:ext cx="3" cy="153620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09" name="13 Conector recto"/>
          <p:cNvSpPr/>
          <p:nvPr/>
        </p:nvSpPr>
        <p:spPr>
          <a:xfrm>
            <a:off x="4909537" y="2638456"/>
            <a:ext cx="2" cy="153620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10" name="19 CuadroTexto"/>
          <p:cNvSpPr/>
          <p:nvPr/>
        </p:nvSpPr>
        <p:spPr>
          <a:xfrm>
            <a:off x="2141262" y="1793562"/>
            <a:ext cx="1991601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Año 2012</a:t>
            </a:r>
          </a:p>
        </p:txBody>
      </p:sp>
      <p:sp>
        <p:nvSpPr>
          <p:cNvPr id="411" name="20 CuadroTexto"/>
          <p:cNvSpPr/>
          <p:nvPr/>
        </p:nvSpPr>
        <p:spPr>
          <a:xfrm>
            <a:off x="5930482" y="1770024"/>
            <a:ext cx="1991601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Año 2013</a:t>
            </a:r>
          </a:p>
        </p:txBody>
      </p:sp>
      <p:sp>
        <p:nvSpPr>
          <p:cNvPr id="412" name="21 CuadroTexto"/>
          <p:cNvSpPr/>
          <p:nvPr/>
        </p:nvSpPr>
        <p:spPr>
          <a:xfrm>
            <a:off x="9210817" y="1779937"/>
            <a:ext cx="1991600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Año 2014</a:t>
            </a:r>
          </a:p>
        </p:txBody>
      </p:sp>
      <p:sp>
        <p:nvSpPr>
          <p:cNvPr id="413" name="24 Cerrar llave"/>
          <p:cNvSpPr/>
          <p:nvPr/>
        </p:nvSpPr>
        <p:spPr>
          <a:xfrm rot="16200000">
            <a:off x="2808492" y="516325"/>
            <a:ext cx="340300" cy="3789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72"/>
                  <a:pt x="10800" y="162"/>
                </a:cubicBezTo>
                <a:lnTo>
                  <a:pt x="10800" y="10638"/>
                </a:lnTo>
                <a:cubicBezTo>
                  <a:pt x="10800" y="10728"/>
                  <a:pt x="15635" y="10800"/>
                  <a:pt x="21600" y="10800"/>
                </a:cubicBezTo>
                <a:cubicBezTo>
                  <a:pt x="15635" y="10800"/>
                  <a:pt x="10800" y="10872"/>
                  <a:pt x="10800" y="10962"/>
                </a:cubicBezTo>
                <a:lnTo>
                  <a:pt x="10800" y="21438"/>
                </a:lnTo>
                <a:cubicBezTo>
                  <a:pt x="10800" y="21528"/>
                  <a:pt x="5965" y="21600"/>
                  <a:pt x="0" y="21600"/>
                </a:cubicBezTo>
              </a:path>
            </a:pathLst>
          </a:custGeom>
          <a:ln w="12700">
            <a:solidFill>
              <a:srgbClr val="00B050"/>
            </a:solidFill>
          </a:ln>
        </p:spPr>
        <p:txBody>
          <a:bodyPr lIns="65022" tIns="65022" rIns="65022" bIns="65022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4" name="27 Conector recto"/>
          <p:cNvSpPr/>
          <p:nvPr/>
        </p:nvSpPr>
        <p:spPr>
          <a:xfrm>
            <a:off x="4909537" y="2635705"/>
            <a:ext cx="2" cy="153620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15" name="28 Conector recto"/>
          <p:cNvSpPr/>
          <p:nvPr/>
        </p:nvSpPr>
        <p:spPr>
          <a:xfrm>
            <a:off x="6752943" y="2635705"/>
            <a:ext cx="3" cy="153620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16" name="29 Conector recto"/>
          <p:cNvSpPr/>
          <p:nvPr/>
        </p:nvSpPr>
        <p:spPr>
          <a:xfrm>
            <a:off x="8698760" y="2635705"/>
            <a:ext cx="2" cy="153620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17" name="31 Cerrar llave"/>
          <p:cNvSpPr/>
          <p:nvPr/>
        </p:nvSpPr>
        <p:spPr>
          <a:xfrm rot="16200000">
            <a:off x="6668675" y="556511"/>
            <a:ext cx="307237" cy="3708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67"/>
                  <a:pt x="10800" y="149"/>
                </a:cubicBezTo>
                <a:lnTo>
                  <a:pt x="10800" y="10651"/>
                </a:lnTo>
                <a:cubicBezTo>
                  <a:pt x="10800" y="10733"/>
                  <a:pt x="15635" y="10800"/>
                  <a:pt x="21600" y="10800"/>
                </a:cubicBezTo>
                <a:cubicBezTo>
                  <a:pt x="15635" y="10800"/>
                  <a:pt x="10800" y="10867"/>
                  <a:pt x="10800" y="10949"/>
                </a:cubicBezTo>
                <a:lnTo>
                  <a:pt x="10800" y="21451"/>
                </a:lnTo>
                <a:cubicBezTo>
                  <a:pt x="10800" y="21533"/>
                  <a:pt x="5965" y="21600"/>
                  <a:pt x="0" y="21600"/>
                </a:cubicBezTo>
              </a:path>
            </a:pathLst>
          </a:custGeom>
          <a:ln w="12700">
            <a:solidFill>
              <a:srgbClr val="00B050"/>
            </a:solidFill>
          </a:ln>
        </p:spPr>
        <p:txBody>
          <a:bodyPr lIns="65022" tIns="65022" rIns="65022" bIns="65022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8" name="32 Cerrar llave"/>
          <p:cNvSpPr/>
          <p:nvPr/>
        </p:nvSpPr>
        <p:spPr>
          <a:xfrm rot="16200000">
            <a:off x="10005477" y="917874"/>
            <a:ext cx="334453" cy="2991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90"/>
                  <a:pt x="10800" y="201"/>
                </a:cubicBezTo>
                <a:lnTo>
                  <a:pt x="10800" y="10599"/>
                </a:lnTo>
                <a:cubicBezTo>
                  <a:pt x="10800" y="10710"/>
                  <a:pt x="15635" y="10800"/>
                  <a:pt x="21600" y="10800"/>
                </a:cubicBezTo>
                <a:cubicBezTo>
                  <a:pt x="15635" y="10800"/>
                  <a:pt x="10800" y="10890"/>
                  <a:pt x="10800" y="11001"/>
                </a:cubicBezTo>
                <a:lnTo>
                  <a:pt x="10800" y="21399"/>
                </a:lnTo>
                <a:cubicBezTo>
                  <a:pt x="10800" y="21510"/>
                  <a:pt x="5965" y="21600"/>
                  <a:pt x="0" y="21600"/>
                </a:cubicBezTo>
              </a:path>
            </a:pathLst>
          </a:custGeom>
          <a:ln w="12700">
            <a:solidFill>
              <a:srgbClr val="00B050"/>
            </a:solidFill>
          </a:ln>
        </p:spPr>
        <p:txBody>
          <a:bodyPr lIns="65022" tIns="65022" rIns="65022" bIns="65022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9" name="36 CuadroTexto"/>
          <p:cNvSpPr/>
          <p:nvPr/>
        </p:nvSpPr>
        <p:spPr>
          <a:xfrm>
            <a:off x="7572234" y="4468236"/>
            <a:ext cx="2355465" cy="189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t>Relevamiento cualitativo: </a:t>
            </a:r>
            <a:r>
              <a:rPr b="0"/>
              <a:t>Diciembre de 2013 y febrero/marzo de 2014</a:t>
            </a:r>
          </a:p>
        </p:txBody>
      </p:sp>
      <p:sp>
        <p:nvSpPr>
          <p:cNvPr id="420" name="39 Conector recto de flecha"/>
          <p:cNvSpPr/>
          <p:nvPr/>
        </p:nvSpPr>
        <p:spPr>
          <a:xfrm>
            <a:off x="3066132" y="4069011"/>
            <a:ext cx="3584401" cy="3"/>
          </a:xfrm>
          <a:prstGeom prst="line">
            <a:avLst/>
          </a:prstGeom>
          <a:ln w="76200">
            <a:solidFill>
              <a:srgbClr val="4A7EBB"/>
            </a:solidFill>
            <a:headEnd type="triangle"/>
            <a:tailEnd type="triangle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21" name="40 CuadroTexto"/>
          <p:cNvSpPr/>
          <p:nvPr/>
        </p:nvSpPr>
        <p:spPr>
          <a:xfrm>
            <a:off x="4192659" y="3602282"/>
            <a:ext cx="1740996" cy="47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12 meses</a:t>
            </a:r>
          </a:p>
        </p:txBody>
      </p:sp>
      <p:sp>
        <p:nvSpPr>
          <p:cNvPr id="422" name="44 Conector recto"/>
          <p:cNvSpPr/>
          <p:nvPr/>
        </p:nvSpPr>
        <p:spPr>
          <a:xfrm flipV="1">
            <a:off x="2963720" y="2899001"/>
            <a:ext cx="14248" cy="1031576"/>
          </a:xfrm>
          <a:prstGeom prst="line">
            <a:avLst/>
          </a:prstGeom>
          <a:ln w="12700">
            <a:solidFill>
              <a:srgbClr val="4A7EBB"/>
            </a:solidFill>
            <a:prstDash val="sysDash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23" name="22 CuadroTexto"/>
          <p:cNvSpPr/>
          <p:nvPr/>
        </p:nvSpPr>
        <p:spPr>
          <a:xfrm>
            <a:off x="2144429" y="3065241"/>
            <a:ext cx="1740996" cy="831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01/06 Inicia PPP 2012</a:t>
            </a:r>
          </a:p>
        </p:txBody>
      </p:sp>
      <p:sp>
        <p:nvSpPr>
          <p:cNvPr id="424" name="47 Conector recto"/>
          <p:cNvSpPr/>
          <p:nvPr/>
        </p:nvSpPr>
        <p:spPr>
          <a:xfrm flipV="1">
            <a:off x="6738696" y="2855255"/>
            <a:ext cx="14248" cy="1031576"/>
          </a:xfrm>
          <a:prstGeom prst="line">
            <a:avLst/>
          </a:prstGeom>
          <a:ln w="12700">
            <a:solidFill>
              <a:srgbClr val="4A7EBB"/>
            </a:solidFill>
            <a:prstDash val="sysDash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25" name="35 CuadroTexto"/>
          <p:cNvSpPr/>
          <p:nvPr/>
        </p:nvSpPr>
        <p:spPr>
          <a:xfrm>
            <a:off x="5993327" y="3065241"/>
            <a:ext cx="1740996" cy="11868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31/05 Finaliza PPP 2012</a:t>
            </a:r>
          </a:p>
        </p:txBody>
      </p:sp>
      <p:sp>
        <p:nvSpPr>
          <p:cNvPr id="426" name="49 Conector recto de flecha"/>
          <p:cNvSpPr/>
          <p:nvPr/>
        </p:nvSpPr>
        <p:spPr>
          <a:xfrm>
            <a:off x="8493937" y="2778447"/>
            <a:ext cx="2" cy="1612982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27" name="51 Conector recto de flecha"/>
          <p:cNvSpPr/>
          <p:nvPr/>
        </p:nvSpPr>
        <p:spPr>
          <a:xfrm flipH="1">
            <a:off x="8698760" y="2778447"/>
            <a:ext cx="307236" cy="1612982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28" name="53 Conector recto de flecha"/>
          <p:cNvSpPr/>
          <p:nvPr/>
        </p:nvSpPr>
        <p:spPr>
          <a:xfrm>
            <a:off x="9825285" y="2778447"/>
            <a:ext cx="512059" cy="1382556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29" name="63 Conector recto de flecha"/>
          <p:cNvSpPr/>
          <p:nvPr/>
        </p:nvSpPr>
        <p:spPr>
          <a:xfrm flipH="1">
            <a:off x="5933651" y="2701638"/>
            <a:ext cx="409648" cy="2381068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30" name="65 Elipse"/>
          <p:cNvSpPr/>
          <p:nvPr/>
        </p:nvSpPr>
        <p:spPr>
          <a:xfrm>
            <a:off x="9927696" y="4084193"/>
            <a:ext cx="2508361" cy="99851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A5E8A"/>
            </a:solidFill>
          </a:ln>
        </p:spPr>
        <p:txBody>
          <a:bodyPr lIns="65022" tIns="65022" rIns="65022" bIns="6502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31" name="64 CuadroTexto"/>
          <p:cNvSpPr/>
          <p:nvPr/>
        </p:nvSpPr>
        <p:spPr>
          <a:xfrm>
            <a:off x="4295070" y="5159513"/>
            <a:ext cx="2457876" cy="1186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Inicio conversación Agencia-CAF</a:t>
            </a:r>
          </a:p>
        </p:txBody>
      </p:sp>
      <p:sp>
        <p:nvSpPr>
          <p:cNvPr id="432" name="37 Rectángulo"/>
          <p:cNvSpPr/>
          <p:nvPr/>
        </p:nvSpPr>
        <p:spPr>
          <a:xfrm>
            <a:off x="1096553" y="1326419"/>
            <a:ext cx="9012204" cy="2862980"/>
          </a:xfrm>
          <a:prstGeom prst="rect">
            <a:avLst/>
          </a:prstGeom>
          <a:solidFill>
            <a:schemeClr val="accent6">
              <a:alpha val="15000"/>
            </a:schemeClr>
          </a:solidFill>
          <a:ln w="12700">
            <a:miter lim="400000"/>
          </a:ln>
        </p:spPr>
        <p:txBody>
          <a:bodyPr lIns="65022" tIns="65022" rIns="65022" bIns="6502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33" name="52 CuadroTexto"/>
          <p:cNvSpPr/>
          <p:nvPr/>
        </p:nvSpPr>
        <p:spPr>
          <a:xfrm>
            <a:off x="10337342" y="4115783"/>
            <a:ext cx="2208614" cy="1186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t>Encuesta en campo: </a:t>
            </a:r>
            <a:r>
              <a:rPr b="0"/>
              <a:t>del 17/05 al 31/05</a:t>
            </a:r>
          </a:p>
        </p:txBody>
      </p:sp>
      <p:sp>
        <p:nvSpPr>
          <p:cNvPr id="434" name="48 Conector recto"/>
          <p:cNvSpPr/>
          <p:nvPr/>
        </p:nvSpPr>
        <p:spPr>
          <a:xfrm>
            <a:off x="11668688" y="2661645"/>
            <a:ext cx="2" cy="153620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35" name="38 Rectángulo"/>
          <p:cNvSpPr/>
          <p:nvPr/>
        </p:nvSpPr>
        <p:spPr>
          <a:xfrm>
            <a:off x="3008852" y="1326419"/>
            <a:ext cx="3760733" cy="2862980"/>
          </a:xfrm>
          <a:prstGeom prst="rect">
            <a:avLst/>
          </a:prstGeom>
          <a:solidFill>
            <a:schemeClr val="accent1">
              <a:alpha val="17000"/>
            </a:schemeClr>
          </a:solidFill>
          <a:ln w="12700">
            <a:miter lim="400000"/>
          </a:ln>
        </p:spPr>
        <p:txBody>
          <a:bodyPr lIns="65022" tIns="65022" rIns="65022" bIns="6502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36" name="41 CuadroTexto"/>
          <p:cNvSpPr/>
          <p:nvPr/>
        </p:nvSpPr>
        <p:spPr>
          <a:xfrm>
            <a:off x="1621989" y="4360359"/>
            <a:ext cx="5530216" cy="856675"/>
          </a:xfrm>
          <a:prstGeom prst="rect">
            <a:avLst/>
          </a:prstGeom>
          <a:ln w="25400">
            <a:solidFill>
              <a:srgbClr val="FFC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ctr"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Cruce con datos administrativos (AFIP): 30 meses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ntr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9" presetClass="entr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9" presetClass="entr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9" presetClass="entr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9" presetClass="entr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2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3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3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3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" grpId="1" animBg="1" advAuto="0"/>
      <p:bldP spid="407" grpId="2" animBg="1" advAuto="0"/>
      <p:bldP spid="408" grpId="3" animBg="1" advAuto="0"/>
      <p:bldP spid="409" grpId="4" animBg="1" advAuto="0"/>
      <p:bldP spid="410" grpId="11" animBg="1" advAuto="0"/>
      <p:bldP spid="411" grpId="12" animBg="1" advAuto="0"/>
      <p:bldP spid="412" grpId="13" animBg="1" advAuto="0"/>
      <p:bldP spid="413" grpId="5" animBg="1" advAuto="0"/>
      <p:bldP spid="414" grpId="6" animBg="1" advAuto="0"/>
      <p:bldP spid="415" grpId="7" animBg="1" advAuto="0"/>
      <p:bldP spid="416" grpId="8" animBg="1" advAuto="0"/>
      <p:bldP spid="417" grpId="9" animBg="1" advAuto="0"/>
      <p:bldP spid="418" grpId="10" animBg="1" advAuto="0"/>
      <p:bldP spid="419" grpId="28" animBg="1" advAuto="0"/>
      <p:bldP spid="420" grpId="20" animBg="1" advAuto="0"/>
      <p:bldP spid="421" grpId="19" animBg="1" advAuto="0"/>
      <p:bldP spid="422" grpId="15" animBg="1" advAuto="0"/>
      <p:bldP spid="423" grpId="16" animBg="1" advAuto="0"/>
      <p:bldP spid="424" grpId="18" animBg="1" advAuto="0"/>
      <p:bldP spid="425" grpId="17" animBg="1" advAuto="0"/>
      <p:bldP spid="426" grpId="26" animBg="1" advAuto="0"/>
      <p:bldP spid="427" grpId="27" animBg="1" advAuto="0"/>
      <p:bldP spid="428" grpId="29" animBg="1" advAuto="0"/>
      <p:bldP spid="429" grpId="22" animBg="1" advAuto="0"/>
      <p:bldP spid="429" grpId="24" animBg="1" advAuto="0"/>
      <p:bldP spid="430" grpId="31" animBg="1" advAuto="0"/>
      <p:bldP spid="431" grpId="23" animBg="1" advAuto="0"/>
      <p:bldP spid="431" grpId="25" animBg="1" advAuto="0"/>
      <p:bldP spid="432" grpId="33" animBg="1" advAuto="0"/>
      <p:bldP spid="433" grpId="30" animBg="1" advAuto="0"/>
      <p:bldP spid="434" grpId="14" animBg="1" advAuto="0"/>
      <p:bldP spid="435" grpId="21" animBg="1" advAuto="0"/>
      <p:bldP spid="436" grpId="3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Rectángulo"/>
          <p:cNvSpPr/>
          <p:nvPr/>
        </p:nvSpPr>
        <p:spPr>
          <a:xfrm>
            <a:off x="12700" y="1216627"/>
            <a:ext cx="13065408" cy="8524274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39" name="1 Título"/>
          <p:cNvSpPr>
            <a:spLocks noGrp="1"/>
          </p:cNvSpPr>
          <p:nvPr>
            <p:ph type="title"/>
          </p:nvPr>
        </p:nvSpPr>
        <p:spPr>
          <a:xfrm>
            <a:off x="180833" y="79524"/>
            <a:ext cx="12643134" cy="1078378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Relevamiento de datos para la evaluación</a:t>
            </a:r>
          </a:p>
        </p:txBody>
      </p:sp>
      <p:sp>
        <p:nvSpPr>
          <p:cNvPr id="440" name="Datos del padrón de inscriptos al PPP 2012 (Agencia), y cruces con Censo de Población y Vivienda de la Pcia. De Córdoba 2008.…"/>
          <p:cNvSpPr/>
          <p:nvPr/>
        </p:nvSpPr>
        <p:spPr>
          <a:xfrm>
            <a:off x="180833" y="1776537"/>
            <a:ext cx="12643134" cy="740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marL="810768" indent="-810768" defTabSz="823637">
              <a:lnSpc>
                <a:spcPct val="110000"/>
              </a:lnSpc>
              <a:spcBef>
                <a:spcPts val="500"/>
              </a:spcBef>
              <a:buSzPct val="100000"/>
              <a:buAutoNum type="arabicPeriod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Datos del </a:t>
            </a:r>
            <a:r>
              <a:rPr b="1"/>
              <a:t>padrón de inscriptos </a:t>
            </a:r>
            <a:r>
              <a:t>al PPP 2012 (Agencia), y cruces con </a:t>
            </a:r>
            <a:r>
              <a:rPr b="1"/>
              <a:t>Censo de Población y Vivienda de la Pcia. De Córdoba 2008.</a:t>
            </a:r>
          </a:p>
          <a:p>
            <a:pPr marL="810768" indent="-810768" defTabSz="823637">
              <a:lnSpc>
                <a:spcPct val="80000"/>
              </a:lnSpc>
              <a:spcBef>
                <a:spcPts val="1800"/>
              </a:spcBef>
              <a:buSzPct val="100000"/>
              <a:buAutoNum type="arabicPeriod" startAt="2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Relevamiento</a:t>
            </a:r>
            <a:r>
              <a:rPr b="1"/>
              <a:t> cualitativo</a:t>
            </a:r>
            <a:r>
              <a:t>: para diseñar la medición</a:t>
            </a:r>
          </a:p>
          <a:p>
            <a:pPr defTabSz="823637">
              <a:lnSpc>
                <a:spcPct val="80000"/>
              </a:lnSpc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412080" lvl="2" indent="-497680" defTabSz="823637">
              <a:spcBef>
                <a:spcPts val="300"/>
              </a:spcBef>
              <a:buSzPct val="100000"/>
              <a:buFont typeface="Arial"/>
              <a:buChar char="–"/>
              <a:defRPr sz="3000" b="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Entrevistas</a:t>
            </a:r>
            <a:r>
              <a:rPr b="0" u="none"/>
              <a:t> con actores clave: beneficiarios, empresarios, intendentes, líderes de organizaciones barriales.</a:t>
            </a:r>
          </a:p>
          <a:p>
            <a:pPr marL="1412080" lvl="2" indent="-497680" defTabSz="823637">
              <a:spcBef>
                <a:spcPts val="300"/>
              </a:spcBef>
              <a:buSzPct val="100000"/>
              <a:buFont typeface="Arial"/>
              <a:buChar char="–"/>
              <a:defRPr sz="3000" b="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Grupos focales</a:t>
            </a:r>
            <a:r>
              <a:rPr b="0" u="none"/>
              <a:t>: 10 grupos de beneficiarios (80 en total) fueron convocados para discusión abierta sobre el PPP.</a:t>
            </a:r>
          </a:p>
          <a:p>
            <a:pPr defTabSz="823637">
              <a:spcBef>
                <a:spcPts val="300"/>
              </a:spcBef>
              <a:defRPr sz="1100" b="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u="none"/>
          </a:p>
          <a:p>
            <a:pPr marL="810768" indent="-810768" defTabSz="823637">
              <a:lnSpc>
                <a:spcPct val="80000"/>
              </a:lnSpc>
              <a:spcBef>
                <a:spcPts val="500"/>
              </a:spcBef>
              <a:buSzPct val="100000"/>
              <a:buAutoNum type="arabicPeriod" startAt="3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Relevamiento </a:t>
            </a:r>
            <a:r>
              <a:rPr b="1"/>
              <a:t>cuantitativo en campo</a:t>
            </a:r>
            <a:r>
              <a:t>: Encuesta sobre Juventud y Empleo en Córdoba: </a:t>
            </a:r>
          </a:p>
          <a:p>
            <a:pPr defTabSz="823637">
              <a:lnSpc>
                <a:spcPct val="80000"/>
              </a:lnSpc>
              <a:spcBef>
                <a:spcPts val="500"/>
              </a:spcBef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412080" lvl="2" indent="-497680" defTabSz="823637">
              <a:lnSpc>
                <a:spcPct val="80000"/>
              </a:lnSpc>
              <a:spcBef>
                <a:spcPts val="1400"/>
              </a:spcBef>
              <a:buSzPct val="100000"/>
              <a:buFont typeface="Arial"/>
              <a:buChar char="–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1000 jóvenes encuestados (PPP y noPPP), con la colaboración de investigadores de la UNC. </a:t>
            </a:r>
          </a:p>
          <a:p>
            <a:pPr marL="1412080" lvl="2" indent="-497680" defTabSz="823637">
              <a:lnSpc>
                <a:spcPct val="80000"/>
              </a:lnSpc>
              <a:spcBef>
                <a:spcPts val="300"/>
              </a:spcBef>
              <a:buSzPct val="100000"/>
              <a:buFont typeface="Arial"/>
              <a:buChar char="–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Medición de varias dimensiones, además del desempleo y el empleo informal.</a:t>
            </a:r>
          </a:p>
          <a:p>
            <a:pPr defTabSz="823637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10768" indent="-810768" defTabSz="823637">
              <a:lnSpc>
                <a:spcPct val="80000"/>
              </a:lnSpc>
              <a:spcBef>
                <a:spcPts val="500"/>
              </a:spcBef>
              <a:buSzPct val="100000"/>
              <a:buAutoNum type="arabicPeriod" startAt="4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Cruces con </a:t>
            </a:r>
            <a:r>
              <a:rPr b="1"/>
              <a:t>registros administrativos </a:t>
            </a:r>
            <a:r>
              <a:t>sobre empleo formal.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1 Título"/>
          <p:cNvSpPr>
            <a:spLocks noGrp="1"/>
          </p:cNvSpPr>
          <p:nvPr>
            <p:ph type="title"/>
          </p:nvPr>
        </p:nvSpPr>
        <p:spPr>
          <a:xfrm>
            <a:off x="180833" y="1363859"/>
            <a:ext cx="12643134" cy="1078380"/>
          </a:xfrm>
          <a:prstGeom prst="rect">
            <a:avLst/>
          </a:prstGeom>
        </p:spPr>
        <p:txBody>
          <a:bodyPr/>
          <a:lstStyle/>
          <a:p>
            <a:pPr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Encuesta de Juventud y Empleo en Córdoba (EJEC)</a:t>
            </a:r>
            <a:br/>
            <a:endParaRPr/>
          </a:p>
        </p:txBody>
      </p:sp>
      <p:pic>
        <p:nvPicPr>
          <p:cNvPr id="443" name="3 Imagen" descr="3 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353" y="2910954"/>
            <a:ext cx="5171055" cy="3462180"/>
          </a:xfrm>
          <a:prstGeom prst="rect">
            <a:avLst/>
          </a:prstGeom>
          <a:ln w="12700">
            <a:miter lim="400000"/>
          </a:ln>
          <a:effectLst>
            <a:outerShdw blurRad="355600" dist="1651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444" name="4 Marcador de contenido" descr="4 Marcador de contenid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62614" y="4876799"/>
            <a:ext cx="5089499" cy="3732412"/>
          </a:xfrm>
          <a:prstGeom prst="rect">
            <a:avLst/>
          </a:prstGeom>
          <a:ln w="12700">
            <a:miter lim="400000"/>
          </a:ln>
          <a:effectLst>
            <a:outerShdw blurRad="355600" dist="1651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445" name="Rectángulo"/>
          <p:cNvSpPr/>
          <p:nvPr/>
        </p:nvSpPr>
        <p:spPr>
          <a:xfrm>
            <a:off x="12700" y="1056867"/>
            <a:ext cx="13065408" cy="159761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" grpId="1" animBg="1" advAuto="0"/>
      <p:bldP spid="444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Rectángulo"/>
          <p:cNvSpPr/>
          <p:nvPr/>
        </p:nvSpPr>
        <p:spPr>
          <a:xfrm>
            <a:off x="11366052" y="12699"/>
            <a:ext cx="1661256" cy="972820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48" name="Módulos de la «Encuesta Juventud y Empleo en Córdoba»"/>
          <p:cNvSpPr/>
          <p:nvPr/>
        </p:nvSpPr>
        <p:spPr>
          <a:xfrm rot="16200000">
            <a:off x="8631867" y="4334887"/>
            <a:ext cx="7165625" cy="108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ctr">
              <a:defRPr sz="31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Módulos de la «Encuesta Juventud y Empleo en Córdoba»</a:t>
            </a:r>
          </a:p>
        </p:txBody>
      </p:sp>
      <p:pic>
        <p:nvPicPr>
          <p:cNvPr id="44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937829"/>
            <a:ext cx="11489265" cy="9184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Rectángulo"/>
          <p:cNvSpPr/>
          <p:nvPr/>
        </p:nvSpPr>
        <p:spPr>
          <a:xfrm>
            <a:off x="-22508" y="12699"/>
            <a:ext cx="13049816" cy="1761823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52" name="47 Rectángulo"/>
          <p:cNvSpPr/>
          <p:nvPr/>
        </p:nvSpPr>
        <p:spPr>
          <a:xfrm>
            <a:off x="2765107" y="3307632"/>
            <a:ext cx="3760734" cy="2457876"/>
          </a:xfrm>
          <a:prstGeom prst="rect">
            <a:avLst/>
          </a:prstGeom>
          <a:solidFill>
            <a:schemeClr val="accent1">
              <a:alpha val="17000"/>
            </a:schemeClr>
          </a:solidFill>
          <a:ln w="12700">
            <a:miter lim="400000"/>
          </a:ln>
        </p:spPr>
        <p:txBody>
          <a:bodyPr lIns="65022" tIns="65022" rIns="65022" bIns="6502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3" name="1 Título"/>
          <p:cNvSpPr>
            <a:spLocks noGrp="1"/>
          </p:cNvSpPr>
          <p:nvPr>
            <p:ph type="title"/>
          </p:nvPr>
        </p:nvSpPr>
        <p:spPr>
          <a:xfrm>
            <a:off x="-725" y="20661"/>
            <a:ext cx="13006250" cy="1745898"/>
          </a:xfrm>
          <a:prstGeom prst="rect">
            <a:avLst/>
          </a:prstGeom>
        </p:spPr>
        <p:txBody>
          <a:bodyPr/>
          <a:lstStyle/>
          <a:p>
            <a:pPr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Resultados </a:t>
            </a:r>
            <a:br/>
            <a:r>
              <a:t>«Encuesta Juventud y Empleo en Córdoba»</a:t>
            </a:r>
          </a:p>
        </p:txBody>
      </p:sp>
      <p:sp>
        <p:nvSpPr>
          <p:cNvPr id="454" name="11 Conector recto de flecha"/>
          <p:cNvSpPr/>
          <p:nvPr/>
        </p:nvSpPr>
        <p:spPr>
          <a:xfrm>
            <a:off x="0" y="4242951"/>
            <a:ext cx="11777312" cy="2"/>
          </a:xfrm>
          <a:prstGeom prst="line">
            <a:avLst/>
          </a:prstGeom>
          <a:ln w="38100">
            <a:solidFill>
              <a:srgbClr val="4A7EBB"/>
            </a:solidFill>
            <a:tailEnd type="triangle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55" name="12 Conector recto"/>
          <p:cNvSpPr/>
          <p:nvPr/>
        </p:nvSpPr>
        <p:spPr>
          <a:xfrm>
            <a:off x="775209" y="4166142"/>
            <a:ext cx="2" cy="153620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56" name="13 Conector recto"/>
          <p:cNvSpPr/>
          <p:nvPr/>
        </p:nvSpPr>
        <p:spPr>
          <a:xfrm>
            <a:off x="2662695" y="4166142"/>
            <a:ext cx="3" cy="153620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57" name="14 Conector recto"/>
          <p:cNvSpPr/>
          <p:nvPr/>
        </p:nvSpPr>
        <p:spPr>
          <a:xfrm>
            <a:off x="4608512" y="4166142"/>
            <a:ext cx="2" cy="153620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58" name="15 CuadroTexto"/>
          <p:cNvSpPr/>
          <p:nvPr/>
        </p:nvSpPr>
        <p:spPr>
          <a:xfrm>
            <a:off x="1840237" y="3321247"/>
            <a:ext cx="1991601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Año 2012</a:t>
            </a:r>
          </a:p>
        </p:txBody>
      </p:sp>
      <p:sp>
        <p:nvSpPr>
          <p:cNvPr id="459" name="16 CuadroTexto"/>
          <p:cNvSpPr/>
          <p:nvPr/>
        </p:nvSpPr>
        <p:spPr>
          <a:xfrm>
            <a:off x="5629457" y="3297711"/>
            <a:ext cx="1991601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Año 2013</a:t>
            </a:r>
          </a:p>
        </p:txBody>
      </p:sp>
      <p:sp>
        <p:nvSpPr>
          <p:cNvPr id="460" name="18 Cerrar llave"/>
          <p:cNvSpPr/>
          <p:nvPr/>
        </p:nvSpPr>
        <p:spPr>
          <a:xfrm rot="16200000">
            <a:off x="2507467" y="2044010"/>
            <a:ext cx="340301" cy="3789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72"/>
                  <a:pt x="10800" y="162"/>
                </a:cubicBezTo>
                <a:lnTo>
                  <a:pt x="10800" y="10638"/>
                </a:lnTo>
                <a:cubicBezTo>
                  <a:pt x="10800" y="10728"/>
                  <a:pt x="15635" y="10800"/>
                  <a:pt x="21600" y="10800"/>
                </a:cubicBezTo>
                <a:cubicBezTo>
                  <a:pt x="15635" y="10800"/>
                  <a:pt x="10800" y="10872"/>
                  <a:pt x="10800" y="10962"/>
                </a:cubicBezTo>
                <a:lnTo>
                  <a:pt x="10800" y="21438"/>
                </a:lnTo>
                <a:cubicBezTo>
                  <a:pt x="10800" y="21528"/>
                  <a:pt x="5965" y="21600"/>
                  <a:pt x="0" y="21600"/>
                </a:cubicBezTo>
              </a:path>
            </a:pathLst>
          </a:custGeom>
          <a:ln w="12700">
            <a:solidFill>
              <a:srgbClr val="00B050"/>
            </a:solidFill>
          </a:ln>
        </p:spPr>
        <p:txBody>
          <a:bodyPr lIns="65022" tIns="65022" rIns="65022" bIns="65022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1" name="19 Conector recto"/>
          <p:cNvSpPr/>
          <p:nvPr/>
        </p:nvSpPr>
        <p:spPr>
          <a:xfrm>
            <a:off x="4608512" y="4163389"/>
            <a:ext cx="2" cy="153619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62" name="20 Conector recto"/>
          <p:cNvSpPr/>
          <p:nvPr/>
        </p:nvSpPr>
        <p:spPr>
          <a:xfrm>
            <a:off x="6451918" y="4163389"/>
            <a:ext cx="3" cy="153619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63" name="21 Conector recto"/>
          <p:cNvSpPr/>
          <p:nvPr/>
        </p:nvSpPr>
        <p:spPr>
          <a:xfrm>
            <a:off x="8397735" y="4163389"/>
            <a:ext cx="2" cy="153619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64" name="22 Cerrar llave"/>
          <p:cNvSpPr/>
          <p:nvPr/>
        </p:nvSpPr>
        <p:spPr>
          <a:xfrm rot="16200000">
            <a:off x="6314206" y="2084197"/>
            <a:ext cx="307236" cy="3708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67"/>
                  <a:pt x="10800" y="149"/>
                </a:cubicBezTo>
                <a:lnTo>
                  <a:pt x="10800" y="10651"/>
                </a:lnTo>
                <a:cubicBezTo>
                  <a:pt x="10800" y="10733"/>
                  <a:pt x="15635" y="10800"/>
                  <a:pt x="21600" y="10800"/>
                </a:cubicBezTo>
                <a:cubicBezTo>
                  <a:pt x="15635" y="10800"/>
                  <a:pt x="10800" y="10867"/>
                  <a:pt x="10800" y="10949"/>
                </a:cubicBezTo>
                <a:lnTo>
                  <a:pt x="10800" y="21451"/>
                </a:lnTo>
                <a:cubicBezTo>
                  <a:pt x="10800" y="21533"/>
                  <a:pt x="5965" y="21600"/>
                  <a:pt x="0" y="21600"/>
                </a:cubicBezTo>
              </a:path>
            </a:pathLst>
          </a:custGeom>
          <a:ln w="12700">
            <a:solidFill>
              <a:srgbClr val="00B050"/>
            </a:solidFill>
          </a:ln>
        </p:spPr>
        <p:txBody>
          <a:bodyPr lIns="65022" tIns="65022" rIns="65022" bIns="65022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5" name="27 Conector recto de flecha"/>
          <p:cNvSpPr/>
          <p:nvPr/>
        </p:nvSpPr>
        <p:spPr>
          <a:xfrm>
            <a:off x="2765107" y="5846746"/>
            <a:ext cx="3584401" cy="3"/>
          </a:xfrm>
          <a:prstGeom prst="line">
            <a:avLst/>
          </a:prstGeom>
          <a:ln w="76200">
            <a:solidFill>
              <a:srgbClr val="4A7EBB"/>
            </a:solidFill>
            <a:headEnd type="triangle"/>
            <a:tailEnd type="triangle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66" name="28 CuadroTexto"/>
          <p:cNvSpPr/>
          <p:nvPr/>
        </p:nvSpPr>
        <p:spPr>
          <a:xfrm>
            <a:off x="3891634" y="5129967"/>
            <a:ext cx="1740996" cy="47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12 meses</a:t>
            </a:r>
          </a:p>
        </p:txBody>
      </p:sp>
      <p:sp>
        <p:nvSpPr>
          <p:cNvPr id="467" name="29 Conector recto"/>
          <p:cNvSpPr/>
          <p:nvPr/>
        </p:nvSpPr>
        <p:spPr>
          <a:xfrm flipV="1">
            <a:off x="2662695" y="4426688"/>
            <a:ext cx="14248" cy="1031576"/>
          </a:xfrm>
          <a:prstGeom prst="line">
            <a:avLst/>
          </a:prstGeom>
          <a:ln w="12700">
            <a:solidFill>
              <a:srgbClr val="4A7EBB"/>
            </a:solidFill>
            <a:prstDash val="sysDash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68" name="30 CuadroTexto"/>
          <p:cNvSpPr/>
          <p:nvPr/>
        </p:nvSpPr>
        <p:spPr>
          <a:xfrm>
            <a:off x="1843404" y="4592924"/>
            <a:ext cx="1740996" cy="83127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01/06 Inicia PPP 2012</a:t>
            </a:r>
          </a:p>
        </p:txBody>
      </p:sp>
      <p:sp>
        <p:nvSpPr>
          <p:cNvPr id="469" name="31 Conector recto"/>
          <p:cNvSpPr/>
          <p:nvPr/>
        </p:nvSpPr>
        <p:spPr>
          <a:xfrm flipV="1">
            <a:off x="6437672" y="4382942"/>
            <a:ext cx="14247" cy="1031576"/>
          </a:xfrm>
          <a:prstGeom prst="line">
            <a:avLst/>
          </a:prstGeom>
          <a:ln w="12700">
            <a:solidFill>
              <a:srgbClr val="4A7EBB"/>
            </a:solidFill>
            <a:prstDash val="sysDash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70" name="32 CuadroTexto"/>
          <p:cNvSpPr/>
          <p:nvPr/>
        </p:nvSpPr>
        <p:spPr>
          <a:xfrm>
            <a:off x="5692302" y="4592924"/>
            <a:ext cx="1740996" cy="118687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31/05 Finaliza PPP 2012</a:t>
            </a:r>
          </a:p>
        </p:txBody>
      </p:sp>
      <p:sp>
        <p:nvSpPr>
          <p:cNvPr id="471" name="40 CuadroTexto"/>
          <p:cNvSpPr/>
          <p:nvPr/>
        </p:nvSpPr>
        <p:spPr>
          <a:xfrm>
            <a:off x="6861562" y="7532091"/>
            <a:ext cx="4301282" cy="843974"/>
          </a:xfrm>
          <a:prstGeom prst="rect">
            <a:avLst/>
          </a:prstGeom>
          <a:ln w="12700">
            <a:solidFill>
              <a:srgbClr val="00B0F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Cruce con datos administrativos (AFIP)</a:t>
            </a:r>
          </a:p>
        </p:txBody>
      </p:sp>
      <p:sp>
        <p:nvSpPr>
          <p:cNvPr id="472" name="42 Conector recto"/>
          <p:cNvSpPr/>
          <p:nvPr/>
        </p:nvSpPr>
        <p:spPr>
          <a:xfrm>
            <a:off x="11470074" y="4152516"/>
            <a:ext cx="3" cy="153620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473" name="23 Cerrar llave"/>
          <p:cNvSpPr/>
          <p:nvPr/>
        </p:nvSpPr>
        <p:spPr>
          <a:xfrm rot="16200000">
            <a:off x="9755658" y="2394352"/>
            <a:ext cx="334452" cy="3094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87"/>
                  <a:pt x="10800" y="195"/>
                </a:cubicBezTo>
                <a:lnTo>
                  <a:pt x="10800" y="10605"/>
                </a:lnTo>
                <a:cubicBezTo>
                  <a:pt x="10800" y="10713"/>
                  <a:pt x="15635" y="10800"/>
                  <a:pt x="21600" y="10800"/>
                </a:cubicBezTo>
                <a:cubicBezTo>
                  <a:pt x="15635" y="10800"/>
                  <a:pt x="10800" y="10887"/>
                  <a:pt x="10800" y="10995"/>
                </a:cubicBezTo>
                <a:lnTo>
                  <a:pt x="10800" y="21405"/>
                </a:lnTo>
                <a:cubicBezTo>
                  <a:pt x="10800" y="21513"/>
                  <a:pt x="5965" y="21600"/>
                  <a:pt x="0" y="21600"/>
                </a:cubicBezTo>
              </a:path>
            </a:pathLst>
          </a:custGeom>
          <a:ln w="12700">
            <a:solidFill>
              <a:srgbClr val="00B050"/>
            </a:solidFill>
          </a:ln>
        </p:spPr>
        <p:txBody>
          <a:bodyPr lIns="65022" tIns="65022" rIns="65022" bIns="65022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80" name="53 Grupo"/>
          <p:cNvGrpSpPr/>
          <p:nvPr/>
        </p:nvGrpSpPr>
        <p:grpSpPr>
          <a:xfrm>
            <a:off x="6396794" y="3307631"/>
            <a:ext cx="5972260" cy="3430106"/>
            <a:chOff x="0" y="-1"/>
            <a:chExt cx="5972258" cy="3430105"/>
          </a:xfrm>
        </p:grpSpPr>
        <p:sp>
          <p:nvSpPr>
            <p:cNvPr id="474" name="17 CuadroTexto"/>
            <p:cNvSpPr/>
            <p:nvPr/>
          </p:nvSpPr>
          <p:spPr>
            <a:xfrm>
              <a:off x="2664457" y="-2"/>
              <a:ext cx="1991601" cy="611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Año 2014</a:t>
              </a:r>
            </a:p>
          </p:txBody>
        </p:sp>
        <p:sp>
          <p:nvSpPr>
            <p:cNvPr id="475" name="35 Conector recto de flecha"/>
            <p:cNvSpPr/>
            <p:nvPr/>
          </p:nvSpPr>
          <p:spPr>
            <a:xfrm>
              <a:off x="3497963" y="841158"/>
              <a:ext cx="2" cy="1147329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2" tIns="65022" rIns="65022" bIns="65022" numCol="1" anchor="t">
              <a:noAutofit/>
            </a:bodyPr>
            <a:lstStyle/>
            <a:p>
              <a:endParaRPr/>
            </a:p>
          </p:txBody>
        </p:sp>
        <p:sp>
          <p:nvSpPr>
            <p:cNvPr id="476" name="37 Elipse"/>
            <p:cNvSpPr/>
            <p:nvPr/>
          </p:nvSpPr>
          <p:spPr>
            <a:xfrm>
              <a:off x="1875796" y="1726211"/>
              <a:ext cx="4096463" cy="170389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65022" tIns="65022" rIns="65022" bIns="65022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7" name="41 CuadroTexto"/>
            <p:cNvSpPr/>
            <p:nvPr/>
          </p:nvSpPr>
          <p:spPr>
            <a:xfrm>
              <a:off x="2155150" y="2043017"/>
              <a:ext cx="3563103" cy="11868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t">
              <a:spAutoFit/>
            </a:bodyPr>
            <a:lstStyle/>
            <a:p>
              <a:pPr algn="ctr">
                <a:defRPr sz="2400" b="1">
                  <a:latin typeface="Arial"/>
                  <a:ea typeface="Arial"/>
                  <a:cs typeface="Arial"/>
                  <a:sym typeface="Arial"/>
                </a:defRPr>
              </a:pPr>
              <a:r>
                <a:t>Encuesta  de Juventud y Empleo: </a:t>
              </a:r>
            </a:p>
            <a:p>
              <a:pPr algn="ctr">
                <a:defRPr sz="24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/>
                <a:t>del 17/05 al 31/05</a:t>
              </a:r>
            </a:p>
          </p:txBody>
        </p:sp>
        <p:sp>
          <p:nvSpPr>
            <p:cNvPr id="478" name="44 Conector recto de flecha"/>
            <p:cNvSpPr/>
            <p:nvPr/>
          </p:nvSpPr>
          <p:spPr>
            <a:xfrm>
              <a:off x="-1" y="2531787"/>
              <a:ext cx="2253052" cy="2"/>
            </a:xfrm>
            <a:prstGeom prst="line">
              <a:avLst/>
            </a:prstGeom>
            <a:noFill/>
            <a:ln w="635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2" tIns="65022" rIns="65022" bIns="65022" numCol="1" anchor="t">
              <a:noAutofit/>
            </a:bodyPr>
            <a:lstStyle/>
            <a:p>
              <a:endParaRPr/>
            </a:p>
          </p:txBody>
        </p:sp>
        <p:sp>
          <p:nvSpPr>
            <p:cNvPr id="479" name="50 CuadroTexto"/>
            <p:cNvSpPr/>
            <p:nvPr/>
          </p:nvSpPr>
          <p:spPr>
            <a:xfrm>
              <a:off x="464768" y="1774046"/>
              <a:ext cx="1740994" cy="475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t">
              <a:spAutoFit/>
            </a:bodyPr>
            <a:lstStyle>
              <a:lvl1pPr>
                <a:defRPr sz="2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12 meses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Rectángulo"/>
          <p:cNvSpPr/>
          <p:nvPr/>
        </p:nvSpPr>
        <p:spPr>
          <a:xfrm>
            <a:off x="14054" y="2659301"/>
            <a:ext cx="13013254" cy="6342693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83" name="1 Título"/>
          <p:cNvSpPr>
            <a:spLocks noGrp="1"/>
          </p:cNvSpPr>
          <p:nvPr>
            <p:ph type="title"/>
          </p:nvPr>
        </p:nvSpPr>
        <p:spPr>
          <a:xfrm>
            <a:off x="180833" y="410524"/>
            <a:ext cx="12643134" cy="741174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Características “balanceadas” de los PPP y No PPP</a:t>
            </a:r>
          </a:p>
        </p:txBody>
      </p:sp>
      <p:sp>
        <p:nvSpPr>
          <p:cNvPr id="484" name="2 Marcador de contenido"/>
          <p:cNvSpPr>
            <a:spLocks noGrp="1"/>
          </p:cNvSpPr>
          <p:nvPr>
            <p:ph type="body" sz="quarter" idx="1"/>
          </p:nvPr>
        </p:nvSpPr>
        <p:spPr>
          <a:xfrm>
            <a:off x="180833" y="1345183"/>
            <a:ext cx="12679697" cy="1301419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500"/>
              </a:spcBef>
              <a:buSzTx/>
              <a:buNone/>
              <a:defRPr sz="2400" b="1">
                <a:solidFill>
                  <a:srgbClr val="0070C0"/>
                </a:solidFill>
              </a:defRPr>
            </a:pPr>
            <a:r>
              <a:t>Universo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en Córdoba Ciudad</a:t>
            </a:r>
            <a:r>
              <a:rPr b="0"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</a:rPr>
              <a:t>9500 jóvenes aprox. </a:t>
            </a:r>
            <a:r>
              <a:rPr b="0">
                <a:solidFill>
                  <a:srgbClr val="000000"/>
                </a:solidFill>
              </a:rPr>
              <a:t>(aptos lotería, modalidad entrenamiento). Encuestados: </a:t>
            </a:r>
            <a:r>
              <a:rPr>
                <a:solidFill>
                  <a:srgbClr val="000000"/>
                </a:solidFill>
              </a:rPr>
              <a:t>1000 jóvenes aprox.</a:t>
            </a:r>
            <a:r>
              <a:rPr b="0">
                <a:solidFill>
                  <a:srgbClr val="000000"/>
                </a:solidFill>
              </a:rPr>
              <a:t> (No encuestados: 8500 jóvenes). Muestra</a:t>
            </a:r>
            <a:r>
              <a:rPr>
                <a:solidFill>
                  <a:srgbClr val="000000"/>
                </a:solidFill>
              </a:rPr>
              <a:t> representativa</a:t>
            </a:r>
            <a:r>
              <a:rPr b="0">
                <a:solidFill>
                  <a:srgbClr val="000000"/>
                </a:solidFill>
              </a:rPr>
              <a:t>. Nota: *Diferencia  estadísticamente significativa al 10%</a:t>
            </a:r>
          </a:p>
        </p:txBody>
      </p:sp>
      <p:pic>
        <p:nvPicPr>
          <p:cNvPr id="48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400" y="3126894"/>
            <a:ext cx="12352562" cy="5407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tángulo"/>
          <p:cNvSpPr/>
          <p:nvPr/>
        </p:nvSpPr>
        <p:spPr>
          <a:xfrm>
            <a:off x="3335306" y="2337887"/>
            <a:ext cx="3030998" cy="6957565"/>
          </a:xfrm>
          <a:prstGeom prst="rect">
            <a:avLst/>
          </a:prstGeom>
          <a:solidFill>
            <a:srgbClr val="329DEA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528861">
              <a:lnSpc>
                <a:spcPct val="80000"/>
              </a:lnSpc>
              <a:spcBef>
                <a:spcPts val="300"/>
              </a:spcBef>
              <a:defRPr sz="29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88" name="Rectángulo"/>
          <p:cNvSpPr/>
          <p:nvPr/>
        </p:nvSpPr>
        <p:spPr>
          <a:xfrm>
            <a:off x="6424437" y="2337887"/>
            <a:ext cx="3030998" cy="6957565"/>
          </a:xfrm>
          <a:prstGeom prst="rect">
            <a:avLst/>
          </a:prstGeom>
          <a:solidFill>
            <a:srgbClr val="329DEA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528861">
              <a:lnSpc>
                <a:spcPct val="80000"/>
              </a:lnSpc>
              <a:spcBef>
                <a:spcPts val="300"/>
              </a:spcBef>
              <a:defRPr sz="29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89" name="Rectángulo"/>
          <p:cNvSpPr/>
          <p:nvPr/>
        </p:nvSpPr>
        <p:spPr>
          <a:xfrm>
            <a:off x="9513568" y="2337887"/>
            <a:ext cx="3225243" cy="6957565"/>
          </a:xfrm>
          <a:prstGeom prst="rect">
            <a:avLst/>
          </a:prstGeom>
          <a:solidFill>
            <a:srgbClr val="329DEA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528861">
              <a:lnSpc>
                <a:spcPct val="80000"/>
              </a:lnSpc>
              <a:spcBef>
                <a:spcPts val="300"/>
              </a:spcBef>
              <a:defRPr sz="29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90" name="Rectángulo"/>
          <p:cNvSpPr/>
          <p:nvPr/>
        </p:nvSpPr>
        <p:spPr>
          <a:xfrm>
            <a:off x="3357913" y="2350587"/>
            <a:ext cx="3005598" cy="1052980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91" name="Rectángulo"/>
          <p:cNvSpPr/>
          <p:nvPr/>
        </p:nvSpPr>
        <p:spPr>
          <a:xfrm>
            <a:off x="6623400" y="2350587"/>
            <a:ext cx="3090306" cy="1052980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92" name="Rectángulo"/>
          <p:cNvSpPr/>
          <p:nvPr/>
        </p:nvSpPr>
        <p:spPr>
          <a:xfrm>
            <a:off x="9507282" y="2350587"/>
            <a:ext cx="3199842" cy="1052980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93" name="Rectángulo"/>
          <p:cNvSpPr/>
          <p:nvPr/>
        </p:nvSpPr>
        <p:spPr>
          <a:xfrm>
            <a:off x="265989" y="2337887"/>
            <a:ext cx="3030998" cy="6957565"/>
          </a:xfrm>
          <a:prstGeom prst="rect">
            <a:avLst/>
          </a:prstGeom>
          <a:solidFill>
            <a:srgbClr val="329DEA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528861">
              <a:lnSpc>
                <a:spcPct val="80000"/>
              </a:lnSpc>
              <a:spcBef>
                <a:spcPts val="300"/>
              </a:spcBef>
              <a:defRPr sz="29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94" name="Rectángulo"/>
          <p:cNvSpPr/>
          <p:nvPr/>
        </p:nvSpPr>
        <p:spPr>
          <a:xfrm>
            <a:off x="278689" y="2350587"/>
            <a:ext cx="3005598" cy="1052980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95" name="Rectángulo"/>
          <p:cNvSpPr/>
          <p:nvPr/>
        </p:nvSpPr>
        <p:spPr>
          <a:xfrm>
            <a:off x="-21153" y="12699"/>
            <a:ext cx="13013253" cy="176390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496" name="1 Título"/>
          <p:cNvSpPr>
            <a:spLocks noGrp="1"/>
          </p:cNvSpPr>
          <p:nvPr>
            <p:ph type="title"/>
          </p:nvPr>
        </p:nvSpPr>
        <p:spPr>
          <a:xfrm>
            <a:off x="180833" y="355461"/>
            <a:ext cx="12643134" cy="1078379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Resultados: sobre empleo y desempleo</a:t>
            </a:r>
          </a:p>
        </p:txBody>
      </p:sp>
      <p:sp>
        <p:nvSpPr>
          <p:cNvPr id="497" name="No cambia la participación laboral.…"/>
          <p:cNvSpPr/>
          <p:nvPr/>
        </p:nvSpPr>
        <p:spPr>
          <a:xfrm>
            <a:off x="397405" y="3554867"/>
            <a:ext cx="2748786" cy="4270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marL="342900" indent="-342900" defTabSz="528861">
              <a:spcBef>
                <a:spcPts val="300"/>
              </a:spcBef>
              <a:buFont typeface="Arial" charset="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dirty="0" smtClean="0"/>
              <a:t>No cambia la participación laboral.</a:t>
            </a:r>
          </a:p>
          <a:p>
            <a:pPr defTabSz="528861">
              <a:spcBef>
                <a:spcPts val="300"/>
              </a:spcBef>
              <a:defRPr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 dirty="0" smtClean="0"/>
          </a:p>
          <a:p>
            <a:pPr marL="342900" indent="-342900" defTabSz="528861">
              <a:spcBef>
                <a:spcPts val="300"/>
              </a:spcBef>
              <a:buFont typeface="Arial" charset="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dirty="0" smtClean="0"/>
              <a:t>Impacto en empleo: reducción del 9% en la tasa de desempleo (6.pp) de 66.4% a 60.4%</a:t>
            </a:r>
            <a:endParaRPr sz="2400" dirty="0"/>
          </a:p>
        </p:txBody>
      </p:sp>
      <p:sp>
        <p:nvSpPr>
          <p:cNvPr id="498" name="Todo el efecto concentrado en varones: 13% menos desempleo (64.9% a 56.3%)"/>
          <p:cNvSpPr/>
          <p:nvPr/>
        </p:nvSpPr>
        <p:spPr>
          <a:xfrm>
            <a:off x="3423987" y="3132119"/>
            <a:ext cx="2535445" cy="3586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65022" tIns="65022" rIns="65022" bIns="65022">
            <a:spAutoFit/>
          </a:bodyPr>
          <a:lstStyle/>
          <a:p>
            <a:pPr lvl="3" indent="685800" defTabSz="528861">
              <a:spcBef>
                <a:spcPts val="300"/>
              </a:spcBef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s-ES" sz="2700" dirty="0"/>
          </a:p>
          <a:p>
            <a:pPr marL="457200" lvl="3" indent="-457200" defTabSz="528861">
              <a:spcBef>
                <a:spcPts val="300"/>
              </a:spcBef>
              <a:buFont typeface="Arial" charset="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7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s-ES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Todo el efecto </a:t>
            </a:r>
            <a:r>
              <a:rPr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con</a:t>
            </a:r>
            <a:r>
              <a:rPr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centrado </a:t>
            </a:r>
            <a:r>
              <a:rPr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en varones: 13% menos desempleo (64.9% a 56.3%)</a:t>
            </a:r>
          </a:p>
        </p:txBody>
      </p:sp>
      <p:sp>
        <p:nvSpPr>
          <p:cNvPr id="499" name="Por sexo"/>
          <p:cNvSpPr/>
          <p:nvPr/>
        </p:nvSpPr>
        <p:spPr>
          <a:xfrm>
            <a:off x="3335306" y="2678693"/>
            <a:ext cx="2328048" cy="1006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lvl="3" indent="685800" defTabSz="528861">
              <a:spcBef>
                <a:spcPts val="300"/>
              </a:spcBef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Por sexo</a:t>
            </a:r>
          </a:p>
        </p:txBody>
      </p:sp>
      <p:sp>
        <p:nvSpPr>
          <p:cNvPr id="500" name="Los efectos no se logran ni en los muy “ricos” ni en los“muy pobres”  sino en los jóvenes de barrios del medio de la distribución de NBI: 4% a 12% de hogares con NBI)."/>
          <p:cNvSpPr/>
          <p:nvPr/>
        </p:nvSpPr>
        <p:spPr>
          <a:xfrm>
            <a:off x="6529458" y="3181925"/>
            <a:ext cx="2687123" cy="4986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65022" tIns="65022" rIns="65022" bIns="65022">
            <a:spAutoFit/>
          </a:bodyPr>
          <a:lstStyle/>
          <a:p>
            <a:pPr lvl="2" indent="457200" defTabSz="528861">
              <a:spcBef>
                <a:spcPts val="300"/>
              </a:spcBef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s-ES" dirty="0"/>
          </a:p>
          <a:p>
            <a:pPr marL="342900" lvl="2" indent="-342900" defTabSz="528861">
              <a:spcBef>
                <a:spcPts val="300"/>
              </a:spcBef>
              <a:buFont typeface="Arial" charset="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dirty="0" smtClean="0"/>
              <a:t>Los </a:t>
            </a:r>
            <a:r>
              <a:rPr sz="2400" dirty="0"/>
              <a:t>efectos no se logran ni en los muy “ricos” ni en los“muy pobres”  sino en los jóvenes de barrios del medio de la distribución de NBI: 4% a 12% de hogares con NBI).</a:t>
            </a:r>
          </a:p>
        </p:txBody>
      </p:sp>
      <p:sp>
        <p:nvSpPr>
          <p:cNvPr id="501" name="Por nivel socioeconómico"/>
          <p:cNvSpPr/>
          <p:nvPr/>
        </p:nvSpPr>
        <p:spPr>
          <a:xfrm>
            <a:off x="6470673" y="2403623"/>
            <a:ext cx="3123454" cy="96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65022" tIns="65022" rIns="65022" bIns="65022">
            <a:spAutoFit/>
          </a:bodyPr>
          <a:lstStyle/>
          <a:p>
            <a:pPr lvl="3" indent="685800" defTabSz="528861">
              <a:spcBef>
                <a:spcPts val="300"/>
              </a:spcBef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/>
              <a:t>Por nivel </a:t>
            </a:r>
            <a:r>
              <a:rPr lang="es-ES" dirty="0" smtClean="0"/>
              <a:t>          </a:t>
            </a:r>
            <a:r>
              <a:rPr dirty="0" smtClean="0"/>
              <a:t>socioeconómico</a:t>
            </a:r>
            <a:endParaRPr dirty="0"/>
          </a:p>
        </p:txBody>
      </p:sp>
      <p:sp>
        <p:nvSpPr>
          <p:cNvPr id="502" name="Caída del 11% en el desempleo de jóvenes con educación baja (menos que secundaria completa). Desde 78,1% a 69,5%.…"/>
          <p:cNvSpPr/>
          <p:nvPr/>
        </p:nvSpPr>
        <p:spPr>
          <a:xfrm>
            <a:off x="9569845" y="3685158"/>
            <a:ext cx="3057956" cy="5378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65022" tIns="65022" rIns="65022" bIns="65022">
            <a:spAutoFit/>
          </a:bodyPr>
          <a:lstStyle/>
          <a:p>
            <a:pPr marL="342900" lvl="2" indent="-342900" defTabSz="528861">
              <a:spcBef>
                <a:spcPts val="300"/>
              </a:spcBef>
              <a:buFont typeface="Arial" charset="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Caída del 11% </a:t>
            </a:r>
            <a:r>
              <a:rPr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en </a:t>
            </a:r>
            <a:r>
              <a:rPr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el desempleo de jóvenes con educación </a:t>
            </a:r>
            <a:r>
              <a:rPr sz="2400" dirty="0"/>
              <a:t>baja (menos que secundaria completa). </a:t>
            </a:r>
            <a:r>
              <a:rPr sz="2400" dirty="0" smtClean="0"/>
              <a:t>Desde </a:t>
            </a:r>
            <a:r>
              <a:rPr sz="2400" dirty="0"/>
              <a:t>78,1% a 69,5</a:t>
            </a:r>
            <a:r>
              <a:rPr sz="2400" dirty="0" smtClean="0"/>
              <a:t>%.</a:t>
            </a:r>
            <a:endParaRPr lang="es-ES" sz="2400" dirty="0" smtClean="0"/>
          </a:p>
          <a:p>
            <a:pPr lvl="2" indent="457200" defTabSz="528861">
              <a:spcBef>
                <a:spcPts val="300"/>
              </a:spcBef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s-ES" sz="2400" dirty="0"/>
          </a:p>
          <a:p>
            <a:pPr marL="342900" lvl="2" indent="-342900" defTabSz="528861">
              <a:spcBef>
                <a:spcPts val="300"/>
              </a:spcBef>
              <a:buFont typeface="Arial" charset="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dirty="0" smtClean="0"/>
              <a:t>No </a:t>
            </a:r>
            <a:r>
              <a:rPr sz="2400" dirty="0"/>
              <a:t>hay efectos en desempleo para jóvenes con educación media o media-alta.</a:t>
            </a:r>
          </a:p>
        </p:txBody>
      </p:sp>
      <p:sp>
        <p:nvSpPr>
          <p:cNvPr id="503" name="Por nivel Educativo"/>
          <p:cNvSpPr/>
          <p:nvPr/>
        </p:nvSpPr>
        <p:spPr>
          <a:xfrm>
            <a:off x="8844742" y="2403623"/>
            <a:ext cx="3783058" cy="1000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lvl="3" algn="ctr" defTabSz="528861">
              <a:spcBef>
                <a:spcPts val="300"/>
              </a:spcBef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/>
              <a:t>Por nivel </a:t>
            </a:r>
            <a:endParaRPr lang="es-ES" dirty="0" smtClean="0"/>
          </a:p>
          <a:p>
            <a:pPr lvl="3" algn="ctr" defTabSz="528861">
              <a:spcBef>
                <a:spcPts val="300"/>
              </a:spcBef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 smtClean="0"/>
              <a:t>Educativo</a:t>
            </a:r>
            <a:endParaRPr dirty="0"/>
          </a:p>
        </p:txBody>
      </p:sp>
      <p:sp>
        <p:nvSpPr>
          <p:cNvPr id="504" name="Totales"/>
          <p:cNvSpPr/>
          <p:nvPr/>
        </p:nvSpPr>
        <p:spPr>
          <a:xfrm>
            <a:off x="392989" y="2600473"/>
            <a:ext cx="2048585" cy="1006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lvl="3" indent="685800" defTabSz="528861">
              <a:spcBef>
                <a:spcPts val="300"/>
              </a:spcBef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Totales</a:t>
            </a:r>
          </a:p>
        </p:txBody>
      </p:sp>
      <p:grpSp>
        <p:nvGrpSpPr>
          <p:cNvPr id="508" name="Grupo"/>
          <p:cNvGrpSpPr/>
          <p:nvPr/>
        </p:nvGrpSpPr>
        <p:grpSpPr>
          <a:xfrm>
            <a:off x="2205521" y="8477829"/>
            <a:ext cx="1163092" cy="926620"/>
            <a:chOff x="0" y="0"/>
            <a:chExt cx="1163090" cy="926618"/>
          </a:xfrm>
        </p:grpSpPr>
        <p:sp>
          <p:nvSpPr>
            <p:cNvPr id="505" name="Triángulo"/>
            <p:cNvSpPr/>
            <p:nvPr/>
          </p:nvSpPr>
          <p:spPr>
            <a:xfrm>
              <a:off x="-1" y="0"/>
              <a:ext cx="1163092" cy="9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9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21579" y="0"/>
                  </a:ln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506" name="Triángulo"/>
            <p:cNvSpPr/>
            <p:nvPr/>
          </p:nvSpPr>
          <p:spPr>
            <a:xfrm>
              <a:off x="2135" y="859749"/>
              <a:ext cx="84108" cy="6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2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482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507" name="Triángulo"/>
            <p:cNvSpPr/>
            <p:nvPr/>
          </p:nvSpPr>
          <p:spPr>
            <a:xfrm>
              <a:off x="1076331" y="1215"/>
              <a:ext cx="84901" cy="6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2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</p:grpSp>
      <p:grpSp>
        <p:nvGrpSpPr>
          <p:cNvPr id="512" name="Grupo"/>
          <p:cNvGrpSpPr/>
          <p:nvPr/>
        </p:nvGrpSpPr>
        <p:grpSpPr>
          <a:xfrm>
            <a:off x="5275809" y="8452429"/>
            <a:ext cx="1163092" cy="926620"/>
            <a:chOff x="0" y="0"/>
            <a:chExt cx="1163090" cy="926618"/>
          </a:xfrm>
        </p:grpSpPr>
        <p:sp>
          <p:nvSpPr>
            <p:cNvPr id="509" name="Triángulo"/>
            <p:cNvSpPr/>
            <p:nvPr/>
          </p:nvSpPr>
          <p:spPr>
            <a:xfrm>
              <a:off x="-1" y="0"/>
              <a:ext cx="1163092" cy="9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9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21579" y="0"/>
                  </a:ln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510" name="Triángulo"/>
            <p:cNvSpPr/>
            <p:nvPr/>
          </p:nvSpPr>
          <p:spPr>
            <a:xfrm>
              <a:off x="2135" y="859749"/>
              <a:ext cx="84108" cy="6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2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482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511" name="Triángulo"/>
            <p:cNvSpPr/>
            <p:nvPr/>
          </p:nvSpPr>
          <p:spPr>
            <a:xfrm>
              <a:off x="1076331" y="1215"/>
              <a:ext cx="84901" cy="6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2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</p:grpSp>
      <p:grpSp>
        <p:nvGrpSpPr>
          <p:cNvPr id="516" name="Grupo"/>
          <p:cNvGrpSpPr/>
          <p:nvPr/>
        </p:nvGrpSpPr>
        <p:grpSpPr>
          <a:xfrm>
            <a:off x="8350478" y="8452429"/>
            <a:ext cx="1163091" cy="926620"/>
            <a:chOff x="0" y="0"/>
            <a:chExt cx="1163090" cy="926618"/>
          </a:xfrm>
        </p:grpSpPr>
        <p:sp>
          <p:nvSpPr>
            <p:cNvPr id="513" name="Triángulo"/>
            <p:cNvSpPr/>
            <p:nvPr/>
          </p:nvSpPr>
          <p:spPr>
            <a:xfrm>
              <a:off x="-1" y="0"/>
              <a:ext cx="1163092" cy="9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9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21579" y="0"/>
                  </a:ln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514" name="Triángulo"/>
            <p:cNvSpPr/>
            <p:nvPr/>
          </p:nvSpPr>
          <p:spPr>
            <a:xfrm>
              <a:off x="2135" y="859749"/>
              <a:ext cx="84108" cy="6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2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482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515" name="Triángulo"/>
            <p:cNvSpPr/>
            <p:nvPr/>
          </p:nvSpPr>
          <p:spPr>
            <a:xfrm>
              <a:off x="1076331" y="1215"/>
              <a:ext cx="84901" cy="6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2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</p:grpSp>
      <p:grpSp>
        <p:nvGrpSpPr>
          <p:cNvPr id="520" name="Grupo"/>
          <p:cNvGrpSpPr/>
          <p:nvPr/>
        </p:nvGrpSpPr>
        <p:grpSpPr>
          <a:xfrm>
            <a:off x="11635476" y="8439729"/>
            <a:ext cx="1163091" cy="926620"/>
            <a:chOff x="0" y="0"/>
            <a:chExt cx="1163090" cy="926618"/>
          </a:xfrm>
        </p:grpSpPr>
        <p:sp>
          <p:nvSpPr>
            <p:cNvPr id="517" name="Triángulo"/>
            <p:cNvSpPr/>
            <p:nvPr/>
          </p:nvSpPr>
          <p:spPr>
            <a:xfrm>
              <a:off x="-1" y="0"/>
              <a:ext cx="1163092" cy="9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9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21579" y="0"/>
                  </a:ln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518" name="Triángulo"/>
            <p:cNvSpPr/>
            <p:nvPr/>
          </p:nvSpPr>
          <p:spPr>
            <a:xfrm>
              <a:off x="2135" y="859749"/>
              <a:ext cx="84108" cy="6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2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482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519" name="Triángulo"/>
            <p:cNvSpPr/>
            <p:nvPr/>
          </p:nvSpPr>
          <p:spPr>
            <a:xfrm>
              <a:off x="1076331" y="1215"/>
              <a:ext cx="84901" cy="6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2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Rectángulo"/>
          <p:cNvSpPr/>
          <p:nvPr/>
        </p:nvSpPr>
        <p:spPr>
          <a:xfrm>
            <a:off x="-4227" y="7976999"/>
            <a:ext cx="13013253" cy="1763901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523" name="1 Título"/>
          <p:cNvSpPr>
            <a:spLocks noGrp="1"/>
          </p:cNvSpPr>
          <p:nvPr>
            <p:ph type="title"/>
          </p:nvPr>
        </p:nvSpPr>
        <p:spPr>
          <a:xfrm>
            <a:off x="361666" y="8506335"/>
            <a:ext cx="12643134" cy="1078380"/>
          </a:xfrm>
          <a:prstGeom prst="rect">
            <a:avLst/>
          </a:prstGeom>
        </p:spPr>
        <p:txBody>
          <a:bodyPr/>
          <a:lstStyle/>
          <a:p>
            <a:pPr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¿Qué tipo de empleo consiguieron los PPP?</a:t>
            </a:r>
            <a:br/>
            <a:endParaRPr/>
          </a:p>
        </p:txBody>
      </p:sp>
      <p:sp>
        <p:nvSpPr>
          <p:cNvPr id="524" name="Empleo asalariado en el sector privado…"/>
          <p:cNvSpPr/>
          <p:nvPr/>
        </p:nvSpPr>
        <p:spPr>
          <a:xfrm>
            <a:off x="361666" y="335382"/>
            <a:ext cx="11925021" cy="7326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marL="620485" indent="-620485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Empleo asalariado en el </a:t>
            </a:r>
            <a:r>
              <a:rPr b="1"/>
              <a:t>sector privado</a:t>
            </a:r>
          </a:p>
          <a:p>
            <a:pPr marL="620485" indent="-620485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1"/>
          </a:p>
          <a:p>
            <a:pPr marL="620485" indent="-620485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8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En comercio y servicios </a:t>
            </a:r>
            <a:r>
              <a:rPr b="0"/>
              <a:t>(no industria)</a:t>
            </a:r>
          </a:p>
          <a:p>
            <a:pPr marL="620485" indent="-620485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/>
          </a:p>
          <a:p>
            <a:pPr marL="620485" indent="-620485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 </a:t>
            </a:r>
            <a:r>
              <a:rPr b="1"/>
              <a:t>buena calidad, aunque no “excelentes”</a:t>
            </a:r>
            <a:r>
              <a:t>:</a:t>
            </a:r>
          </a:p>
          <a:p>
            <a:pPr>
              <a:lnSpc>
                <a:spcPct val="80000"/>
              </a:lnSpc>
              <a:spcBef>
                <a:spcPts val="90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996950" lvl="1" indent="-539750">
              <a:lnSpc>
                <a:spcPct val="80000"/>
              </a:lnSpc>
              <a:spcBef>
                <a:spcPts val="700"/>
              </a:spcBef>
              <a:buSzPct val="100000"/>
              <a:buFont typeface="Arial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Mayor formalidad y mejores salarios.</a:t>
            </a:r>
          </a:p>
          <a:p>
            <a:pPr marL="996950" lvl="1" indent="-539750">
              <a:lnSpc>
                <a:spcPct val="80000"/>
              </a:lnSpc>
              <a:spcBef>
                <a:spcPts val="700"/>
              </a:spcBef>
              <a:buSzPct val="100000"/>
              <a:buFont typeface="Arial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Cualificación de la tarea: resultados mixtos</a:t>
            </a:r>
          </a:p>
          <a:p>
            <a:pPr marL="996950" lvl="1" indent="-539750">
              <a:lnSpc>
                <a:spcPct val="80000"/>
              </a:lnSpc>
              <a:spcBef>
                <a:spcPts val="700"/>
              </a:spcBef>
              <a:buSzPct val="100000"/>
              <a:buFont typeface="Arial"/>
              <a:buChar char="–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1341120" lvl="2" indent="-426720">
              <a:spcBef>
                <a:spcPts val="500"/>
              </a:spcBef>
              <a:buSzPct val="100000"/>
              <a:buFont typeface="Arial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Usa </a:t>
            </a:r>
            <a:r>
              <a:rPr b="1"/>
              <a:t>comput</a:t>
            </a:r>
            <a:r>
              <a:rPr sz="3000" b="1"/>
              <a:t>adora en el trabajo</a:t>
            </a:r>
            <a:r>
              <a:rPr sz="3000"/>
              <a:t>?: Varones +22%, mujeres sin cambio.</a:t>
            </a:r>
          </a:p>
          <a:p>
            <a:pPr marL="1371600" lvl="2" indent="-457200">
              <a:spcBef>
                <a:spcPts val="1800"/>
              </a:spcBef>
              <a:buSzPct val="100000"/>
              <a:buFont typeface="Arial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000"/>
              <a:t>Utiliza </a:t>
            </a:r>
            <a:r>
              <a:rPr sz="3000" b="1"/>
              <a:t>aparatos</a:t>
            </a:r>
            <a:r>
              <a:rPr sz="3000"/>
              <a:t> mecánicos/electrónicos/electromecánicos?: Varones  cae </a:t>
            </a:r>
            <a:r>
              <a:t>-26%, mujeres sin cambio.</a:t>
            </a:r>
          </a:p>
          <a:p>
            <a:pPr marL="1341120" lvl="2" indent="-426720">
              <a:lnSpc>
                <a:spcPct val="80000"/>
              </a:lnSpc>
              <a:spcBef>
                <a:spcPts val="1800"/>
              </a:spcBef>
              <a:buSzPct val="100000"/>
              <a:buFont typeface="Arial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 cambia la frecuencia de uso de “</a:t>
            </a:r>
            <a:r>
              <a:rPr b="1"/>
              <a:t>conocimientos operativos</a:t>
            </a:r>
            <a:r>
              <a:t>”</a:t>
            </a:r>
            <a:r>
              <a:rPr b="1"/>
              <a:t> </a:t>
            </a:r>
            <a:r>
              <a:t>y de “</a:t>
            </a:r>
            <a:r>
              <a:rPr b="1"/>
              <a:t>nivel universitario</a:t>
            </a:r>
            <a:r>
              <a:t>” y cae la de “</a:t>
            </a:r>
            <a:r>
              <a:rPr b="1"/>
              <a:t>conocimiento técnico</a:t>
            </a:r>
            <a:r>
              <a:t>” (solo para hombres).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ctángulo"/>
          <p:cNvSpPr/>
          <p:nvPr/>
        </p:nvSpPr>
        <p:spPr>
          <a:xfrm>
            <a:off x="12700" y="12699"/>
            <a:ext cx="3747073" cy="9728201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endParaRPr/>
          </a:p>
        </p:txBody>
      </p:sp>
      <p:pic>
        <p:nvPicPr>
          <p:cNvPr id="289" name="1 Imagen" descr="1 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28943" y="3288956"/>
            <a:ext cx="1907824" cy="3700502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Marcador de contenido 5"/>
          <p:cNvSpPr/>
          <p:nvPr/>
        </p:nvSpPr>
        <p:spPr>
          <a:xfrm>
            <a:off x="3984667" y="6918065"/>
            <a:ext cx="8683841" cy="1717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spcBef>
                <a:spcPts val="900"/>
              </a:spcBef>
              <a:defRPr sz="3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Córdoba tiene una economía diversificada, con fuerte presencia de industria y comercio.</a:t>
            </a:r>
          </a:p>
        </p:txBody>
      </p:sp>
      <p:sp>
        <p:nvSpPr>
          <p:cNvPr id="291" name="Argentina es un país federal, y Córdoba es la segunda provincia más grande (3.5 millones de habitantes)"/>
          <p:cNvSpPr/>
          <p:nvPr/>
        </p:nvSpPr>
        <p:spPr>
          <a:xfrm>
            <a:off x="3984667" y="1625358"/>
            <a:ext cx="8521896" cy="1717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spcBef>
                <a:spcPts val="900"/>
              </a:spcBef>
              <a:defRPr sz="3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Argentina es un país federal, y Córdoba es la segunda provincia más grande (3.5 millones de habitantes)</a:t>
            </a:r>
          </a:p>
        </p:txBody>
      </p:sp>
      <p:sp>
        <p:nvSpPr>
          <p:cNvPr id="292" name="Córdoba representa el 8% del PIB y de la población nacional."/>
          <p:cNvSpPr/>
          <p:nvPr/>
        </p:nvSpPr>
        <p:spPr>
          <a:xfrm>
            <a:off x="3984667" y="4280531"/>
            <a:ext cx="5127868" cy="1717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spcBef>
                <a:spcPts val="900"/>
              </a:spcBef>
              <a:defRPr sz="3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Córdoba representa el 8% del PIB y de la población nacional.</a:t>
            </a:r>
          </a:p>
        </p:txBody>
      </p:sp>
      <p:sp>
        <p:nvSpPr>
          <p:cNvPr id="293" name="Rectángulo"/>
          <p:cNvSpPr/>
          <p:nvPr/>
        </p:nvSpPr>
        <p:spPr>
          <a:xfrm>
            <a:off x="2907454" y="1638058"/>
            <a:ext cx="525685" cy="54289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50800" dist="141793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endParaRPr/>
          </a:p>
        </p:txBody>
      </p:sp>
      <p:sp>
        <p:nvSpPr>
          <p:cNvPr id="294" name="Rectángulo"/>
          <p:cNvSpPr/>
          <p:nvPr/>
        </p:nvSpPr>
        <p:spPr>
          <a:xfrm>
            <a:off x="2907454" y="4293231"/>
            <a:ext cx="525685" cy="54289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50800" dist="141793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endParaRPr/>
          </a:p>
        </p:txBody>
      </p:sp>
      <p:sp>
        <p:nvSpPr>
          <p:cNvPr id="295" name="Rectángulo"/>
          <p:cNvSpPr/>
          <p:nvPr/>
        </p:nvSpPr>
        <p:spPr>
          <a:xfrm>
            <a:off x="2907454" y="6948403"/>
            <a:ext cx="525685" cy="54289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50800" dist="141793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Rectángulo"/>
          <p:cNvSpPr/>
          <p:nvPr/>
        </p:nvSpPr>
        <p:spPr>
          <a:xfrm>
            <a:off x="12700" y="607751"/>
            <a:ext cx="13013253" cy="176390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527" name="1 Título"/>
          <p:cNvSpPr>
            <a:spLocks noGrp="1"/>
          </p:cNvSpPr>
          <p:nvPr>
            <p:ph type="title"/>
          </p:nvPr>
        </p:nvSpPr>
        <p:spPr>
          <a:xfrm>
            <a:off x="180833" y="950512"/>
            <a:ext cx="12643134" cy="107838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Tareas (solicitadas por los empleadores en la inscripción)</a:t>
            </a:r>
          </a:p>
        </p:txBody>
      </p:sp>
      <p:pic>
        <p:nvPicPr>
          <p:cNvPr id="528" name="3 Marcador de contenido" descr="3 Marcador de contenido"/>
          <p:cNvPicPr>
            <a:picLocks noChangeAspect="1"/>
          </p:cNvPicPr>
          <p:nvPr/>
        </p:nvPicPr>
        <p:blipFill>
          <a:blip r:embed="rId2">
            <a:extLst/>
          </a:blip>
          <a:srcRect l="3102" t="2951" r="3102" b="7227"/>
          <a:stretch>
            <a:fillRect/>
          </a:stretch>
        </p:blipFill>
        <p:spPr>
          <a:xfrm>
            <a:off x="5453107" y="2909815"/>
            <a:ext cx="5854116" cy="4917444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5 Rectángulo"/>
          <p:cNvSpPr/>
          <p:nvPr/>
        </p:nvSpPr>
        <p:spPr>
          <a:xfrm>
            <a:off x="4027202" y="7827096"/>
            <a:ext cx="3477600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>
              <a:defRPr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EMPLEADORES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1 Título"/>
          <p:cNvSpPr>
            <a:spLocks noGrp="1"/>
          </p:cNvSpPr>
          <p:nvPr>
            <p:ph type="title"/>
          </p:nvPr>
        </p:nvSpPr>
        <p:spPr>
          <a:xfrm>
            <a:off x="180833" y="0"/>
            <a:ext cx="12643134" cy="1078379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Tareas de los actuales ocupados</a:t>
            </a:r>
          </a:p>
        </p:txBody>
      </p:sp>
      <p:pic>
        <p:nvPicPr>
          <p:cNvPr id="532" name="3 Marcador de contenido" descr="3 Marcador de contenido"/>
          <p:cNvPicPr>
            <a:picLocks noChangeAspect="1"/>
          </p:cNvPicPr>
          <p:nvPr/>
        </p:nvPicPr>
        <p:blipFill>
          <a:blip r:embed="rId2">
            <a:extLst/>
          </a:blip>
          <a:srcRect l="4352" t="3150" r="3155" b="8651"/>
          <a:stretch>
            <a:fillRect/>
          </a:stretch>
        </p:blipFill>
        <p:spPr>
          <a:xfrm>
            <a:off x="734958" y="2442235"/>
            <a:ext cx="4976027" cy="4374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4 Imagen" descr="4 Imagen"/>
          <p:cNvPicPr>
            <a:picLocks noChangeAspect="1"/>
          </p:cNvPicPr>
          <p:nvPr/>
        </p:nvPicPr>
        <p:blipFill>
          <a:blip r:embed="rId3">
            <a:extLst/>
          </a:blip>
          <a:srcRect l="3175" t="2751" r="4749" b="6951"/>
          <a:stretch>
            <a:fillRect/>
          </a:stretch>
        </p:blipFill>
        <p:spPr>
          <a:xfrm>
            <a:off x="7048976" y="2442236"/>
            <a:ext cx="5296163" cy="4374685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6 Rectángulo"/>
          <p:cNvSpPr/>
          <p:nvPr/>
        </p:nvSpPr>
        <p:spPr>
          <a:xfrm>
            <a:off x="1114591" y="4415760"/>
            <a:ext cx="6261584" cy="3583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     </a:t>
            </a:r>
            <a:r>
              <a:rPr b="1"/>
              <a:t>Jóvenes PPP</a:t>
            </a:r>
          </a:p>
        </p:txBody>
      </p:sp>
      <p:sp>
        <p:nvSpPr>
          <p:cNvPr id="535" name="7 Rectángulo"/>
          <p:cNvSpPr/>
          <p:nvPr/>
        </p:nvSpPr>
        <p:spPr>
          <a:xfrm>
            <a:off x="4245383" y="4415760"/>
            <a:ext cx="7629458" cy="3583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</a:t>
            </a:r>
            <a:r>
              <a:rPr b="1"/>
              <a:t> Jóvenes No PPP</a:t>
            </a:r>
          </a:p>
        </p:txBody>
      </p:sp>
      <p:sp>
        <p:nvSpPr>
          <p:cNvPr id="536" name="Rectángulo"/>
          <p:cNvSpPr/>
          <p:nvPr/>
        </p:nvSpPr>
        <p:spPr>
          <a:xfrm>
            <a:off x="-21153" y="1004277"/>
            <a:ext cx="13013253" cy="148204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8 Conector recto de flecha"/>
          <p:cNvSpPr/>
          <p:nvPr/>
        </p:nvSpPr>
        <p:spPr>
          <a:xfrm>
            <a:off x="245016" y="3624433"/>
            <a:ext cx="11777312" cy="2"/>
          </a:xfrm>
          <a:prstGeom prst="line">
            <a:avLst/>
          </a:prstGeom>
          <a:ln w="38100">
            <a:solidFill>
              <a:srgbClr val="4A7EBB"/>
            </a:solidFill>
            <a:tailEnd type="triangle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539" name="10 Conector recto"/>
          <p:cNvSpPr/>
          <p:nvPr/>
        </p:nvSpPr>
        <p:spPr>
          <a:xfrm>
            <a:off x="1020225" y="3547624"/>
            <a:ext cx="2" cy="153620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540" name="11 Conector recto"/>
          <p:cNvSpPr/>
          <p:nvPr/>
        </p:nvSpPr>
        <p:spPr>
          <a:xfrm>
            <a:off x="2907712" y="3547624"/>
            <a:ext cx="2" cy="153620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541" name="13 Conector recto"/>
          <p:cNvSpPr/>
          <p:nvPr/>
        </p:nvSpPr>
        <p:spPr>
          <a:xfrm>
            <a:off x="4853528" y="3547624"/>
            <a:ext cx="3" cy="153620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542" name="19 CuadroTexto"/>
          <p:cNvSpPr/>
          <p:nvPr/>
        </p:nvSpPr>
        <p:spPr>
          <a:xfrm>
            <a:off x="2085253" y="2702730"/>
            <a:ext cx="1991601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Año 2012</a:t>
            </a:r>
          </a:p>
        </p:txBody>
      </p:sp>
      <p:sp>
        <p:nvSpPr>
          <p:cNvPr id="543" name="20 CuadroTexto"/>
          <p:cNvSpPr/>
          <p:nvPr/>
        </p:nvSpPr>
        <p:spPr>
          <a:xfrm>
            <a:off x="5874473" y="2679193"/>
            <a:ext cx="1991601" cy="611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Año 2013</a:t>
            </a:r>
          </a:p>
        </p:txBody>
      </p:sp>
      <p:sp>
        <p:nvSpPr>
          <p:cNvPr id="544" name="21 CuadroTexto"/>
          <p:cNvSpPr/>
          <p:nvPr/>
        </p:nvSpPr>
        <p:spPr>
          <a:xfrm>
            <a:off x="9154808" y="2689104"/>
            <a:ext cx="1991601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Año 2014</a:t>
            </a:r>
          </a:p>
        </p:txBody>
      </p:sp>
      <p:sp>
        <p:nvSpPr>
          <p:cNvPr id="545" name="24 Cerrar llave"/>
          <p:cNvSpPr/>
          <p:nvPr/>
        </p:nvSpPr>
        <p:spPr>
          <a:xfrm rot="16200000">
            <a:off x="2752483" y="1425492"/>
            <a:ext cx="340301" cy="3789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72"/>
                  <a:pt x="10800" y="162"/>
                </a:cubicBezTo>
                <a:lnTo>
                  <a:pt x="10800" y="10638"/>
                </a:lnTo>
                <a:cubicBezTo>
                  <a:pt x="10800" y="10728"/>
                  <a:pt x="15635" y="10800"/>
                  <a:pt x="21600" y="10800"/>
                </a:cubicBezTo>
                <a:cubicBezTo>
                  <a:pt x="15635" y="10800"/>
                  <a:pt x="10800" y="10872"/>
                  <a:pt x="10800" y="10962"/>
                </a:cubicBezTo>
                <a:lnTo>
                  <a:pt x="10800" y="21438"/>
                </a:lnTo>
                <a:cubicBezTo>
                  <a:pt x="10800" y="21528"/>
                  <a:pt x="5965" y="21600"/>
                  <a:pt x="0" y="21600"/>
                </a:cubicBezTo>
              </a:path>
            </a:pathLst>
          </a:custGeom>
          <a:ln w="12700">
            <a:solidFill>
              <a:srgbClr val="00B050"/>
            </a:solidFill>
          </a:ln>
        </p:spPr>
        <p:txBody>
          <a:bodyPr lIns="65022" tIns="65022" rIns="65022" bIns="65022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46" name="27 Conector recto"/>
          <p:cNvSpPr/>
          <p:nvPr/>
        </p:nvSpPr>
        <p:spPr>
          <a:xfrm>
            <a:off x="4853528" y="3544871"/>
            <a:ext cx="3" cy="153619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547" name="28 Conector recto"/>
          <p:cNvSpPr/>
          <p:nvPr/>
        </p:nvSpPr>
        <p:spPr>
          <a:xfrm>
            <a:off x="6696934" y="3544871"/>
            <a:ext cx="3" cy="153619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548" name="29 Conector recto"/>
          <p:cNvSpPr/>
          <p:nvPr/>
        </p:nvSpPr>
        <p:spPr>
          <a:xfrm>
            <a:off x="8642751" y="3544871"/>
            <a:ext cx="2" cy="153619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549" name="31 Cerrar llave"/>
          <p:cNvSpPr/>
          <p:nvPr/>
        </p:nvSpPr>
        <p:spPr>
          <a:xfrm rot="16200000">
            <a:off x="6612666" y="1465677"/>
            <a:ext cx="307237" cy="3708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67"/>
                  <a:pt x="10800" y="149"/>
                </a:cubicBezTo>
                <a:lnTo>
                  <a:pt x="10800" y="10651"/>
                </a:lnTo>
                <a:cubicBezTo>
                  <a:pt x="10800" y="10733"/>
                  <a:pt x="15635" y="10800"/>
                  <a:pt x="21600" y="10800"/>
                </a:cubicBezTo>
                <a:cubicBezTo>
                  <a:pt x="15635" y="10800"/>
                  <a:pt x="10800" y="10867"/>
                  <a:pt x="10800" y="10949"/>
                </a:cubicBezTo>
                <a:lnTo>
                  <a:pt x="10800" y="21451"/>
                </a:lnTo>
                <a:cubicBezTo>
                  <a:pt x="10800" y="21533"/>
                  <a:pt x="5965" y="21600"/>
                  <a:pt x="0" y="21600"/>
                </a:cubicBezTo>
              </a:path>
            </a:pathLst>
          </a:custGeom>
          <a:ln w="12700">
            <a:solidFill>
              <a:srgbClr val="00B050"/>
            </a:solidFill>
          </a:ln>
        </p:spPr>
        <p:txBody>
          <a:bodyPr lIns="65022" tIns="65022" rIns="65022" bIns="65022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50" name="32 Cerrar llave"/>
          <p:cNvSpPr/>
          <p:nvPr/>
        </p:nvSpPr>
        <p:spPr>
          <a:xfrm rot="16200000">
            <a:off x="9949469" y="1827041"/>
            <a:ext cx="334452" cy="2991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90"/>
                  <a:pt x="10800" y="201"/>
                </a:cubicBezTo>
                <a:lnTo>
                  <a:pt x="10800" y="10599"/>
                </a:lnTo>
                <a:cubicBezTo>
                  <a:pt x="10800" y="10710"/>
                  <a:pt x="15635" y="10800"/>
                  <a:pt x="21600" y="10800"/>
                </a:cubicBezTo>
                <a:cubicBezTo>
                  <a:pt x="15635" y="10800"/>
                  <a:pt x="10800" y="10890"/>
                  <a:pt x="10800" y="11001"/>
                </a:cubicBezTo>
                <a:lnTo>
                  <a:pt x="10800" y="21399"/>
                </a:lnTo>
                <a:cubicBezTo>
                  <a:pt x="10800" y="21510"/>
                  <a:pt x="5965" y="21600"/>
                  <a:pt x="0" y="21600"/>
                </a:cubicBezTo>
              </a:path>
            </a:pathLst>
          </a:custGeom>
          <a:ln w="12700">
            <a:solidFill>
              <a:srgbClr val="00B050"/>
            </a:solidFill>
          </a:ln>
        </p:spPr>
        <p:txBody>
          <a:bodyPr lIns="65022" tIns="65022" rIns="65022" bIns="65022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51" name="39 Conector recto de flecha"/>
          <p:cNvSpPr/>
          <p:nvPr/>
        </p:nvSpPr>
        <p:spPr>
          <a:xfrm>
            <a:off x="3010123" y="5050427"/>
            <a:ext cx="3584401" cy="2"/>
          </a:xfrm>
          <a:prstGeom prst="line">
            <a:avLst/>
          </a:prstGeom>
          <a:ln w="76200">
            <a:solidFill>
              <a:srgbClr val="4A7EBB"/>
            </a:solidFill>
            <a:headEnd type="triangle"/>
            <a:tailEnd type="triangle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552" name="40 CuadroTexto"/>
          <p:cNvSpPr/>
          <p:nvPr/>
        </p:nvSpPr>
        <p:spPr>
          <a:xfrm>
            <a:off x="4136650" y="4511447"/>
            <a:ext cx="1740996" cy="47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12 meses</a:t>
            </a:r>
          </a:p>
        </p:txBody>
      </p:sp>
      <p:sp>
        <p:nvSpPr>
          <p:cNvPr id="553" name="44 Conector recto"/>
          <p:cNvSpPr/>
          <p:nvPr/>
        </p:nvSpPr>
        <p:spPr>
          <a:xfrm flipV="1">
            <a:off x="2907712" y="3808170"/>
            <a:ext cx="14247" cy="1031576"/>
          </a:xfrm>
          <a:prstGeom prst="line">
            <a:avLst/>
          </a:prstGeom>
          <a:ln w="12700">
            <a:solidFill>
              <a:srgbClr val="4A7EBB"/>
            </a:solidFill>
            <a:prstDash val="sysDash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554" name="22 CuadroTexto"/>
          <p:cNvSpPr/>
          <p:nvPr/>
        </p:nvSpPr>
        <p:spPr>
          <a:xfrm>
            <a:off x="2088421" y="3974406"/>
            <a:ext cx="1740996" cy="831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01/06 Inicia PPP 2012</a:t>
            </a:r>
          </a:p>
        </p:txBody>
      </p:sp>
      <p:sp>
        <p:nvSpPr>
          <p:cNvPr id="555" name="47 Conector recto"/>
          <p:cNvSpPr/>
          <p:nvPr/>
        </p:nvSpPr>
        <p:spPr>
          <a:xfrm flipV="1">
            <a:off x="6682688" y="3764422"/>
            <a:ext cx="14247" cy="1031576"/>
          </a:xfrm>
          <a:prstGeom prst="line">
            <a:avLst/>
          </a:prstGeom>
          <a:ln w="12700">
            <a:solidFill>
              <a:srgbClr val="4A7EBB"/>
            </a:solidFill>
            <a:prstDash val="sysDash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556" name="35 CuadroTexto"/>
          <p:cNvSpPr/>
          <p:nvPr/>
        </p:nvSpPr>
        <p:spPr>
          <a:xfrm>
            <a:off x="5937318" y="3974406"/>
            <a:ext cx="1740996" cy="11868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31/05 Finaliza PPP 2012</a:t>
            </a:r>
          </a:p>
        </p:txBody>
      </p:sp>
      <p:sp>
        <p:nvSpPr>
          <p:cNvPr id="557" name="48 Conector recto"/>
          <p:cNvSpPr/>
          <p:nvPr/>
        </p:nvSpPr>
        <p:spPr>
          <a:xfrm>
            <a:off x="11612679" y="3570811"/>
            <a:ext cx="3" cy="153619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558" name="38 Rectángulo"/>
          <p:cNvSpPr/>
          <p:nvPr/>
        </p:nvSpPr>
        <p:spPr>
          <a:xfrm>
            <a:off x="2928032" y="2280647"/>
            <a:ext cx="3760734" cy="2862980"/>
          </a:xfrm>
          <a:prstGeom prst="rect">
            <a:avLst/>
          </a:prstGeom>
          <a:solidFill>
            <a:schemeClr val="accent1">
              <a:alpha val="17000"/>
            </a:schemeClr>
          </a:solidFill>
          <a:ln w="12700">
            <a:miter lim="400000"/>
          </a:ln>
        </p:spPr>
        <p:txBody>
          <a:bodyPr lIns="65022" tIns="65022" rIns="65022" bIns="6502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561" name="4 Grupo"/>
          <p:cNvGrpSpPr/>
          <p:nvPr/>
        </p:nvGrpSpPr>
        <p:grpSpPr>
          <a:xfrm>
            <a:off x="2703331" y="1742368"/>
            <a:ext cx="9012206" cy="4550225"/>
            <a:chOff x="0" y="-1"/>
            <a:chExt cx="9012204" cy="4550224"/>
          </a:xfrm>
        </p:grpSpPr>
        <p:sp>
          <p:nvSpPr>
            <p:cNvPr id="559" name="37 Rectángulo"/>
            <p:cNvSpPr/>
            <p:nvPr/>
          </p:nvSpPr>
          <p:spPr>
            <a:xfrm>
              <a:off x="-1" y="-2"/>
              <a:ext cx="9012207" cy="3395981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5022" tIns="65022" rIns="65022" bIns="65022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60" name="41 CuadroTexto"/>
            <p:cNvSpPr/>
            <p:nvPr/>
          </p:nvSpPr>
          <p:spPr>
            <a:xfrm>
              <a:off x="1952721" y="3693549"/>
              <a:ext cx="6537793" cy="856675"/>
            </a:xfrm>
            <a:prstGeom prst="rect">
              <a:avLst/>
            </a:prstGeom>
            <a:noFill/>
            <a:ln w="25400" cap="flat">
              <a:solidFill>
                <a:schemeClr val="accent6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t">
              <a:spAutoFit/>
            </a:bodyPr>
            <a:lstStyle>
              <a:lvl1pPr algn="ctr">
                <a:defRPr sz="2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Cruce con datos sobre empleo formal: 30 meses</a:t>
              </a:r>
            </a:p>
          </p:txBody>
        </p:sp>
      </p:grpSp>
      <p:sp>
        <p:nvSpPr>
          <p:cNvPr id="562" name="1 Título"/>
          <p:cNvSpPr/>
          <p:nvPr/>
        </p:nvSpPr>
        <p:spPr>
          <a:xfrm>
            <a:off x="337139" y="7406898"/>
            <a:ext cx="12514769" cy="105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>
            <a:spAutoFit/>
          </a:bodyPr>
          <a:lstStyle>
            <a:lvl1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Resultados con datos administrativos: empleo y salarios en la formalidad</a:t>
            </a:r>
          </a:p>
        </p:txBody>
      </p:sp>
      <p:sp>
        <p:nvSpPr>
          <p:cNvPr id="563" name="Rectángulo"/>
          <p:cNvSpPr/>
          <p:nvPr/>
        </p:nvSpPr>
        <p:spPr>
          <a:xfrm>
            <a:off x="-21153" y="8724688"/>
            <a:ext cx="13013253" cy="148203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1 Título"/>
          <p:cNvSpPr>
            <a:spLocks noGrp="1"/>
          </p:cNvSpPr>
          <p:nvPr>
            <p:ph type="title"/>
          </p:nvPr>
        </p:nvSpPr>
        <p:spPr>
          <a:xfrm>
            <a:off x="851957" y="1497222"/>
            <a:ext cx="11704323" cy="1219203"/>
          </a:xfrm>
          <a:prstGeom prst="rect">
            <a:avLst/>
          </a:prstGeom>
        </p:spPr>
        <p:txBody>
          <a:bodyPr/>
          <a:lstStyle/>
          <a:p>
            <a:pPr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Formalidad laboral </a:t>
            </a:r>
            <a:br/>
            <a:r>
              <a:t>(% sobre jóvenes postulantes al PPP 2012)</a:t>
            </a:r>
          </a:p>
        </p:txBody>
      </p:sp>
      <p:graphicFrame>
        <p:nvGraphicFramePr>
          <p:cNvPr id="566" name="8 Gráfico"/>
          <p:cNvGraphicFramePr/>
          <p:nvPr/>
        </p:nvGraphicFramePr>
        <p:xfrm>
          <a:off x="1519883" y="2778556"/>
          <a:ext cx="9654543" cy="52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7" name="Rectángulo"/>
          <p:cNvSpPr/>
          <p:nvPr/>
        </p:nvSpPr>
        <p:spPr>
          <a:xfrm>
            <a:off x="8837191" y="9605678"/>
            <a:ext cx="4154909" cy="135223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1 Título"/>
          <p:cNvSpPr>
            <a:spLocks noGrp="1"/>
          </p:cNvSpPr>
          <p:nvPr>
            <p:ph type="title"/>
          </p:nvPr>
        </p:nvSpPr>
        <p:spPr>
          <a:xfrm>
            <a:off x="840349" y="1189990"/>
            <a:ext cx="11704323" cy="1219202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Formalidad laboral</a:t>
            </a:r>
          </a:p>
        </p:txBody>
      </p:sp>
      <p:graphicFrame>
        <p:nvGraphicFramePr>
          <p:cNvPr id="570" name="8 Gráfico"/>
          <p:cNvGraphicFramePr/>
          <p:nvPr/>
        </p:nvGraphicFramePr>
        <p:xfrm>
          <a:off x="1519879" y="2778556"/>
          <a:ext cx="9695954" cy="52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1" name="Rectángulo"/>
          <p:cNvSpPr/>
          <p:nvPr/>
        </p:nvSpPr>
        <p:spPr>
          <a:xfrm>
            <a:off x="8837191" y="9605678"/>
            <a:ext cx="4154909" cy="13522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" name="8 Gráfico"/>
          <p:cNvGraphicFramePr/>
          <p:nvPr/>
        </p:nvGraphicFramePr>
        <p:xfrm>
          <a:off x="1519879" y="2778556"/>
          <a:ext cx="9695954" cy="52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4" name="3 Conector recto"/>
          <p:cNvSpPr/>
          <p:nvPr/>
        </p:nvSpPr>
        <p:spPr>
          <a:xfrm flipH="1" flipV="1">
            <a:off x="7551447" y="3028782"/>
            <a:ext cx="13064" cy="3789800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575" name="1 Conector recto"/>
          <p:cNvSpPr/>
          <p:nvPr/>
        </p:nvSpPr>
        <p:spPr>
          <a:xfrm flipV="1">
            <a:off x="4176366" y="2960634"/>
            <a:ext cx="3" cy="3863290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576" name="5 Conector recto de flecha"/>
          <p:cNvSpPr/>
          <p:nvPr/>
        </p:nvSpPr>
        <p:spPr>
          <a:xfrm>
            <a:off x="4249348" y="3340627"/>
            <a:ext cx="3174757" cy="3"/>
          </a:xfrm>
          <a:prstGeom prst="line">
            <a:avLst/>
          </a:prstGeom>
          <a:ln w="25400">
            <a:solidFill>
              <a:srgbClr val="000000"/>
            </a:solidFill>
            <a:headEnd type="triangle"/>
            <a:tailEnd type="triangle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577" name="6 CuadroTexto"/>
          <p:cNvSpPr/>
          <p:nvPr/>
        </p:nvSpPr>
        <p:spPr>
          <a:xfrm>
            <a:off x="5171050" y="3417436"/>
            <a:ext cx="1536173" cy="1106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PPP 2012</a:t>
            </a:r>
          </a:p>
        </p:txBody>
      </p:sp>
      <p:sp>
        <p:nvSpPr>
          <p:cNvPr id="578" name="1 Título"/>
          <p:cNvSpPr/>
          <p:nvPr/>
        </p:nvSpPr>
        <p:spPr>
          <a:xfrm>
            <a:off x="840349" y="1189990"/>
            <a:ext cx="11704323" cy="1219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>
            <a:normAutofit/>
          </a:bodyPr>
          <a:lstStyle>
            <a:lvl1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Formalidad laboral</a:t>
            </a:r>
          </a:p>
        </p:txBody>
      </p:sp>
      <p:sp>
        <p:nvSpPr>
          <p:cNvPr id="579" name="Rectángulo"/>
          <p:cNvSpPr/>
          <p:nvPr/>
        </p:nvSpPr>
        <p:spPr>
          <a:xfrm>
            <a:off x="8837191" y="9605678"/>
            <a:ext cx="4154909" cy="13522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1" name="8 Gráfico"/>
          <p:cNvGraphicFramePr/>
          <p:nvPr/>
        </p:nvGraphicFramePr>
        <p:xfrm>
          <a:off x="1519879" y="2778556"/>
          <a:ext cx="9695954" cy="52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2" name="3 Conector recto"/>
          <p:cNvSpPr/>
          <p:nvPr/>
        </p:nvSpPr>
        <p:spPr>
          <a:xfrm flipH="1" flipV="1">
            <a:off x="7551447" y="3028782"/>
            <a:ext cx="13064" cy="3789800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583" name="1 Conector recto"/>
          <p:cNvSpPr/>
          <p:nvPr/>
        </p:nvSpPr>
        <p:spPr>
          <a:xfrm flipV="1">
            <a:off x="4176366" y="2960634"/>
            <a:ext cx="3" cy="3863290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584" name="1 Título"/>
          <p:cNvSpPr>
            <a:spLocks noGrp="1"/>
          </p:cNvSpPr>
          <p:nvPr>
            <p:ph type="title"/>
          </p:nvPr>
        </p:nvSpPr>
        <p:spPr>
          <a:xfrm>
            <a:off x="840349" y="1189990"/>
            <a:ext cx="11704323" cy="1219202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Formalidad laboral</a:t>
            </a:r>
          </a:p>
        </p:txBody>
      </p:sp>
      <p:sp>
        <p:nvSpPr>
          <p:cNvPr id="585" name="Rectángulo"/>
          <p:cNvSpPr/>
          <p:nvPr/>
        </p:nvSpPr>
        <p:spPr>
          <a:xfrm>
            <a:off x="8837191" y="9605678"/>
            <a:ext cx="4154909" cy="13522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7" name="8 Gráfico"/>
          <p:cNvGraphicFramePr/>
          <p:nvPr/>
        </p:nvGraphicFramePr>
        <p:xfrm>
          <a:off x="1519879" y="2778556"/>
          <a:ext cx="9695954" cy="52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8" name="3 Conector recto"/>
          <p:cNvSpPr/>
          <p:nvPr/>
        </p:nvSpPr>
        <p:spPr>
          <a:xfrm flipH="1" flipV="1">
            <a:off x="7551447" y="3028782"/>
            <a:ext cx="13064" cy="3789800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589" name="4 CuadroTexto"/>
          <p:cNvSpPr/>
          <p:nvPr/>
        </p:nvSpPr>
        <p:spPr>
          <a:xfrm>
            <a:off x="8067073" y="4709594"/>
            <a:ext cx="851602" cy="47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sz="2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30%</a:t>
            </a:r>
          </a:p>
        </p:txBody>
      </p:sp>
      <p:sp>
        <p:nvSpPr>
          <p:cNvPr id="590" name="1 CuadroTexto"/>
          <p:cNvSpPr/>
          <p:nvPr/>
        </p:nvSpPr>
        <p:spPr>
          <a:xfrm>
            <a:off x="9082768" y="4171728"/>
            <a:ext cx="713092" cy="498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sz="2400">
                <a:solidFill>
                  <a:srgbClr val="00B050"/>
                </a:solidFill>
              </a:defRPr>
            </a:lvl1pPr>
          </a:lstStyle>
          <a:p>
            <a:r>
              <a:t>51%</a:t>
            </a:r>
          </a:p>
        </p:txBody>
      </p:sp>
      <p:sp>
        <p:nvSpPr>
          <p:cNvPr id="591" name="1 CuadroTexto"/>
          <p:cNvSpPr/>
          <p:nvPr/>
        </p:nvSpPr>
        <p:spPr>
          <a:xfrm>
            <a:off x="10448220" y="4159196"/>
            <a:ext cx="725358" cy="498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sz="2400">
                <a:solidFill>
                  <a:srgbClr val="00B050"/>
                </a:solidFill>
              </a:defRPr>
            </a:lvl1pPr>
          </a:lstStyle>
          <a:p>
            <a:r>
              <a:t>40%</a:t>
            </a:r>
          </a:p>
        </p:txBody>
      </p:sp>
      <p:sp>
        <p:nvSpPr>
          <p:cNvPr id="592" name="11 Conector recto de flecha"/>
          <p:cNvSpPr/>
          <p:nvPr/>
        </p:nvSpPr>
        <p:spPr>
          <a:xfrm flipV="1">
            <a:off x="11122773" y="3806033"/>
            <a:ext cx="3" cy="802804"/>
          </a:xfrm>
          <a:prstGeom prst="line">
            <a:avLst/>
          </a:prstGeom>
          <a:ln w="12700">
            <a:solidFill>
              <a:srgbClr val="00B050"/>
            </a:solidFill>
            <a:tailEnd type="triangle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593" name="12 Conector recto de flecha"/>
          <p:cNvSpPr/>
          <p:nvPr/>
        </p:nvSpPr>
        <p:spPr>
          <a:xfrm flipV="1">
            <a:off x="9743848" y="3957731"/>
            <a:ext cx="2" cy="802804"/>
          </a:xfrm>
          <a:prstGeom prst="line">
            <a:avLst/>
          </a:prstGeom>
          <a:ln w="12700">
            <a:solidFill>
              <a:srgbClr val="00B050"/>
            </a:solidFill>
            <a:tailEnd type="triangle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594" name="11 Conector recto de flecha"/>
          <p:cNvSpPr/>
          <p:nvPr/>
        </p:nvSpPr>
        <p:spPr>
          <a:xfrm flipV="1">
            <a:off x="8067073" y="4709594"/>
            <a:ext cx="3" cy="474095"/>
          </a:xfrm>
          <a:prstGeom prst="line">
            <a:avLst/>
          </a:prstGeom>
          <a:ln w="12700">
            <a:solidFill>
              <a:srgbClr val="00B050"/>
            </a:solidFill>
            <a:tailEnd type="triangle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595" name="1 Conector recto"/>
          <p:cNvSpPr/>
          <p:nvPr/>
        </p:nvSpPr>
        <p:spPr>
          <a:xfrm flipV="1">
            <a:off x="4176366" y="2960634"/>
            <a:ext cx="3" cy="3863290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txBody>
          <a:bodyPr lIns="65022" tIns="65022" rIns="65022" bIns="65022"/>
          <a:lstStyle/>
          <a:p>
            <a:endParaRPr/>
          </a:p>
        </p:txBody>
      </p:sp>
      <p:sp>
        <p:nvSpPr>
          <p:cNvPr id="596" name="1 Título"/>
          <p:cNvSpPr>
            <a:spLocks noGrp="1"/>
          </p:cNvSpPr>
          <p:nvPr>
            <p:ph type="title"/>
          </p:nvPr>
        </p:nvSpPr>
        <p:spPr>
          <a:xfrm>
            <a:off x="840349" y="1189990"/>
            <a:ext cx="11704323" cy="1219202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Formalidad laboral</a:t>
            </a:r>
          </a:p>
        </p:txBody>
      </p:sp>
      <p:sp>
        <p:nvSpPr>
          <p:cNvPr id="597" name="Rectángulo"/>
          <p:cNvSpPr/>
          <p:nvPr/>
        </p:nvSpPr>
        <p:spPr>
          <a:xfrm>
            <a:off x="8837191" y="9605678"/>
            <a:ext cx="4154909" cy="13522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1 Título"/>
          <p:cNvSpPr>
            <a:spLocks noGrp="1"/>
          </p:cNvSpPr>
          <p:nvPr>
            <p:ph type="title"/>
          </p:nvPr>
        </p:nvSpPr>
        <p:spPr>
          <a:xfrm>
            <a:off x="-409646" y="1157479"/>
            <a:ext cx="13978432" cy="1219203"/>
          </a:xfrm>
          <a:prstGeom prst="rect">
            <a:avLst/>
          </a:prstGeom>
        </p:spPr>
        <p:txBody>
          <a:bodyPr/>
          <a:lstStyle/>
          <a:p>
            <a:pPr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Salarios formales: </a:t>
            </a:r>
            <a:br/>
            <a:r>
              <a:t>Mayor productividad laboral después del PPP</a:t>
            </a:r>
          </a:p>
        </p:txBody>
      </p:sp>
      <p:graphicFrame>
        <p:nvGraphicFramePr>
          <p:cNvPr id="600" name="2 Gráfico"/>
          <p:cNvGraphicFramePr/>
          <p:nvPr/>
        </p:nvGraphicFramePr>
        <p:xfrm>
          <a:off x="2029313" y="2068571"/>
          <a:ext cx="8985140" cy="639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1" name="Rectángulo"/>
          <p:cNvSpPr/>
          <p:nvPr/>
        </p:nvSpPr>
        <p:spPr>
          <a:xfrm>
            <a:off x="8837191" y="9605678"/>
            <a:ext cx="4154909" cy="13522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Rectángulo"/>
          <p:cNvSpPr/>
          <p:nvPr/>
        </p:nvSpPr>
        <p:spPr>
          <a:xfrm>
            <a:off x="12699" y="1525516"/>
            <a:ext cx="12979401" cy="8215384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604" name="1 Título"/>
          <p:cNvSpPr>
            <a:spLocks noGrp="1"/>
          </p:cNvSpPr>
          <p:nvPr>
            <p:ph type="title"/>
          </p:nvPr>
        </p:nvSpPr>
        <p:spPr>
          <a:xfrm>
            <a:off x="180833" y="252274"/>
            <a:ext cx="12643134" cy="1078380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No todos se benefician por igual</a:t>
            </a:r>
          </a:p>
        </p:txBody>
      </p:sp>
      <p:sp>
        <p:nvSpPr>
          <p:cNvPr id="605" name="Existen diferencias en las ganancias de formalidad y salarios por:…"/>
          <p:cNvSpPr/>
          <p:nvPr/>
        </p:nvSpPr>
        <p:spPr>
          <a:xfrm>
            <a:off x="382587" y="1872998"/>
            <a:ext cx="11673434" cy="7150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>
              <a:spcBef>
                <a:spcPts val="1100"/>
              </a:spcBef>
              <a:buFont typeface="Arial"/>
              <a:defRPr sz="5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Existen diferencias en las ganancias de formalidad y salarios por:</a:t>
            </a:r>
          </a:p>
          <a:p>
            <a:pPr marL="1400175" lvl="1" indent="-942975">
              <a:spcBef>
                <a:spcPts val="2600"/>
              </a:spcBef>
              <a:buSzPct val="100000"/>
              <a:buAutoNum type="arabicPeriod"/>
              <a:defRPr sz="4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Género</a:t>
            </a:r>
          </a:p>
          <a:p>
            <a:pPr marL="1400175" lvl="1" indent="-942975">
              <a:spcBef>
                <a:spcPts val="2600"/>
              </a:spcBef>
              <a:buSzPct val="100000"/>
              <a:buAutoNum type="arabicPeriod"/>
              <a:defRPr sz="4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Edades</a:t>
            </a:r>
          </a:p>
          <a:p>
            <a:pPr marL="1400175" lvl="1" indent="-942975">
              <a:spcBef>
                <a:spcPts val="2600"/>
              </a:spcBef>
              <a:buSzPct val="100000"/>
              <a:buAutoNum type="arabicPeriod"/>
              <a:defRPr sz="4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Grado de escolaridad alcanzado antes del PPP</a:t>
            </a:r>
          </a:p>
          <a:p>
            <a:pPr marL="1400175" lvl="1" indent="-942975">
              <a:spcBef>
                <a:spcPts val="2600"/>
              </a:spcBef>
              <a:buSzPct val="100000"/>
              <a:buAutoNum type="arabicPeriod"/>
              <a:defRPr sz="4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Tipo de empresa que se eligió para el PPP</a:t>
            </a:r>
          </a:p>
          <a:p>
            <a:pPr marL="1400175" lvl="1" indent="-942975">
              <a:spcBef>
                <a:spcPts val="2600"/>
              </a:spcBef>
              <a:buSzPct val="100000"/>
              <a:buAutoNum type="arabicPeriod"/>
              <a:defRPr sz="4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Zona geográfica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rupo"/>
          <p:cNvGrpSpPr/>
          <p:nvPr/>
        </p:nvGrpSpPr>
        <p:grpSpPr>
          <a:xfrm>
            <a:off x="8897612" y="3577768"/>
            <a:ext cx="3800990" cy="5350704"/>
            <a:chOff x="0" y="0"/>
            <a:chExt cx="3800988" cy="5350703"/>
          </a:xfrm>
        </p:grpSpPr>
        <p:sp>
          <p:nvSpPr>
            <p:cNvPr id="297" name="Rectángulo"/>
            <p:cNvSpPr/>
            <p:nvPr/>
          </p:nvSpPr>
          <p:spPr>
            <a:xfrm>
              <a:off x="0" y="0"/>
              <a:ext cx="3775589" cy="926619"/>
            </a:xfrm>
            <a:prstGeom prst="rect">
              <a:avLst/>
            </a:pr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298" name="Prioridades"/>
            <p:cNvSpPr/>
            <p:nvPr/>
          </p:nvSpPr>
          <p:spPr>
            <a:xfrm>
              <a:off x="677315" y="131683"/>
              <a:ext cx="2498151" cy="663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>
                <a:spcBef>
                  <a:spcPts val="900"/>
                </a:spcBef>
                <a:defRPr sz="35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Prioridades</a:t>
              </a:r>
            </a:p>
          </p:txBody>
        </p:sp>
        <p:sp>
          <p:nvSpPr>
            <p:cNvPr id="299" name="Rectángulo"/>
            <p:cNvSpPr/>
            <p:nvPr/>
          </p:nvSpPr>
          <p:spPr>
            <a:xfrm>
              <a:off x="0" y="943908"/>
              <a:ext cx="3800989" cy="4406796"/>
            </a:xfrm>
            <a:prstGeom prst="rect">
              <a:avLst/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00" name="Los jóvenes"/>
            <p:cNvSpPr/>
            <p:nvPr/>
          </p:nvSpPr>
          <p:spPr>
            <a:xfrm>
              <a:off x="612272" y="1444477"/>
              <a:ext cx="2216054" cy="537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457200">
                <a:spcBef>
                  <a:spcPts val="5500"/>
                </a:spcBef>
                <a:defRPr sz="2500">
                  <a:solidFill>
                    <a:srgbClr val="3483C9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Los jóvenes</a:t>
              </a:r>
            </a:p>
          </p:txBody>
        </p:sp>
        <p:sp>
          <p:nvSpPr>
            <p:cNvPr id="301" name="Las mujeres"/>
            <p:cNvSpPr/>
            <p:nvPr/>
          </p:nvSpPr>
          <p:spPr>
            <a:xfrm>
              <a:off x="612272" y="2213074"/>
              <a:ext cx="2498152" cy="537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457200">
                <a:spcBef>
                  <a:spcPts val="5500"/>
                </a:spcBef>
                <a:defRPr sz="2500">
                  <a:solidFill>
                    <a:srgbClr val="3483C9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Las mujeres</a:t>
              </a:r>
            </a:p>
          </p:txBody>
        </p:sp>
        <p:sp>
          <p:nvSpPr>
            <p:cNvPr id="302" name="Personas con discapacidad"/>
            <p:cNvSpPr/>
            <p:nvPr/>
          </p:nvSpPr>
          <p:spPr>
            <a:xfrm>
              <a:off x="612272" y="2981653"/>
              <a:ext cx="2661968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457200">
                <a:spcBef>
                  <a:spcPts val="5500"/>
                </a:spcBef>
                <a:defRPr sz="2500">
                  <a:solidFill>
                    <a:srgbClr val="3483C9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Personas con discapacidad</a:t>
              </a:r>
            </a:p>
          </p:txBody>
        </p:sp>
        <p:sp>
          <p:nvSpPr>
            <p:cNvPr id="303" name="Mayores de 50 años"/>
            <p:cNvSpPr/>
            <p:nvPr/>
          </p:nvSpPr>
          <p:spPr>
            <a:xfrm>
              <a:off x="642068" y="4044191"/>
              <a:ext cx="2661967" cy="830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457200">
                <a:spcBef>
                  <a:spcPts val="5500"/>
                </a:spcBef>
                <a:defRPr sz="2500">
                  <a:solidFill>
                    <a:srgbClr val="3483C9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Mayores de 50 años</a:t>
              </a:r>
            </a:p>
          </p:txBody>
        </p:sp>
      </p:grpSp>
      <p:grpSp>
        <p:nvGrpSpPr>
          <p:cNvPr id="314" name="Grupo"/>
          <p:cNvGrpSpPr/>
          <p:nvPr/>
        </p:nvGrpSpPr>
        <p:grpSpPr>
          <a:xfrm>
            <a:off x="4616445" y="3595058"/>
            <a:ext cx="3800991" cy="5216782"/>
            <a:chOff x="0" y="0"/>
            <a:chExt cx="3800989" cy="5216781"/>
          </a:xfrm>
        </p:grpSpPr>
        <p:sp>
          <p:nvSpPr>
            <p:cNvPr id="305" name="Rectángulo"/>
            <p:cNvSpPr/>
            <p:nvPr/>
          </p:nvSpPr>
          <p:spPr>
            <a:xfrm>
              <a:off x="0" y="0"/>
              <a:ext cx="3775589" cy="926619"/>
            </a:xfrm>
            <a:prstGeom prst="rect">
              <a:avLst/>
            </a:prstGeom>
            <a:solidFill>
              <a:srgbClr val="72B1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06" name="Abordaje"/>
            <p:cNvSpPr/>
            <p:nvPr/>
          </p:nvSpPr>
          <p:spPr>
            <a:xfrm>
              <a:off x="971057" y="92064"/>
              <a:ext cx="1995867" cy="663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>
                <a:spcBef>
                  <a:spcPts val="900"/>
                </a:spcBef>
                <a:defRPr sz="35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Abordaje</a:t>
              </a:r>
            </a:p>
          </p:txBody>
        </p:sp>
        <p:sp>
          <p:nvSpPr>
            <p:cNvPr id="308" name="Rectángulo"/>
            <p:cNvSpPr/>
            <p:nvPr/>
          </p:nvSpPr>
          <p:spPr>
            <a:xfrm>
              <a:off x="0" y="909328"/>
              <a:ext cx="3800989" cy="4307453"/>
            </a:xfrm>
            <a:prstGeom prst="rect">
              <a:avLst/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09" name="Sectorial"/>
            <p:cNvSpPr/>
            <p:nvPr/>
          </p:nvSpPr>
          <p:spPr>
            <a:xfrm>
              <a:off x="1209266" y="926618"/>
              <a:ext cx="1382457" cy="13056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457200">
                <a:spcBef>
                  <a:spcPts val="5500"/>
                </a:spcBef>
                <a:defRPr sz="2500">
                  <a:solidFill>
                    <a:srgbClr val="3483C9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Sectorial</a:t>
              </a:r>
            </a:p>
          </p:txBody>
        </p:sp>
        <p:sp>
          <p:nvSpPr>
            <p:cNvPr id="310" name="Territorial"/>
            <p:cNvSpPr/>
            <p:nvPr/>
          </p:nvSpPr>
          <p:spPr>
            <a:xfrm>
              <a:off x="1018250" y="3911129"/>
              <a:ext cx="1735409" cy="13056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457200">
                <a:spcBef>
                  <a:spcPts val="5500"/>
                </a:spcBef>
                <a:defRPr sz="2500">
                  <a:solidFill>
                    <a:srgbClr val="3483C9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Territorial</a:t>
              </a:r>
            </a:p>
          </p:txBody>
        </p:sp>
        <p:sp>
          <p:nvSpPr>
            <p:cNvPr id="311" name="Diálogo social"/>
            <p:cNvSpPr/>
            <p:nvPr/>
          </p:nvSpPr>
          <p:spPr>
            <a:xfrm>
              <a:off x="1209266" y="2311537"/>
              <a:ext cx="1382457" cy="13056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457200">
                <a:spcBef>
                  <a:spcPts val="5500"/>
                </a:spcBef>
                <a:defRPr sz="2500">
                  <a:solidFill>
                    <a:srgbClr val="3483C9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Diálogo social</a:t>
              </a:r>
            </a:p>
          </p:txBody>
        </p:sp>
        <p:sp>
          <p:nvSpPr>
            <p:cNvPr id="312" name="Línea"/>
            <p:cNvSpPr/>
            <p:nvPr/>
          </p:nvSpPr>
          <p:spPr>
            <a:xfrm flipV="1">
              <a:off x="1897641" y="1853458"/>
              <a:ext cx="1" cy="453109"/>
            </a:xfrm>
            <a:prstGeom prst="line">
              <a:avLst/>
            </a:prstGeom>
            <a:noFill/>
            <a:ln w="508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5022" tIns="65022" rIns="65022" bIns="65022" numCol="1" anchor="t">
              <a:noAutofit/>
            </a:bodyPr>
            <a:lstStyle/>
            <a:p>
              <a:endParaRPr/>
            </a:p>
          </p:txBody>
        </p:sp>
        <p:sp>
          <p:nvSpPr>
            <p:cNvPr id="313" name="Línea"/>
            <p:cNvSpPr/>
            <p:nvPr/>
          </p:nvSpPr>
          <p:spPr>
            <a:xfrm>
              <a:off x="1859342" y="3617188"/>
              <a:ext cx="1" cy="537055"/>
            </a:xfrm>
            <a:prstGeom prst="line">
              <a:avLst/>
            </a:prstGeom>
            <a:noFill/>
            <a:ln w="508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5022" tIns="65022" rIns="65022" bIns="65022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20" name="Grupo"/>
          <p:cNvGrpSpPr/>
          <p:nvPr/>
        </p:nvGrpSpPr>
        <p:grpSpPr>
          <a:xfrm>
            <a:off x="308544" y="3577768"/>
            <a:ext cx="3800990" cy="5147036"/>
            <a:chOff x="0" y="0"/>
            <a:chExt cx="3800988" cy="5147035"/>
          </a:xfrm>
        </p:grpSpPr>
        <p:sp>
          <p:nvSpPr>
            <p:cNvPr id="315" name="Rectángulo"/>
            <p:cNvSpPr/>
            <p:nvPr/>
          </p:nvSpPr>
          <p:spPr>
            <a:xfrm>
              <a:off x="0" y="0"/>
              <a:ext cx="3775589" cy="926619"/>
            </a:xfrm>
            <a:prstGeom prst="rect">
              <a:avLst/>
            </a:prstGeom>
            <a:solidFill>
              <a:srgbClr val="3197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16" name="Visión"/>
            <p:cNvSpPr/>
            <p:nvPr/>
          </p:nvSpPr>
          <p:spPr>
            <a:xfrm>
              <a:off x="1140896" y="109354"/>
              <a:ext cx="1382457" cy="663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>
                <a:spcBef>
                  <a:spcPts val="900"/>
                </a:spcBef>
                <a:defRPr sz="35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Visión</a:t>
              </a:r>
            </a:p>
          </p:txBody>
        </p:sp>
        <p:sp>
          <p:nvSpPr>
            <p:cNvPr id="317" name="Rectángulo"/>
            <p:cNvSpPr/>
            <p:nvPr/>
          </p:nvSpPr>
          <p:spPr>
            <a:xfrm>
              <a:off x="0" y="926618"/>
              <a:ext cx="3800989" cy="4220418"/>
            </a:xfrm>
            <a:prstGeom prst="rect">
              <a:avLst/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18" name="Sistema de Formación Profesional"/>
            <p:cNvSpPr/>
            <p:nvPr/>
          </p:nvSpPr>
          <p:spPr>
            <a:xfrm>
              <a:off x="254876" y="1444477"/>
              <a:ext cx="3470816" cy="13056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457200">
                <a:spcBef>
                  <a:spcPts val="5500"/>
                </a:spcBef>
                <a:defRPr sz="2500">
                  <a:solidFill>
                    <a:srgbClr val="3483C9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Sistema de Formación Profesional</a:t>
              </a:r>
            </a:p>
          </p:txBody>
        </p:sp>
        <p:sp>
          <p:nvSpPr>
            <p:cNvPr id="319" name="Articulación de esfuerzos y recursos"/>
            <p:cNvSpPr/>
            <p:nvPr/>
          </p:nvSpPr>
          <p:spPr>
            <a:xfrm>
              <a:off x="249004" y="2865881"/>
              <a:ext cx="3166241" cy="13056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457200">
                <a:spcBef>
                  <a:spcPts val="5500"/>
                </a:spcBef>
                <a:defRPr sz="2500">
                  <a:solidFill>
                    <a:srgbClr val="3483C9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Articulación de esfuerzos y recursos</a:t>
              </a:r>
            </a:p>
          </p:txBody>
        </p:sp>
      </p:grpSp>
      <p:sp>
        <p:nvSpPr>
          <p:cNvPr id="321" name="Rectángulo"/>
          <p:cNvSpPr/>
          <p:nvPr/>
        </p:nvSpPr>
        <p:spPr>
          <a:xfrm>
            <a:off x="12700" y="-54169"/>
            <a:ext cx="12979400" cy="2550098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endParaRPr/>
          </a:p>
        </p:txBody>
      </p:sp>
      <p:sp>
        <p:nvSpPr>
          <p:cNvPr id="322" name="LA AGENCIA DE PROMOCIÓN DE EMPLEO Y FORMACIÓN PROFESIONAL Decreto 2565/11"/>
          <p:cNvSpPr/>
          <p:nvPr/>
        </p:nvSpPr>
        <p:spPr>
          <a:xfrm>
            <a:off x="931721" y="322311"/>
            <a:ext cx="11141359" cy="2186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/>
          </a:bodyPr>
          <a:lstStyle/>
          <a:p>
            <a:pPr>
              <a:spcBef>
                <a:spcPts val="900"/>
              </a:spcBef>
              <a:defRPr sz="35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LA AGENCIA DE PROMOCIÓN DE EMPLEO Y FORMACIÓN PROFESIONAL</a:t>
            </a:r>
            <a:br/>
            <a:r>
              <a:t>Decreto 2565/11</a:t>
            </a:r>
          </a:p>
        </p:txBody>
      </p:sp>
      <p:grpSp>
        <p:nvGrpSpPr>
          <p:cNvPr id="326" name="Grupo"/>
          <p:cNvGrpSpPr/>
          <p:nvPr/>
        </p:nvGrpSpPr>
        <p:grpSpPr>
          <a:xfrm>
            <a:off x="3031033" y="7865052"/>
            <a:ext cx="1163092" cy="926620"/>
            <a:chOff x="0" y="0"/>
            <a:chExt cx="1163090" cy="926618"/>
          </a:xfrm>
        </p:grpSpPr>
        <p:sp>
          <p:nvSpPr>
            <p:cNvPr id="323" name="Triángulo"/>
            <p:cNvSpPr/>
            <p:nvPr/>
          </p:nvSpPr>
          <p:spPr>
            <a:xfrm>
              <a:off x="-1" y="0"/>
              <a:ext cx="1163092" cy="9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9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21579" y="0"/>
                  </a:lnTo>
                  <a:close/>
                </a:path>
              </a:pathLst>
            </a:custGeom>
            <a:solidFill>
              <a:srgbClr val="3197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24" name="Triángulo"/>
            <p:cNvSpPr/>
            <p:nvPr/>
          </p:nvSpPr>
          <p:spPr>
            <a:xfrm>
              <a:off x="2135" y="859749"/>
              <a:ext cx="84108" cy="6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2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482"/>
                  </a:lnTo>
                  <a:close/>
                </a:path>
              </a:pathLst>
            </a:custGeom>
            <a:solidFill>
              <a:srgbClr val="3484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25" name="Triángulo"/>
            <p:cNvSpPr/>
            <p:nvPr/>
          </p:nvSpPr>
          <p:spPr>
            <a:xfrm>
              <a:off x="1076331" y="1215"/>
              <a:ext cx="84901" cy="6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2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484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</p:grpSp>
      <p:grpSp>
        <p:nvGrpSpPr>
          <p:cNvPr id="330" name="Grupo"/>
          <p:cNvGrpSpPr/>
          <p:nvPr/>
        </p:nvGrpSpPr>
        <p:grpSpPr>
          <a:xfrm>
            <a:off x="7338933" y="7952088"/>
            <a:ext cx="1163092" cy="926619"/>
            <a:chOff x="0" y="0"/>
            <a:chExt cx="1163090" cy="926618"/>
          </a:xfrm>
        </p:grpSpPr>
        <p:sp>
          <p:nvSpPr>
            <p:cNvPr id="327" name="Triángulo"/>
            <p:cNvSpPr/>
            <p:nvPr/>
          </p:nvSpPr>
          <p:spPr>
            <a:xfrm>
              <a:off x="-1" y="0"/>
              <a:ext cx="1163092" cy="9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9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21579" y="0"/>
                  </a:lnTo>
                  <a:close/>
                </a:path>
              </a:pathLst>
            </a:custGeom>
            <a:solidFill>
              <a:srgbClr val="72B1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28" name="Triángulo"/>
            <p:cNvSpPr/>
            <p:nvPr/>
          </p:nvSpPr>
          <p:spPr>
            <a:xfrm>
              <a:off x="2135" y="859749"/>
              <a:ext cx="84108" cy="6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2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482"/>
                  </a:lnTo>
                  <a:close/>
                </a:path>
              </a:pathLst>
            </a:custGeom>
            <a:solidFill>
              <a:srgbClr val="3484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29" name="Triángulo"/>
            <p:cNvSpPr/>
            <p:nvPr/>
          </p:nvSpPr>
          <p:spPr>
            <a:xfrm>
              <a:off x="1076331" y="1215"/>
              <a:ext cx="84901" cy="6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2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484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</p:grpSp>
      <p:grpSp>
        <p:nvGrpSpPr>
          <p:cNvPr id="334" name="Grupo"/>
          <p:cNvGrpSpPr/>
          <p:nvPr/>
        </p:nvGrpSpPr>
        <p:grpSpPr>
          <a:xfrm>
            <a:off x="11620101" y="8068721"/>
            <a:ext cx="1163092" cy="926619"/>
            <a:chOff x="0" y="0"/>
            <a:chExt cx="1163090" cy="926618"/>
          </a:xfrm>
        </p:grpSpPr>
        <p:sp>
          <p:nvSpPr>
            <p:cNvPr id="331" name="Triángulo"/>
            <p:cNvSpPr/>
            <p:nvPr/>
          </p:nvSpPr>
          <p:spPr>
            <a:xfrm>
              <a:off x="-1" y="0"/>
              <a:ext cx="1163092" cy="9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9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21579" y="0"/>
                  </a:ln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32" name="Triángulo"/>
            <p:cNvSpPr/>
            <p:nvPr/>
          </p:nvSpPr>
          <p:spPr>
            <a:xfrm>
              <a:off x="2135" y="859749"/>
              <a:ext cx="84108" cy="6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2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482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33" name="Triángulo"/>
            <p:cNvSpPr/>
            <p:nvPr/>
          </p:nvSpPr>
          <p:spPr>
            <a:xfrm>
              <a:off x="1076331" y="1215"/>
              <a:ext cx="84901" cy="6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2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Rectángulo"/>
          <p:cNvSpPr/>
          <p:nvPr/>
        </p:nvSpPr>
        <p:spPr>
          <a:xfrm>
            <a:off x="12700" y="12700"/>
            <a:ext cx="12979401" cy="1223097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60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508" y="1261196"/>
            <a:ext cx="10515858" cy="8303789"/>
          </a:xfrm>
          <a:prstGeom prst="rect">
            <a:avLst/>
          </a:prstGeom>
          <a:ln w="12700">
            <a:miter lim="400000"/>
          </a:ln>
        </p:spPr>
      </p:pic>
      <p:sp>
        <p:nvSpPr>
          <p:cNvPr id="609" name="1 Título"/>
          <p:cNvSpPr/>
          <p:nvPr/>
        </p:nvSpPr>
        <p:spPr>
          <a:xfrm>
            <a:off x="160203" y="108902"/>
            <a:ext cx="12684394" cy="1025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>
            <a:normAutofit/>
          </a:bodyPr>
          <a:lstStyle>
            <a:lvl1pPr algn="ctr" defTabSz="840977">
              <a:defRPr sz="291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Género: las mujeres se benefician relativamente más en cuanto a formalidad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Rectángulo"/>
          <p:cNvSpPr/>
          <p:nvPr/>
        </p:nvSpPr>
        <p:spPr>
          <a:xfrm>
            <a:off x="1370223" y="1525516"/>
            <a:ext cx="10264353" cy="1606569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612" name="1 Título"/>
          <p:cNvSpPr>
            <a:spLocks noGrp="1"/>
          </p:cNvSpPr>
          <p:nvPr>
            <p:ph type="title"/>
          </p:nvPr>
        </p:nvSpPr>
        <p:spPr>
          <a:xfrm>
            <a:off x="100962" y="334447"/>
            <a:ext cx="12903838" cy="121920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Género: Mayor productividad laboral (salarios formales), especialmente para mujeres</a:t>
            </a:r>
          </a:p>
        </p:txBody>
      </p:sp>
      <p:pic>
        <p:nvPicPr>
          <p:cNvPr id="613" name="3 Imagen" descr="3 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862" y="3277553"/>
            <a:ext cx="12687939" cy="5456174"/>
          </a:xfrm>
          <a:prstGeom prst="rect">
            <a:avLst/>
          </a:prstGeom>
          <a:ln w="12700">
            <a:miter lim="400000"/>
          </a:ln>
        </p:spPr>
      </p:pic>
      <p:sp>
        <p:nvSpPr>
          <p:cNvPr id="614" name="4 Rectángulo"/>
          <p:cNvSpPr/>
          <p:nvPr/>
        </p:nvSpPr>
        <p:spPr>
          <a:xfrm>
            <a:off x="1844092" y="1799403"/>
            <a:ext cx="9417579" cy="105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Diferencia (%) a favor de los exPPP en los salarios formales post-programa, por género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Rectángulo"/>
          <p:cNvSpPr/>
          <p:nvPr/>
        </p:nvSpPr>
        <p:spPr>
          <a:xfrm>
            <a:off x="12700" y="537490"/>
            <a:ext cx="12979401" cy="1606570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617" name="1 Título"/>
          <p:cNvSpPr>
            <a:spLocks noGrp="1"/>
          </p:cNvSpPr>
          <p:nvPr>
            <p:ph type="title"/>
          </p:nvPr>
        </p:nvSpPr>
        <p:spPr>
          <a:xfrm>
            <a:off x="952250" y="689890"/>
            <a:ext cx="11100300" cy="121920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Nivel educativo: los que buscan segunda oportunidad (sin sec. completa) se benefician relativamente más</a:t>
            </a:r>
          </a:p>
        </p:txBody>
      </p:sp>
      <p:graphicFrame>
        <p:nvGraphicFramePr>
          <p:cNvPr id="618" name="7 Gráfico"/>
          <p:cNvGraphicFramePr/>
          <p:nvPr/>
        </p:nvGraphicFramePr>
        <p:xfrm>
          <a:off x="608815" y="2644484"/>
          <a:ext cx="11470004" cy="689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Rectángulo"/>
          <p:cNvSpPr/>
          <p:nvPr/>
        </p:nvSpPr>
        <p:spPr>
          <a:xfrm>
            <a:off x="12699" y="12700"/>
            <a:ext cx="3048421" cy="9728201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621" name="1 Título"/>
          <p:cNvSpPr>
            <a:spLocks noGrp="1"/>
          </p:cNvSpPr>
          <p:nvPr>
            <p:ph type="title"/>
          </p:nvPr>
        </p:nvSpPr>
        <p:spPr>
          <a:xfrm>
            <a:off x="78938" y="1759944"/>
            <a:ext cx="2915943" cy="5651086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Tamaño de empresas: se benefician menos en formalidad los que eligieron micro y pequeñas empresas (hasta 10 empleados)</a:t>
            </a:r>
          </a:p>
        </p:txBody>
      </p:sp>
      <p:pic>
        <p:nvPicPr>
          <p:cNvPr id="622" name="6 Imagen" descr="6 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3819" y="162133"/>
            <a:ext cx="9585191" cy="4714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3" name="7 Imagen" descr="7 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2366" y="5125793"/>
            <a:ext cx="8921562" cy="4570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Rectángulo"/>
          <p:cNvSpPr/>
          <p:nvPr/>
        </p:nvSpPr>
        <p:spPr>
          <a:xfrm>
            <a:off x="12699" y="434304"/>
            <a:ext cx="12979401" cy="1606569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grpSp>
        <p:nvGrpSpPr>
          <p:cNvPr id="628" name="2 Grupo"/>
          <p:cNvGrpSpPr/>
          <p:nvPr/>
        </p:nvGrpSpPr>
        <p:grpSpPr>
          <a:xfrm>
            <a:off x="-239000" y="2822900"/>
            <a:ext cx="13482801" cy="5438827"/>
            <a:chOff x="0" y="0"/>
            <a:chExt cx="13482800" cy="5438825"/>
          </a:xfrm>
        </p:grpSpPr>
        <p:pic>
          <p:nvPicPr>
            <p:cNvPr id="626" name="6 Imagen" descr="6 Imagen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482800" cy="5438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7" name="1 Rectángulo"/>
            <p:cNvSpPr/>
            <p:nvPr/>
          </p:nvSpPr>
          <p:spPr>
            <a:xfrm>
              <a:off x="1116716" y="4568142"/>
              <a:ext cx="274677" cy="34196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2" tIns="65022" rIns="65022" bIns="65022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629" name="1 Título"/>
          <p:cNvSpPr/>
          <p:nvPr/>
        </p:nvSpPr>
        <p:spPr>
          <a:xfrm>
            <a:off x="796445" y="-252428"/>
            <a:ext cx="11763073" cy="1985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>
            <a:spAutoFit/>
          </a:bodyPr>
          <a:lstStyle/>
          <a:p>
            <a:pPr algn="ctr" defTabSz="1733973">
              <a:defRPr sz="5200">
                <a:latin typeface="Arial Black"/>
                <a:ea typeface="Arial Black"/>
                <a:cs typeface="Arial Black"/>
                <a:sym typeface="Arial Black"/>
              </a:defRPr>
            </a:pPr>
            <a:endParaRPr/>
          </a:p>
          <a:p>
            <a:pPr algn="ctr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Zona geográfica: Análisis para los departamentos con mayor tamaño de muestra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A través de la evaluación de impacto se identificaron efectos muy positivos para los beneficiarios del programa en términos de cantidad y calidad de empleo:…"/>
          <p:cNvSpPr/>
          <p:nvPr/>
        </p:nvSpPr>
        <p:spPr>
          <a:xfrm>
            <a:off x="475709" y="987317"/>
            <a:ext cx="12053382" cy="6399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marL="620485" indent="-620485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t>A través de la evaluación de impacto se identificaron efectos muy positivos para los beneficiarios del programa en términos de cantidad y calidad de empleo:</a:t>
            </a:r>
          </a:p>
          <a:p>
            <a:pPr>
              <a:lnSpc>
                <a:spcPct val="80000"/>
              </a:lnSpc>
              <a:spcBef>
                <a:spcPts val="900"/>
              </a:spcBef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996950" lvl="1" indent="-539750">
              <a:lnSpc>
                <a:spcPct val="80000"/>
              </a:lnSpc>
              <a:spcBef>
                <a:spcPts val="700"/>
              </a:spcBef>
              <a:buSzPct val="100000"/>
              <a:buFont typeface="Arial"/>
              <a:buChar char="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Se generaron más puestos de trabajos para hombres, pero los empleos generados para mujeres fueron de mayor calidad;</a:t>
            </a:r>
          </a:p>
          <a:p>
            <a:pPr marL="996950" lvl="1" indent="-539750">
              <a:lnSpc>
                <a:spcPct val="80000"/>
              </a:lnSpc>
              <a:spcBef>
                <a:spcPts val="2800"/>
              </a:spcBef>
              <a:buSzPct val="100000"/>
              <a:buFont typeface="Arial"/>
              <a:buChar char="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En las empresas grandes y medianas se identificaron mayores probabilidades de continuar con un empleo formal que en las micro o pequeñas empresas;</a:t>
            </a:r>
          </a:p>
          <a:p>
            <a:pPr marL="996950" lvl="1" indent="-539750">
              <a:lnSpc>
                <a:spcPct val="80000"/>
              </a:lnSpc>
              <a:spcBef>
                <a:spcPts val="2800"/>
              </a:spcBef>
              <a:buSzPct val="100000"/>
              <a:buFont typeface="Arial"/>
              <a:buChar char="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Finalmente, los postulantes de nivel socio-económico medio-bajo presentan mayores probabilidades de obtener empleos y de mayor calidad. </a:t>
            </a:r>
          </a:p>
        </p:txBody>
      </p:sp>
      <p:sp>
        <p:nvSpPr>
          <p:cNvPr id="632" name="Rectángulo"/>
          <p:cNvSpPr/>
          <p:nvPr/>
        </p:nvSpPr>
        <p:spPr>
          <a:xfrm>
            <a:off x="12699" y="8230399"/>
            <a:ext cx="12979401" cy="1606570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633" name="Principales resultados"/>
          <p:cNvSpPr/>
          <p:nvPr/>
        </p:nvSpPr>
        <p:spPr>
          <a:xfrm>
            <a:off x="6955411" y="8494494"/>
            <a:ext cx="5849055" cy="107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>
            <a:normAutofit/>
          </a:bodyPr>
          <a:lstStyle>
            <a:lvl1pPr algn="ctr">
              <a:defRPr sz="35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Principales resultados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Rectángulo"/>
          <p:cNvSpPr/>
          <p:nvPr/>
        </p:nvSpPr>
        <p:spPr>
          <a:xfrm>
            <a:off x="12699" y="8230399"/>
            <a:ext cx="12979401" cy="1606570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636" name="1 Título"/>
          <p:cNvSpPr>
            <a:spLocks noGrp="1"/>
          </p:cNvSpPr>
          <p:nvPr>
            <p:ph type="title"/>
          </p:nvPr>
        </p:nvSpPr>
        <p:spPr>
          <a:xfrm>
            <a:off x="6955410" y="8494494"/>
            <a:ext cx="5849056" cy="107838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Principales resultados</a:t>
            </a:r>
          </a:p>
        </p:txBody>
      </p:sp>
      <p:sp>
        <p:nvSpPr>
          <p:cNvPr id="637" name="Las mejoras en la empleabilidad de los jóvenes beneficiarios son duraderas, ya que persisten hasta, al menos, un año desde la finalización del beneficio.…"/>
          <p:cNvSpPr/>
          <p:nvPr/>
        </p:nvSpPr>
        <p:spPr>
          <a:xfrm>
            <a:off x="679827" y="1228192"/>
            <a:ext cx="11645147" cy="5972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marL="617220" indent="-617220">
              <a:lnSpc>
                <a:spcPct val="80000"/>
              </a:lnSpc>
              <a:spcBef>
                <a:spcPts val="700"/>
              </a:spcBef>
              <a:buSzPct val="100000"/>
              <a:buFont typeface="Arial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Las mejoras en la empleabilidad de los jóvenes beneficiarios son duraderas, ya que persisten hasta, al menos, un año desde la finalización del beneficio. </a:t>
            </a:r>
            <a:endParaRPr sz="4400"/>
          </a:p>
          <a:p>
            <a:pPr marL="628650" indent="-62865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pPr>
            <a:endParaRPr sz="4400"/>
          </a:p>
          <a:p>
            <a:pPr marL="617220" indent="-617220">
              <a:lnSpc>
                <a:spcPct val="80000"/>
              </a:lnSpc>
              <a:spcBef>
                <a:spcPts val="700"/>
              </a:spcBef>
              <a:buSzPct val="100000"/>
              <a:buFont typeface="Arial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Explorando mecanismos, vemos que es la adquisición de experiencia laboral acreditable (problema del CV “vacío”) la que genera estos resultados.</a:t>
            </a:r>
            <a:endParaRPr sz="4200"/>
          </a:p>
          <a:p>
            <a:pPr marL="628650" indent="-62865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pPr>
            <a:endParaRPr sz="4200"/>
          </a:p>
          <a:p>
            <a:pPr marL="617220" indent="-617220">
              <a:lnSpc>
                <a:spcPct val="80000"/>
              </a:lnSpc>
              <a:spcBef>
                <a:spcPts val="700"/>
              </a:spcBef>
              <a:buSzPct val="100000"/>
              <a:buFont typeface="Arial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No fue una evaluación costosa: 0,01% del gasto anual en las transferencias del PPP, y el 0,008% del gasto acumulado desde el inicio del programa.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Rectángulo"/>
          <p:cNvSpPr/>
          <p:nvPr/>
        </p:nvSpPr>
        <p:spPr>
          <a:xfrm>
            <a:off x="12699" y="12700"/>
            <a:ext cx="12979401" cy="958139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640" name="1 Título"/>
          <p:cNvSpPr>
            <a:spLocks noGrp="1"/>
          </p:cNvSpPr>
          <p:nvPr>
            <p:ph type="title"/>
          </p:nvPr>
        </p:nvSpPr>
        <p:spPr>
          <a:xfrm>
            <a:off x="145766" y="-25400"/>
            <a:ext cx="12643134" cy="1078379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Algunas conclusiones a modo de aprendizajes y desafíos </a:t>
            </a:r>
          </a:p>
        </p:txBody>
      </p:sp>
      <p:sp>
        <p:nvSpPr>
          <p:cNvPr id="641" name="Si bien la evaluación de impacto es un concepto emergente, hay que enfatizar su utilidad como herramienta de política…"/>
          <p:cNvSpPr/>
          <p:nvPr/>
        </p:nvSpPr>
        <p:spPr>
          <a:xfrm>
            <a:off x="326599" y="1238392"/>
            <a:ext cx="12281468" cy="8180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marL="587828" indent="-587828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Si bien la </a:t>
            </a:r>
            <a:r>
              <a:rPr b="1"/>
              <a:t>evaluación de impacto </a:t>
            </a:r>
            <a:r>
              <a:t>es un concepto emergente, hay que enfatizar su </a:t>
            </a:r>
            <a:r>
              <a:rPr b="1"/>
              <a:t>utilidad</a:t>
            </a:r>
            <a:r>
              <a:t> como herramienta de política</a:t>
            </a:r>
            <a:endParaRPr sz="4900"/>
          </a:p>
          <a:p>
            <a:pPr marL="587828" indent="-587828">
              <a:lnSpc>
                <a:spcPct val="90000"/>
              </a:lnSpc>
              <a:spcBef>
                <a:spcPts val="2600"/>
              </a:spcBef>
              <a:buSzPct val="100000"/>
              <a:buFont typeface="Arial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Una buena evaluación depende del </a:t>
            </a:r>
            <a:r>
              <a:rPr b="1"/>
              <a:t>momento del diseño </a:t>
            </a:r>
            <a:r>
              <a:t>de la misma, de su </a:t>
            </a:r>
            <a:r>
              <a:rPr b="1"/>
              <a:t>rigurosidad metodológica </a:t>
            </a:r>
            <a:r>
              <a:t>y de tener claridad para saber “</a:t>
            </a:r>
            <a:r>
              <a:rPr b="1"/>
              <a:t>qué queremos preguntar” </a:t>
            </a:r>
            <a:endParaRPr sz="4900"/>
          </a:p>
          <a:p>
            <a:pPr marL="587828" indent="-587828">
              <a:lnSpc>
                <a:spcPct val="90000"/>
              </a:lnSpc>
              <a:spcBef>
                <a:spcPts val="2600"/>
              </a:spcBef>
              <a:buSzPct val="100000"/>
              <a:buFont typeface="Arial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Desarrollo de una </a:t>
            </a:r>
            <a:r>
              <a:rPr b="1"/>
              <a:t>cultura de evaluación </a:t>
            </a:r>
            <a:r>
              <a:t>y </a:t>
            </a:r>
            <a:r>
              <a:rPr b="1"/>
              <a:t>monitoreo: aprendizaje</a:t>
            </a:r>
            <a:r>
              <a:t>. </a:t>
            </a:r>
            <a:r>
              <a:rPr b="1"/>
              <a:t>Transparencia</a:t>
            </a:r>
            <a:r>
              <a:t>. </a:t>
            </a:r>
            <a:r>
              <a:rPr b="1"/>
              <a:t>Rendición de cuentas</a:t>
            </a:r>
            <a:r>
              <a:t>. </a:t>
            </a:r>
            <a:r>
              <a:rPr b="1"/>
              <a:t>Legitimidad de la política pública</a:t>
            </a:r>
            <a:r>
              <a:t>.</a:t>
            </a:r>
            <a:endParaRPr sz="3100"/>
          </a:p>
          <a:p>
            <a:pPr marL="587828" indent="-587828">
              <a:lnSpc>
                <a:spcPct val="90000"/>
              </a:lnSpc>
              <a:spcBef>
                <a:spcPts val="2600"/>
              </a:spcBef>
              <a:buSzPct val="100000"/>
              <a:buFont typeface="Arial"/>
              <a:buChar char="•"/>
              <a:defRPr sz="2700" b="1">
                <a:latin typeface="Arial"/>
                <a:ea typeface="Arial"/>
                <a:cs typeface="Arial"/>
                <a:sym typeface="Arial"/>
              </a:defRPr>
            </a:pPr>
            <a:r>
              <a:t>Aprendizaje colectivo</a:t>
            </a:r>
            <a:r>
              <a:rPr b="0"/>
              <a:t>: institucionalizar la intervención. </a:t>
            </a:r>
            <a:endParaRPr sz="4900"/>
          </a:p>
          <a:p>
            <a:pPr marL="587828" indent="-587828">
              <a:lnSpc>
                <a:spcPct val="90000"/>
              </a:lnSpc>
              <a:spcBef>
                <a:spcPts val="2600"/>
              </a:spcBef>
              <a:buSzPct val="100000"/>
              <a:buFont typeface="Arial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La importancia del </a:t>
            </a:r>
            <a:r>
              <a:rPr b="1"/>
              <a:t>largo plazo previo y post evaluación</a:t>
            </a:r>
            <a:r>
              <a:t>. Administrar los hallazgos de la evaluación de impacto: </a:t>
            </a:r>
            <a:r>
              <a:rPr b="1"/>
              <a:t>Calidad Institucional. </a:t>
            </a:r>
            <a:endParaRPr sz="3100" b="1"/>
          </a:p>
          <a:p>
            <a:pPr marL="587828" indent="-587828">
              <a:lnSpc>
                <a:spcPct val="90000"/>
              </a:lnSpc>
              <a:spcBef>
                <a:spcPts val="2600"/>
              </a:spcBef>
              <a:buSzPct val="100000"/>
              <a:buFont typeface="Arial"/>
              <a:buChar char="•"/>
              <a:defRPr sz="2700" b="1">
                <a:latin typeface="Arial"/>
                <a:ea typeface="Arial"/>
                <a:cs typeface="Arial"/>
                <a:sym typeface="Arial"/>
              </a:defRPr>
            </a:pPr>
            <a:r>
              <a:t>Incentivo</a:t>
            </a:r>
            <a:r>
              <a:rPr b="0"/>
              <a:t> </a:t>
            </a:r>
            <a:r>
              <a:t>para las autoridades políticas</a:t>
            </a:r>
            <a:r>
              <a:rPr b="0"/>
              <a:t>: Tendencia al éxito. Validar empíricamente los logros de la gestión </a:t>
            </a:r>
            <a:endParaRPr sz="4900"/>
          </a:p>
          <a:p>
            <a:pPr marL="587828" indent="-587828">
              <a:lnSpc>
                <a:spcPct val="90000"/>
              </a:lnSpc>
              <a:spcBef>
                <a:spcPts val="2600"/>
              </a:spcBef>
              <a:buSzPct val="100000"/>
              <a:buFont typeface="Arial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Permite reflexionar a las autoridades sobre posibles mejoras en la implementación del programa, construir un sendero de aprendizaje sobre la base de la ejecución y la evaluación de los resultados, para concretar un importante objetivo de mejorar permanentemente la calidad de la gestión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ctángulo"/>
          <p:cNvSpPr/>
          <p:nvPr/>
        </p:nvSpPr>
        <p:spPr>
          <a:xfrm>
            <a:off x="12700" y="8228571"/>
            <a:ext cx="12979400" cy="1512329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endParaRPr/>
          </a:p>
        </p:txBody>
      </p:sp>
      <p:grpSp>
        <p:nvGrpSpPr>
          <p:cNvPr id="340" name="1 Grupo"/>
          <p:cNvGrpSpPr/>
          <p:nvPr/>
        </p:nvGrpSpPr>
        <p:grpSpPr>
          <a:xfrm>
            <a:off x="257171" y="1067247"/>
            <a:ext cx="12490458" cy="6491144"/>
            <a:chOff x="0" y="0"/>
            <a:chExt cx="12490456" cy="6491142"/>
          </a:xfrm>
        </p:grpSpPr>
        <p:pic>
          <p:nvPicPr>
            <p:cNvPr id="337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490458" cy="64911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8" name="3 Rectángulo"/>
            <p:cNvSpPr/>
            <p:nvPr/>
          </p:nvSpPr>
          <p:spPr>
            <a:xfrm>
              <a:off x="7300745" y="2372093"/>
              <a:ext cx="5095850" cy="194731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2" tIns="65022" rIns="65022" bIns="65022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339" name="Picture 6" descr="Picture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214966" y="2191853"/>
              <a:ext cx="5267406" cy="20735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1" name="5 CuadroTexto"/>
          <p:cNvSpPr/>
          <p:nvPr/>
        </p:nvSpPr>
        <p:spPr>
          <a:xfrm>
            <a:off x="2271341" y="8659459"/>
            <a:ext cx="7941943" cy="650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sz="35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Jóvenes y mercado laboral en Córdoba</a:t>
            </a:r>
          </a:p>
        </p:txBody>
      </p:sp>
      <p:sp>
        <p:nvSpPr>
          <p:cNvPr id="342" name="Rectángulo"/>
          <p:cNvSpPr/>
          <p:nvPr/>
        </p:nvSpPr>
        <p:spPr>
          <a:xfrm>
            <a:off x="12700" y="6492092"/>
            <a:ext cx="12834012" cy="1270001"/>
          </a:xfrm>
          <a:prstGeom prst="rect">
            <a:avLst/>
          </a:prstGeom>
          <a:ln w="508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5 CuadroTexto"/>
          <p:cNvSpPr/>
          <p:nvPr/>
        </p:nvSpPr>
        <p:spPr>
          <a:xfrm>
            <a:off x="254559" y="272007"/>
            <a:ext cx="8925047" cy="650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sz="3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Dispositivos de intervención eslabonados</a:t>
            </a:r>
          </a:p>
        </p:txBody>
      </p:sp>
      <p:sp>
        <p:nvSpPr>
          <p:cNvPr id="345" name="Rectángulo"/>
          <p:cNvSpPr/>
          <p:nvPr/>
        </p:nvSpPr>
        <p:spPr>
          <a:xfrm>
            <a:off x="208395" y="998759"/>
            <a:ext cx="4061039" cy="8465906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346" name="Objetivo…"/>
          <p:cNvSpPr/>
          <p:nvPr/>
        </p:nvSpPr>
        <p:spPr>
          <a:xfrm>
            <a:off x="450255" y="2110505"/>
            <a:ext cx="3671415" cy="301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Objetivo</a:t>
            </a:r>
          </a:p>
          <a:p>
            <a:pPr>
              <a:defRPr sz="11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Promover la inclusión social de jóvenes entre  14 y 24 años, en situación de vulnerabilidad laboral, educativa  y social.</a:t>
            </a:r>
          </a:p>
        </p:txBody>
      </p:sp>
      <p:sp>
        <p:nvSpPr>
          <p:cNvPr id="347" name="Rectángulo"/>
          <p:cNvSpPr/>
          <p:nvPr/>
        </p:nvSpPr>
        <p:spPr>
          <a:xfrm>
            <a:off x="4508445" y="998759"/>
            <a:ext cx="4071615" cy="8465906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348" name="Objetivo…"/>
          <p:cNvSpPr/>
          <p:nvPr/>
        </p:nvSpPr>
        <p:spPr>
          <a:xfrm>
            <a:off x="4721623" y="2192731"/>
            <a:ext cx="3437450" cy="2597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  <a:endParaRPr cap="small">
              <a:solidFill>
                <a:srgbClr val="B3A2C7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Objetivo</a:t>
            </a:r>
          </a:p>
          <a:p>
            <a:pPr>
              <a:defRPr sz="11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cap="small">
              <a:solidFill>
                <a:srgbClr val="B3A2C7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Que los jóvenes entre 16 y 25 años tengan su primera experiencia laboral.</a:t>
            </a:r>
            <a:endParaRPr sz="22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Rectángulo"/>
          <p:cNvSpPr/>
          <p:nvPr/>
        </p:nvSpPr>
        <p:spPr>
          <a:xfrm>
            <a:off x="8773466" y="998759"/>
            <a:ext cx="4071614" cy="8465906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350" name="Objetivo…"/>
          <p:cNvSpPr/>
          <p:nvPr/>
        </p:nvSpPr>
        <p:spPr>
          <a:xfrm>
            <a:off x="9040891" y="2301005"/>
            <a:ext cx="3536764" cy="324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Objetivo </a:t>
            </a:r>
          </a:p>
          <a:p>
            <a:pPr>
              <a:def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Promover la formación de  nivel Terciario y Universitario de los jóvenes con un alto rendimiento académico, en Tics, Metalmecánica, Turismo, Alimentación</a:t>
            </a:r>
          </a:p>
        </p:txBody>
      </p:sp>
      <p:sp>
        <p:nvSpPr>
          <p:cNvPr id="351" name="Confiamos en vos"/>
          <p:cNvSpPr/>
          <p:nvPr/>
        </p:nvSpPr>
        <p:spPr>
          <a:xfrm>
            <a:off x="190407" y="986059"/>
            <a:ext cx="4097015" cy="952673"/>
          </a:xfrm>
          <a:prstGeom prst="rect">
            <a:avLst/>
          </a:prstGeom>
          <a:solidFill>
            <a:srgbClr val="329DE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Confiamos en vos</a:t>
            </a:r>
          </a:p>
        </p:txBody>
      </p:sp>
      <p:sp>
        <p:nvSpPr>
          <p:cNvPr id="352" name="Primer Paso"/>
          <p:cNvSpPr/>
          <p:nvPr/>
        </p:nvSpPr>
        <p:spPr>
          <a:xfrm>
            <a:off x="4495745" y="986059"/>
            <a:ext cx="4097015" cy="952673"/>
          </a:xfrm>
          <a:prstGeom prst="rect">
            <a:avLst/>
          </a:prstGeom>
          <a:solidFill>
            <a:srgbClr val="329DE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Primer Paso</a:t>
            </a:r>
          </a:p>
        </p:txBody>
      </p:sp>
      <p:sp>
        <p:nvSpPr>
          <p:cNvPr id="353" name="Becas académicas"/>
          <p:cNvSpPr/>
          <p:nvPr/>
        </p:nvSpPr>
        <p:spPr>
          <a:xfrm>
            <a:off x="8760766" y="986059"/>
            <a:ext cx="4097014" cy="952673"/>
          </a:xfrm>
          <a:prstGeom prst="rect">
            <a:avLst/>
          </a:prstGeom>
          <a:solidFill>
            <a:srgbClr val="329DE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Becas académicas</a:t>
            </a:r>
          </a:p>
        </p:txBody>
      </p:sp>
      <p:sp>
        <p:nvSpPr>
          <p:cNvPr id="354" name="Prestaciones:…"/>
          <p:cNvSpPr/>
          <p:nvPr/>
        </p:nvSpPr>
        <p:spPr>
          <a:xfrm>
            <a:off x="4721623" y="5581210"/>
            <a:ext cx="3437450" cy="2839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Prestaciones:</a:t>
            </a:r>
          </a:p>
          <a:p>
            <a:pPr>
              <a:defRPr sz="9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314325" indent="-314325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Matching empresa - joven </a:t>
            </a:r>
          </a:p>
          <a:p>
            <a:pPr marL="314325" indent="-314325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Beca de 2500 $ durante 12  meses</a:t>
            </a:r>
          </a:p>
          <a:p>
            <a:pPr marL="314325" indent="-314325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 horas diarias. 20 hrs semanales.</a:t>
            </a:r>
          </a:p>
        </p:txBody>
      </p:sp>
      <p:sp>
        <p:nvSpPr>
          <p:cNvPr id="355" name="Prestaciones:…"/>
          <p:cNvSpPr/>
          <p:nvPr/>
        </p:nvSpPr>
        <p:spPr>
          <a:xfrm>
            <a:off x="409285" y="5581210"/>
            <a:ext cx="3712384" cy="362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Prestaciones:</a:t>
            </a:r>
          </a:p>
          <a:p>
            <a:pPr>
              <a:defRPr sz="1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314325" indent="-314325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Terminalidad educativa</a:t>
            </a:r>
          </a:p>
          <a:p>
            <a:pPr marL="314325" indent="-314325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Formación Profesional.</a:t>
            </a:r>
          </a:p>
          <a:p>
            <a:pPr marL="314325" indent="-314325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Beca.</a:t>
            </a:r>
          </a:p>
          <a:p>
            <a:pPr marL="314325" indent="-314325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Tutoría.</a:t>
            </a:r>
          </a:p>
          <a:p>
            <a:pPr marL="314325" indent="-314325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Act. culturales y deportivas.</a:t>
            </a:r>
          </a:p>
          <a:p>
            <a:pPr marL="314325" indent="-314325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Formación básica para la vida y el trabajo.</a:t>
            </a:r>
          </a:p>
        </p:txBody>
      </p:sp>
      <p:sp>
        <p:nvSpPr>
          <p:cNvPr id="356" name="Prestaciones:…"/>
          <p:cNvSpPr/>
          <p:nvPr/>
        </p:nvSpPr>
        <p:spPr>
          <a:xfrm>
            <a:off x="9040891" y="5566090"/>
            <a:ext cx="3437450" cy="3029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Prestaciones:</a:t>
            </a:r>
          </a:p>
          <a:p>
            <a:pPr>
              <a:defRPr sz="2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14325" indent="-314325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Beca durante tres (3) y cinco (5) años de cumplir los requisitos del Programa –regularidad y promedio-..</a:t>
            </a:r>
          </a:p>
        </p:txBody>
      </p:sp>
      <p:grpSp>
        <p:nvGrpSpPr>
          <p:cNvPr id="360" name="Grupo"/>
          <p:cNvGrpSpPr/>
          <p:nvPr/>
        </p:nvGrpSpPr>
        <p:grpSpPr>
          <a:xfrm>
            <a:off x="3202748" y="8630312"/>
            <a:ext cx="1163091" cy="926619"/>
            <a:chOff x="0" y="0"/>
            <a:chExt cx="1163090" cy="926618"/>
          </a:xfrm>
        </p:grpSpPr>
        <p:sp>
          <p:nvSpPr>
            <p:cNvPr id="357" name="Triángulo"/>
            <p:cNvSpPr/>
            <p:nvPr/>
          </p:nvSpPr>
          <p:spPr>
            <a:xfrm>
              <a:off x="-1" y="0"/>
              <a:ext cx="1163092" cy="9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9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21579" y="0"/>
                  </a:lnTo>
                  <a:close/>
                </a:path>
              </a:pathLst>
            </a:custGeom>
            <a:solidFill>
              <a:srgbClr val="3197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58" name="Triángulo"/>
            <p:cNvSpPr/>
            <p:nvPr/>
          </p:nvSpPr>
          <p:spPr>
            <a:xfrm>
              <a:off x="2135" y="859749"/>
              <a:ext cx="84108" cy="6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2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482"/>
                  </a:lnTo>
                  <a:close/>
                </a:path>
              </a:pathLst>
            </a:custGeom>
            <a:solidFill>
              <a:srgbClr val="3484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59" name="Triángulo"/>
            <p:cNvSpPr/>
            <p:nvPr/>
          </p:nvSpPr>
          <p:spPr>
            <a:xfrm>
              <a:off x="1076331" y="1215"/>
              <a:ext cx="84901" cy="6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2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484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</p:grpSp>
      <p:grpSp>
        <p:nvGrpSpPr>
          <p:cNvPr id="364" name="Grupo"/>
          <p:cNvGrpSpPr/>
          <p:nvPr/>
        </p:nvGrpSpPr>
        <p:grpSpPr>
          <a:xfrm>
            <a:off x="7514027" y="8617612"/>
            <a:ext cx="1163091" cy="926619"/>
            <a:chOff x="0" y="0"/>
            <a:chExt cx="1163090" cy="926618"/>
          </a:xfrm>
        </p:grpSpPr>
        <p:sp>
          <p:nvSpPr>
            <p:cNvPr id="361" name="Triángulo"/>
            <p:cNvSpPr/>
            <p:nvPr/>
          </p:nvSpPr>
          <p:spPr>
            <a:xfrm>
              <a:off x="-1" y="0"/>
              <a:ext cx="1163092" cy="9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9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21579" y="0"/>
                  </a:lnTo>
                  <a:close/>
                </a:path>
              </a:pathLst>
            </a:custGeom>
            <a:solidFill>
              <a:srgbClr val="3197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62" name="Triángulo"/>
            <p:cNvSpPr/>
            <p:nvPr/>
          </p:nvSpPr>
          <p:spPr>
            <a:xfrm>
              <a:off x="2135" y="859749"/>
              <a:ext cx="84108" cy="6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2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482"/>
                  </a:lnTo>
                  <a:close/>
                </a:path>
              </a:pathLst>
            </a:custGeom>
            <a:solidFill>
              <a:srgbClr val="3484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63" name="Triángulo"/>
            <p:cNvSpPr/>
            <p:nvPr/>
          </p:nvSpPr>
          <p:spPr>
            <a:xfrm>
              <a:off x="1076331" y="1215"/>
              <a:ext cx="84901" cy="6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2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484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</p:grpSp>
      <p:grpSp>
        <p:nvGrpSpPr>
          <p:cNvPr id="368" name="Grupo"/>
          <p:cNvGrpSpPr/>
          <p:nvPr/>
        </p:nvGrpSpPr>
        <p:grpSpPr>
          <a:xfrm>
            <a:off x="11778209" y="8655712"/>
            <a:ext cx="1163092" cy="926619"/>
            <a:chOff x="0" y="0"/>
            <a:chExt cx="1163090" cy="926618"/>
          </a:xfrm>
        </p:grpSpPr>
        <p:sp>
          <p:nvSpPr>
            <p:cNvPr id="365" name="Triángulo"/>
            <p:cNvSpPr/>
            <p:nvPr/>
          </p:nvSpPr>
          <p:spPr>
            <a:xfrm>
              <a:off x="-1" y="0"/>
              <a:ext cx="1163092" cy="9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9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21579" y="0"/>
                  </a:lnTo>
                  <a:close/>
                </a:path>
              </a:pathLst>
            </a:custGeom>
            <a:solidFill>
              <a:srgbClr val="3197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66" name="Triángulo"/>
            <p:cNvSpPr/>
            <p:nvPr/>
          </p:nvSpPr>
          <p:spPr>
            <a:xfrm>
              <a:off x="2135" y="859749"/>
              <a:ext cx="84108" cy="6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2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482"/>
                  </a:lnTo>
                  <a:close/>
                </a:path>
              </a:pathLst>
            </a:custGeom>
            <a:solidFill>
              <a:srgbClr val="3484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67" name="Triángulo"/>
            <p:cNvSpPr/>
            <p:nvPr/>
          </p:nvSpPr>
          <p:spPr>
            <a:xfrm>
              <a:off x="1076331" y="1215"/>
              <a:ext cx="84901" cy="6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2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484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" name="3 Gráfico"/>
          <p:cNvGraphicFramePr/>
          <p:nvPr/>
        </p:nvGraphicFramePr>
        <p:xfrm>
          <a:off x="508979" y="3440536"/>
          <a:ext cx="11830709" cy="513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1" name="1 CuadroTexto"/>
          <p:cNvSpPr/>
          <p:nvPr/>
        </p:nvSpPr>
        <p:spPr>
          <a:xfrm>
            <a:off x="9126532" y="8725539"/>
            <a:ext cx="2574019" cy="78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ctr">
              <a:defRPr sz="2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(84 millones USD/2017)</a:t>
            </a:r>
          </a:p>
        </p:txBody>
      </p:sp>
      <p:sp>
        <p:nvSpPr>
          <p:cNvPr id="372" name="Rectángulo"/>
          <p:cNvSpPr/>
          <p:nvPr/>
        </p:nvSpPr>
        <p:spPr>
          <a:xfrm>
            <a:off x="-25029" y="12699"/>
            <a:ext cx="13054858" cy="2551267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373" name="Gastos en transferencias por programas para jóvenes…"/>
          <p:cNvSpPr/>
          <p:nvPr/>
        </p:nvSpPr>
        <p:spPr>
          <a:xfrm>
            <a:off x="1602423" y="734970"/>
            <a:ext cx="9799953" cy="1106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10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Gastos en transferencias por programas para jóvenes </a:t>
            </a:r>
          </a:p>
          <a:p>
            <a:pPr algn="ctr" defTabSz="457200">
              <a:lnSpc>
                <a:spcPct val="80000"/>
              </a:lnSpc>
              <a:spcBef>
                <a:spcPts val="550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(en $ corrientes)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ectángulo"/>
          <p:cNvSpPr/>
          <p:nvPr/>
        </p:nvSpPr>
        <p:spPr>
          <a:xfrm>
            <a:off x="6515100" y="12699"/>
            <a:ext cx="6514729" cy="9728201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376" name="Título 2"/>
          <p:cNvSpPr>
            <a:spLocks noGrp="1"/>
          </p:cNvSpPr>
          <p:nvPr>
            <p:ph type="title" idx="4294967295"/>
          </p:nvPr>
        </p:nvSpPr>
        <p:spPr>
          <a:xfrm>
            <a:off x="8390789" y="7157306"/>
            <a:ext cx="3634122" cy="1452880"/>
          </a:xfrm>
          <a:prstGeom prst="rect">
            <a:avLst/>
          </a:prstGeom>
        </p:spPr>
        <p:txBody>
          <a:bodyPr anchor="t"/>
          <a:lstStyle>
            <a:lvl1pPr>
              <a:defRPr sz="5800" cap="sm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Impacto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Rectángulo"/>
          <p:cNvSpPr/>
          <p:nvPr/>
        </p:nvSpPr>
        <p:spPr>
          <a:xfrm>
            <a:off x="3938198" y="12699"/>
            <a:ext cx="9053902" cy="9728201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379" name="1 Rectángulo"/>
          <p:cNvSpPr/>
          <p:nvPr/>
        </p:nvSpPr>
        <p:spPr>
          <a:xfrm>
            <a:off x="588903" y="458300"/>
            <a:ext cx="2405879" cy="105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Descripción del PPP</a:t>
            </a:r>
          </a:p>
        </p:txBody>
      </p:sp>
      <p:sp>
        <p:nvSpPr>
          <p:cNvPr id="380" name="2 Rectángulo"/>
          <p:cNvSpPr/>
          <p:nvPr/>
        </p:nvSpPr>
        <p:spPr>
          <a:xfrm>
            <a:off x="4300023" y="307400"/>
            <a:ext cx="7928422" cy="913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marL="500062" indent="-500062">
              <a:spcBef>
                <a:spcPts val="1100"/>
              </a:spcBef>
              <a:buSzPct val="100000"/>
              <a:buFont typeface="Arial"/>
              <a:buChar char="•"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Pasantía rentada en una empresa formal </a:t>
            </a:r>
            <a:r>
              <a:rPr b="0"/>
              <a:t>(</a:t>
            </a:r>
            <a:r>
              <a:t>subsidio</a:t>
            </a:r>
            <a:r>
              <a:rPr b="0"/>
              <a:t>) durante </a:t>
            </a:r>
            <a:r>
              <a:t>12 meses</a:t>
            </a:r>
            <a:r>
              <a:rPr b="0"/>
              <a:t> en empresas formalmente registradas.</a:t>
            </a:r>
          </a:p>
          <a:p>
            <a:pPr marL="500062" indent="-500062">
              <a:spcBef>
                <a:spcPts val="1100"/>
              </a:spcBef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Año 2012: </a:t>
            </a:r>
            <a:r>
              <a:rPr b="1"/>
              <a:t>1000 AR$ </a:t>
            </a:r>
            <a:r>
              <a:t>por mes, por </a:t>
            </a:r>
            <a:r>
              <a:rPr b="1"/>
              <a:t>20 horas</a:t>
            </a:r>
            <a:r>
              <a:t> de trabajo semanal (≈90% del salario mínimo legal).</a:t>
            </a:r>
          </a:p>
          <a:p>
            <a:pPr marL="500062" indent="-500062">
              <a:spcBef>
                <a:spcPts val="1100"/>
              </a:spcBef>
              <a:buSzPct val="100000"/>
              <a:buFont typeface="Arial"/>
              <a:buChar char="•"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Elegibilidad</a:t>
            </a:r>
            <a:r>
              <a:rPr b="0"/>
              <a:t>: edad (16-25 años), y sin trabajo registrado en los 6 meses previos a la inscripción.</a:t>
            </a:r>
          </a:p>
          <a:p>
            <a:pPr marL="500062" indent="-500062">
              <a:spcBef>
                <a:spcPts val="1100"/>
              </a:spcBef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 un </a:t>
            </a:r>
            <a:r>
              <a:rPr b="1"/>
              <a:t>programa consolidado</a:t>
            </a:r>
            <a:r>
              <a:t>: comenzó en 1999 con 10000 beneficiarios por año, y 15000 desde 2014.</a:t>
            </a:r>
          </a:p>
          <a:p>
            <a:pPr marL="500062" indent="-500062">
              <a:spcBef>
                <a:spcPts val="1100"/>
              </a:spcBef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Los jóvenes postulan en </a:t>
            </a:r>
            <a:r>
              <a:rPr b="1"/>
              <a:t>3 tipos de modalidades</a:t>
            </a:r>
            <a:r>
              <a:t>:</a:t>
            </a:r>
          </a:p>
          <a:p>
            <a:pPr>
              <a:spcBef>
                <a:spcPts val="1100"/>
              </a:spcBef>
              <a:defRPr sz="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90323" lvl="1" indent="-500062">
              <a:buSzPct val="100000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Entrenamiento</a:t>
            </a:r>
          </a:p>
          <a:p>
            <a:pPr marL="890323" lvl="1" indent="-500062">
              <a:buSzPct val="100000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Contrato Tiempo Indefinido (CTI)</a:t>
            </a:r>
          </a:p>
          <a:p>
            <a:pPr marL="890323" lvl="1" indent="-500062">
              <a:buSzPct val="100000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Discapacidad</a:t>
            </a:r>
          </a:p>
          <a:p>
            <a:pPr>
              <a:defRPr sz="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00062" indent="-500062">
              <a:spcBef>
                <a:spcPts val="1100"/>
              </a:spcBef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Cada </a:t>
            </a:r>
            <a:r>
              <a:rPr b="1"/>
              <a:t>postulación válida </a:t>
            </a:r>
            <a:r>
              <a:t>consiste en un joven y una empresa que acepta la postulación del joven.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Rectángulo"/>
          <p:cNvSpPr/>
          <p:nvPr/>
        </p:nvSpPr>
        <p:spPr>
          <a:xfrm>
            <a:off x="12700" y="1464459"/>
            <a:ext cx="12979400" cy="8276441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2" tIns="65022" rIns="65022" bIns="65022" anchor="ctr"/>
          <a:lstStyle/>
          <a:p>
            <a:pPr algn="ctr"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383" name="1 Título"/>
          <p:cNvSpPr>
            <a:spLocks noGrp="1"/>
          </p:cNvSpPr>
          <p:nvPr>
            <p:ph type="title"/>
          </p:nvPr>
        </p:nvSpPr>
        <p:spPr>
          <a:xfrm>
            <a:off x="314706" y="273751"/>
            <a:ext cx="12643135" cy="1078380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Propósitos de la evaluación de impacto del PPP</a:t>
            </a:r>
          </a:p>
        </p:txBody>
      </p:sp>
      <p:sp>
        <p:nvSpPr>
          <p:cNvPr id="384" name="2 Marcador de contenido"/>
          <p:cNvSpPr>
            <a:spLocks noGrp="1"/>
          </p:cNvSpPr>
          <p:nvPr>
            <p:ph type="body" idx="1"/>
          </p:nvPr>
        </p:nvSpPr>
        <p:spPr>
          <a:xfrm>
            <a:off x="314706" y="1451759"/>
            <a:ext cx="11476004" cy="649699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1300"/>
              </a:spcBef>
              <a:buSzTx/>
              <a:buNone/>
              <a:defRPr sz="5800" b="1"/>
            </a:pPr>
            <a:endParaRPr/>
          </a:p>
          <a:p>
            <a:pPr marL="792579" indent="-792579">
              <a:spcBef>
                <a:spcPts val="2400"/>
              </a:spcBef>
              <a:defRPr sz="3400">
                <a:solidFill>
                  <a:srgbClr val="FFFFFF"/>
                </a:solidFill>
              </a:defRPr>
            </a:pPr>
            <a:r>
              <a:t>Conocer los </a:t>
            </a:r>
            <a:r>
              <a:rPr b="1"/>
              <a:t>efectos del PPP sobre varias dimensiones</a:t>
            </a:r>
            <a:r>
              <a:t> de la vida de los jóvenes </a:t>
            </a:r>
          </a:p>
          <a:p>
            <a:pPr marL="792579" indent="-792579">
              <a:spcBef>
                <a:spcPts val="2400"/>
              </a:spcBef>
              <a:defRPr sz="3400">
                <a:solidFill>
                  <a:srgbClr val="FFFFFF"/>
                </a:solidFill>
              </a:defRPr>
            </a:pPr>
            <a:r>
              <a:t>Conocer más sobre </a:t>
            </a:r>
            <a:r>
              <a:rPr b="1"/>
              <a:t>cómo funciona el programa </a:t>
            </a:r>
            <a:r>
              <a:t>(mecanismos detrás de los efectos que observamos)  </a:t>
            </a:r>
          </a:p>
          <a:p>
            <a:pPr marL="792579" indent="-792579">
              <a:spcBef>
                <a:spcPts val="2400"/>
              </a:spcBef>
              <a:defRPr sz="3400">
                <a:solidFill>
                  <a:srgbClr val="FFFFFF"/>
                </a:solidFill>
              </a:defRPr>
            </a:pPr>
            <a:r>
              <a:t>Entender las </a:t>
            </a:r>
            <a:r>
              <a:rPr b="1"/>
              <a:t>posibilidades para potenciar</a:t>
            </a:r>
            <a:r>
              <a:t> su funcionamiento</a:t>
            </a:r>
          </a:p>
          <a:p>
            <a:pPr marL="792579" indent="-792579">
              <a:spcBef>
                <a:spcPts val="700"/>
              </a:spcBef>
              <a:defRPr sz="3400">
                <a:solidFill>
                  <a:srgbClr val="FFFFFF"/>
                </a:solidFill>
              </a:defRPr>
            </a:pPr>
            <a:r>
              <a:t>Lograr una </a:t>
            </a:r>
            <a:r>
              <a:rPr b="1" u="sng"/>
              <a:t>medición de calidad</a:t>
            </a:r>
            <a:r>
              <a:t> que permita generar </a:t>
            </a:r>
            <a:r>
              <a:rPr b="1"/>
              <a:t>conocimiento </a:t>
            </a:r>
            <a:r>
              <a:t>útil para otros contextos (otras pcias. o países)</a:t>
            </a:r>
          </a:p>
        </p:txBody>
      </p:sp>
      <p:sp>
        <p:nvSpPr>
          <p:cNvPr id="385" name="Rectángulo"/>
          <p:cNvSpPr/>
          <p:nvPr/>
        </p:nvSpPr>
        <p:spPr>
          <a:xfrm>
            <a:off x="-1" y="8635941"/>
            <a:ext cx="13004801" cy="650746"/>
          </a:xfrm>
          <a:prstGeom prst="rect">
            <a:avLst/>
          </a:prstGeom>
          <a:solidFill>
            <a:srgbClr val="329DE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1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" name="Herramienta de gestión"/>
          <p:cNvSpPr/>
          <p:nvPr/>
        </p:nvSpPr>
        <p:spPr>
          <a:xfrm>
            <a:off x="4261047" y="8635941"/>
            <a:ext cx="4267406" cy="65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Herramienta de gestión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encia">
  <a:themeElements>
    <a:clrScheme name="agenc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genci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genc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5022" tIns="65022" rIns="65022" bIns="65022" numCol="1" spcCol="38100" rtlCol="0" anchor="ctr">
        <a:spAutoFit/>
      </a:bodyPr>
      <a:lstStyle>
        <a:defPPr marL="0" marR="0" indent="0" algn="l" defTabSz="8669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2" tIns="65022" rIns="65022" bIns="65022" numCol="1" spcCol="38100" rtlCol="0" anchor="t">
        <a:spAutoFit/>
      </a:bodyPr>
      <a:lstStyle>
        <a:defPPr marL="0" marR="0" indent="0" algn="l" defTabSz="8669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gencia">
  <a:themeElements>
    <a:clrScheme name="agenc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genci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genc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5022" tIns="65022" rIns="65022" bIns="65022" numCol="1" spcCol="38100" rtlCol="0" anchor="ctr">
        <a:spAutoFit/>
      </a:bodyPr>
      <a:lstStyle>
        <a:defPPr marL="0" marR="0" indent="0" algn="l" defTabSz="8669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2" tIns="65022" rIns="65022" bIns="65022" numCol="1" spcCol="38100" rtlCol="0" anchor="t">
        <a:spAutoFit/>
      </a:bodyPr>
      <a:lstStyle>
        <a:defPPr marL="0" marR="0" indent="0" algn="l" defTabSz="8669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1696</Words>
  <Application>Microsoft Macintosh PowerPoint</Application>
  <PresentationFormat>Personalizado</PresentationFormat>
  <Paragraphs>235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5" baseType="lpstr">
      <vt:lpstr>Arial Black</vt:lpstr>
      <vt:lpstr>Calibri</vt:lpstr>
      <vt:lpstr>Helvetica Neue</vt:lpstr>
      <vt:lpstr>Helvetica Neue Light</vt:lpstr>
      <vt:lpstr>Helvetica Neue Medium</vt:lpstr>
      <vt:lpstr>Helvetica Neue Thin</vt:lpstr>
      <vt:lpstr>Arial</vt:lpstr>
      <vt:lpstr>agencia</vt:lpstr>
      <vt:lpstr>Evaluación de Impacto  Programa Primer Paso:  aprendizajes y desafíos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Impacto</vt:lpstr>
      <vt:lpstr>Presentación de PowerPoint</vt:lpstr>
      <vt:lpstr>Propósitos de la evaluación de impacto del PPP</vt:lpstr>
      <vt:lpstr>Otras evaluaciones de políticas de empleo para jóvenes en América Latina</vt:lpstr>
      <vt:lpstr>¿Por qué el PPP puede tener una medición de alta calidad?</vt:lpstr>
      <vt:lpstr>Etapas de esta evaluación de impacto</vt:lpstr>
      <vt:lpstr>Relevamiento de datos para la evaluación</vt:lpstr>
      <vt:lpstr>Encuesta de Juventud y Empleo en Córdoba (EJEC) </vt:lpstr>
      <vt:lpstr>Presentación de PowerPoint</vt:lpstr>
      <vt:lpstr>Resultados  «Encuesta Juventud y Empleo en Córdoba»</vt:lpstr>
      <vt:lpstr>Características “balanceadas” de los PPP y No PPP</vt:lpstr>
      <vt:lpstr>Resultados: sobre empleo y desempleo</vt:lpstr>
      <vt:lpstr>¿Qué tipo de empleo consiguieron los PPP? </vt:lpstr>
      <vt:lpstr>Tareas (solicitadas por los empleadores en la inscripción)</vt:lpstr>
      <vt:lpstr>Tareas de los actuales ocupados</vt:lpstr>
      <vt:lpstr>Presentación de PowerPoint</vt:lpstr>
      <vt:lpstr>Formalidad laboral  (% sobre jóvenes postulantes al PPP 2012)</vt:lpstr>
      <vt:lpstr>Formalidad laboral</vt:lpstr>
      <vt:lpstr>Presentación de PowerPoint</vt:lpstr>
      <vt:lpstr>Formalidad laboral</vt:lpstr>
      <vt:lpstr>Formalidad laboral</vt:lpstr>
      <vt:lpstr>Salarios formales:  Mayor productividad laboral después del PPP</vt:lpstr>
      <vt:lpstr>No todos se benefician por igual</vt:lpstr>
      <vt:lpstr>Presentación de PowerPoint</vt:lpstr>
      <vt:lpstr>Género: Mayor productividad laboral (salarios formales), especialmente para mujeres</vt:lpstr>
      <vt:lpstr>Nivel educativo: los que buscan segunda oportunidad (sin sec. completa) se benefician relativamente más</vt:lpstr>
      <vt:lpstr>Tamaño de empresas: se benefician menos en formalidad los que eligieron micro y pequeñas empresas (hasta 10 empleados)</vt:lpstr>
      <vt:lpstr>Presentación de PowerPoint</vt:lpstr>
      <vt:lpstr>Presentación de PowerPoint</vt:lpstr>
      <vt:lpstr>Principales resultados</vt:lpstr>
      <vt:lpstr>Algunas conclusiones a modo de aprendizajes y desafíos 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de Impacto  Programa Primer Paso:  aprendizajes y desafíos</dc:title>
  <cp:lastModifiedBy>marcel peralta</cp:lastModifiedBy>
  <cp:revision>3</cp:revision>
  <dcterms:modified xsi:type="dcterms:W3CDTF">2017-05-23T03:10:19Z</dcterms:modified>
</cp:coreProperties>
</file>